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61" r:id="rId1"/>
  </p:sldMasterIdLst>
  <p:notesMasterIdLst>
    <p:notesMasterId r:id="rId17"/>
  </p:notesMasterIdLst>
  <p:handoutMasterIdLst>
    <p:handoutMasterId r:id="rId18"/>
  </p:handoutMasterIdLst>
  <p:sldIdLst>
    <p:sldId id="256" r:id="rId2"/>
    <p:sldId id="483" r:id="rId3"/>
    <p:sldId id="484" r:id="rId4"/>
    <p:sldId id="485" r:id="rId5"/>
    <p:sldId id="486" r:id="rId6"/>
    <p:sldId id="494" r:id="rId7"/>
    <p:sldId id="495" r:id="rId8"/>
    <p:sldId id="496" r:id="rId9"/>
    <p:sldId id="497" r:id="rId10"/>
    <p:sldId id="498" r:id="rId11"/>
    <p:sldId id="493" r:id="rId12"/>
    <p:sldId id="487" r:id="rId13"/>
    <p:sldId id="499" r:id="rId14"/>
    <p:sldId id="488"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94" autoAdjust="0"/>
    <p:restoredTop sz="94434" autoAdjust="0"/>
  </p:normalViewPr>
  <p:slideViewPr>
    <p:cSldViewPr>
      <p:cViewPr varScale="1">
        <p:scale>
          <a:sx n="58" d="100"/>
          <a:sy n="58" d="100"/>
        </p:scale>
        <p:origin x="72" y="547"/>
      </p:cViewPr>
      <p:guideLst>
        <p:guide orient="horz" pos="2160"/>
        <p:guide pos="2880"/>
      </p:guideLst>
    </p:cSldViewPr>
  </p:slideViewPr>
  <p:outlineViewPr>
    <p:cViewPr>
      <p:scale>
        <a:sx n="33" d="100"/>
        <a:sy n="33" d="100"/>
      </p:scale>
      <p:origin x="0" y="-9432"/>
    </p:cViewPr>
  </p:outlineViewPr>
  <p:notesTextViewPr>
    <p:cViewPr>
      <p:scale>
        <a:sx n="1" d="1"/>
        <a:sy n="1" d="1"/>
      </p:scale>
      <p:origin x="0" y="0"/>
    </p:cViewPr>
  </p:notesTextViewPr>
  <p:sorterViewPr>
    <p:cViewPr>
      <p:scale>
        <a:sx n="100" d="100"/>
        <a:sy n="100" d="100"/>
      </p:scale>
      <p:origin x="0" y="-2376"/>
    </p:cViewPr>
  </p:sorterViewPr>
  <p:notesViewPr>
    <p:cSldViewPr>
      <p:cViewPr varScale="1">
        <p:scale>
          <a:sx n="60" d="100"/>
          <a:sy n="60" d="100"/>
        </p:scale>
        <p:origin x="-249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B3CB66-D2E1-4EFE-9F88-65598CB95A42}" type="datetimeFigureOut">
              <a:rPr lang="sk-SK" smtClean="0"/>
              <a:pPr/>
              <a:t>14. 7. 2019</a:t>
            </a:fld>
            <a:endParaRPr lang="sk-SK"/>
          </a:p>
        </p:txBody>
      </p:sp>
      <p:sp>
        <p:nvSpPr>
          <p:cNvPr id="4" name="Zástupný symbol päty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5" name="Zástupný symbol čísla snímky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FBA1020-744A-4BA3-9512-D016CA461E00}" type="slidenum">
              <a:rPr lang="sk-SK" smtClean="0"/>
              <a:pPr/>
              <a:t>‹#›</a:t>
            </a:fld>
            <a:endParaRPr lang="sk-SK"/>
          </a:p>
        </p:txBody>
      </p:sp>
    </p:spTree>
    <p:extLst>
      <p:ext uri="{BB962C8B-B14F-4D97-AF65-F5344CB8AC3E}">
        <p14:creationId xmlns:p14="http://schemas.microsoft.com/office/powerpoint/2010/main" val="2667164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B3760B-C415-4909-A0F3-FFC117C6CE2C}" type="datetimeFigureOut">
              <a:rPr lang="sk-SK" smtClean="0"/>
              <a:pPr/>
              <a:t>14. 7. 2019</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k-SK" smtClean="0"/>
              <a:t>Kliknite sem a upravte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8705EE-7B40-452A-86B0-13DCF6DBFA9A}" type="slidenum">
              <a:rPr lang="sk-SK" smtClean="0"/>
              <a:pPr/>
              <a:t>‹#›</a:t>
            </a:fld>
            <a:endParaRPr lang="sk-SK"/>
          </a:p>
        </p:txBody>
      </p:sp>
    </p:spTree>
    <p:extLst>
      <p:ext uri="{BB962C8B-B14F-4D97-AF65-F5344CB8AC3E}">
        <p14:creationId xmlns:p14="http://schemas.microsoft.com/office/powerpoint/2010/main" val="1937028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lajd tytułowy">
    <p:spTree>
      <p:nvGrpSpPr>
        <p:cNvPr id="1" name=""/>
        <p:cNvGrpSpPr/>
        <p:nvPr/>
      </p:nvGrpSpPr>
      <p:grpSpPr>
        <a:xfrm>
          <a:off x="0" y="0"/>
          <a:ext cx="0" cy="0"/>
          <a:chOff x="0" y="0"/>
          <a:chExt cx="0" cy="0"/>
        </a:xfrm>
      </p:grpSpPr>
      <p:pic>
        <p:nvPicPr>
          <p:cNvPr id="7" name="Obraz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10" name="Obraz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
        <p:nvSpPr>
          <p:cNvPr id="15" name="Prostokąt 14"/>
          <p:cNvSpPr/>
          <p:nvPr/>
        </p:nvSpPr>
        <p:spPr>
          <a:xfrm>
            <a:off x="368978" y="6304002"/>
            <a:ext cx="8202967" cy="553998"/>
          </a:xfrm>
          <a:prstGeom prst="rect">
            <a:avLst/>
          </a:prstGeom>
        </p:spPr>
        <p:txBody>
          <a:bodyPr wrap="square">
            <a:spAutoFit/>
          </a:bodyPr>
          <a:lstStyle/>
          <a:p>
            <a:pPr algn="ctr"/>
            <a:r>
              <a:rPr lang="pl-PL" sz="1000" dirty="0" err="1" smtClean="0"/>
              <a:t>Intelligent</a:t>
            </a:r>
            <a:r>
              <a:rPr lang="pl-PL" sz="1000" dirty="0" smtClean="0"/>
              <a:t> Transport Systems: New ICT – </a:t>
            </a:r>
            <a:r>
              <a:rPr lang="pl-PL" sz="1000" dirty="0" err="1" smtClean="0"/>
              <a:t>based</a:t>
            </a:r>
            <a:r>
              <a:rPr lang="pl-PL" sz="1000" dirty="0" smtClean="0"/>
              <a:t> </a:t>
            </a:r>
            <a:r>
              <a:rPr lang="pl-PL" sz="1000" dirty="0" err="1" smtClean="0"/>
              <a:t>Master’s</a:t>
            </a:r>
            <a:r>
              <a:rPr lang="pl-PL" sz="1000" dirty="0" smtClean="0"/>
              <a:t> Curricula in Uzbekistan (INTRAS)</a:t>
            </a:r>
          </a:p>
          <a:p>
            <a:pPr algn="ctr"/>
            <a:r>
              <a:rPr lang="pl-PL" sz="1000" dirty="0" smtClean="0"/>
              <a:t>Agreement </a:t>
            </a:r>
            <a:r>
              <a:rPr lang="pl-PL" sz="1000" dirty="0" err="1" smtClean="0"/>
              <a:t>number</a:t>
            </a:r>
            <a:r>
              <a:rPr lang="pl-PL" sz="1000" dirty="0" smtClean="0"/>
              <a:t>: 2017-3516/001-001</a:t>
            </a:r>
          </a:p>
          <a:p>
            <a:pPr algn="ctr"/>
            <a:r>
              <a:rPr lang="pl-PL" sz="1000" dirty="0" smtClean="0"/>
              <a:t>Project </a:t>
            </a:r>
            <a:r>
              <a:rPr lang="pl-PL" sz="1000" dirty="0" err="1" smtClean="0"/>
              <a:t>reference</a:t>
            </a:r>
            <a:r>
              <a:rPr lang="pl-PL" sz="1000" dirty="0" smtClean="0"/>
              <a:t> </a:t>
            </a:r>
            <a:r>
              <a:rPr lang="pl-PL" sz="1000" dirty="0" err="1" smtClean="0"/>
              <a:t>number</a:t>
            </a:r>
            <a:r>
              <a:rPr lang="pl-PL" sz="1000" dirty="0" smtClean="0"/>
              <a:t>: 586292-EPP-1-2017-1-PL-EPPKA2-CBHE-JP</a:t>
            </a:r>
          </a:p>
        </p:txBody>
      </p:sp>
    </p:spTree>
    <p:extLst>
      <p:ext uri="{BB962C8B-B14F-4D97-AF65-F5344CB8AC3E}">
        <p14:creationId xmlns:p14="http://schemas.microsoft.com/office/powerpoint/2010/main" val="9585166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658634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19585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Úvodná snímk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3039095"/>
            <a:ext cx="7772400" cy="1758057"/>
          </a:xfrm>
        </p:spPr>
        <p:txBody>
          <a:bodyPr/>
          <a:lstStyle/>
          <a:p>
            <a:r>
              <a:rPr lang="sk-SK" dirty="0" smtClean="0"/>
              <a:t>Upravte štýly predlohy textu</a:t>
            </a:r>
            <a:endParaRPr lang="en-US" dirty="0"/>
          </a:p>
        </p:txBody>
      </p:sp>
      <p:sp>
        <p:nvSpPr>
          <p:cNvPr id="3" name="Podnadpis 2"/>
          <p:cNvSpPr>
            <a:spLocks noGrp="1"/>
          </p:cNvSpPr>
          <p:nvPr>
            <p:ph type="subTitle" idx="1"/>
          </p:nvPr>
        </p:nvSpPr>
        <p:spPr>
          <a:xfrm>
            <a:off x="1371600" y="4941168"/>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dirty="0" smtClean="0"/>
              <a:t>Upravte štýl predlohy podnadpisov</a:t>
            </a:r>
            <a:endParaRPr lang="en-US" dirty="0"/>
          </a:p>
        </p:txBody>
      </p:sp>
    </p:spTree>
    <p:extLst>
      <p:ext uri="{BB962C8B-B14F-4D97-AF65-F5344CB8AC3E}">
        <p14:creationId xmlns:p14="http://schemas.microsoft.com/office/powerpoint/2010/main" val="3233885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Úvodná snímka">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Nadpis 1"/>
          <p:cNvSpPr>
            <a:spLocks noGrp="1"/>
          </p:cNvSpPr>
          <p:nvPr userDrawn="1">
            <p:ph type="ctrTitle"/>
          </p:nvPr>
        </p:nvSpPr>
        <p:spPr>
          <a:xfrm>
            <a:off x="3206080" y="980728"/>
            <a:ext cx="5542384" cy="1778731"/>
          </a:xfrm>
          <a:prstGeom prst="rect">
            <a:avLst/>
          </a:prstGeom>
        </p:spPr>
        <p:txBody>
          <a:bodyPr anchor="t">
            <a:normAutofit/>
          </a:bodyPr>
          <a:lstStyle/>
          <a:p>
            <a:pPr algn="l"/>
            <a:endParaRPr lang="en-US" sz="3600" dirty="0">
              <a:solidFill>
                <a:schemeClr val="bg1"/>
              </a:solidFill>
              <a:latin typeface="Arial" pitchFamily="34" charset="0"/>
              <a:cs typeface="Arial" pitchFamily="34" charset="0"/>
            </a:endParaRPr>
          </a:p>
        </p:txBody>
      </p:sp>
      <p:sp>
        <p:nvSpPr>
          <p:cNvPr id="5" name="Podnadpis 2"/>
          <p:cNvSpPr>
            <a:spLocks noGrp="1"/>
          </p:cNvSpPr>
          <p:nvPr userDrawn="1">
            <p:ph type="subTitle" idx="1"/>
          </p:nvPr>
        </p:nvSpPr>
        <p:spPr>
          <a:xfrm>
            <a:off x="3203848" y="3092455"/>
            <a:ext cx="5616624" cy="1416665"/>
          </a:xfrm>
          <a:prstGeom prst="rect">
            <a:avLst/>
          </a:prstGeom>
        </p:spPr>
        <p:txBody>
          <a:bodyPr/>
          <a:lstStyle>
            <a:lvl1pPr>
              <a:buFontTx/>
              <a:buNone/>
              <a:defRPr/>
            </a:lvl1pPr>
          </a:lstStyle>
          <a:p>
            <a:pPr algn="l"/>
            <a:endParaRPr lang="en-US" dirty="0">
              <a:latin typeface="Arial" pitchFamily="34" charset="0"/>
              <a:cs typeface="Arial" pitchFamily="34" charset="0"/>
            </a:endParaRPr>
          </a:p>
        </p:txBody>
      </p:sp>
    </p:spTree>
    <p:extLst>
      <p:ext uri="{BB962C8B-B14F-4D97-AF65-F5344CB8AC3E}">
        <p14:creationId xmlns:p14="http://schemas.microsoft.com/office/powerpoint/2010/main" val="3040966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5951215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13450188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96564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387485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sk-SK" smtClean="0"/>
              <a:t>Upravte štýly predlohy textu</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1286918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4124775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3096524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Upraviť štýly predlohy textu</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71B3CC-FA61-4B03-A078-F4F08DF63FC8}" type="datetimeFigureOut">
              <a:rPr lang="pl-PL" smtClean="0"/>
              <a:t>2019-07-14</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02ABA004-744D-4653-9881-9146F285035D}" type="slidenum">
              <a:rPr lang="pl-PL" smtClean="0"/>
              <a:t>‹#›</a:t>
            </a:fld>
            <a:endParaRPr lang="pl-PL"/>
          </a:p>
        </p:txBody>
      </p:sp>
    </p:spTree>
    <p:extLst>
      <p:ext uri="{BB962C8B-B14F-4D97-AF65-F5344CB8AC3E}">
        <p14:creationId xmlns:p14="http://schemas.microsoft.com/office/powerpoint/2010/main" val="1852184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917577" y="6356351"/>
            <a:ext cx="579711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dirty="0" err="1" smtClean="0"/>
              <a:t>Intelligent</a:t>
            </a:r>
            <a:r>
              <a:rPr lang="pl-PL" dirty="0" smtClean="0"/>
              <a:t> Transport Systems: New ICT – </a:t>
            </a:r>
            <a:r>
              <a:rPr lang="pl-PL" dirty="0" err="1" smtClean="0"/>
              <a:t>based</a:t>
            </a:r>
            <a:r>
              <a:rPr lang="pl-PL" dirty="0" smtClean="0"/>
              <a:t> </a:t>
            </a:r>
            <a:r>
              <a:rPr lang="pl-PL" dirty="0" err="1" smtClean="0"/>
              <a:t>Master’s</a:t>
            </a:r>
            <a:r>
              <a:rPr lang="pl-PL" dirty="0" smtClean="0"/>
              <a:t> Curricula in Uzbekistan (INTRAS)</a:t>
            </a:r>
          </a:p>
          <a:p>
            <a:r>
              <a:rPr lang="pl-PL" dirty="0" smtClean="0"/>
              <a:t>Agreement </a:t>
            </a:r>
            <a:r>
              <a:rPr lang="pl-PL" dirty="0" err="1" smtClean="0"/>
              <a:t>number</a:t>
            </a:r>
            <a:r>
              <a:rPr lang="pl-PL" dirty="0" smtClean="0"/>
              <a:t>: 2017-3516/001-001</a:t>
            </a:r>
          </a:p>
          <a:p>
            <a:r>
              <a:rPr lang="pl-PL" dirty="0" smtClean="0"/>
              <a:t>Project </a:t>
            </a:r>
            <a:r>
              <a:rPr lang="pl-PL" dirty="0" err="1" smtClean="0"/>
              <a:t>reference</a:t>
            </a:r>
            <a:r>
              <a:rPr lang="pl-PL" dirty="0" smtClean="0"/>
              <a:t> </a:t>
            </a:r>
            <a:r>
              <a:rPr lang="pl-PL" dirty="0" err="1" smtClean="0"/>
              <a:t>number</a:t>
            </a:r>
            <a:r>
              <a:rPr lang="pl-PL" dirty="0" smtClean="0"/>
              <a:t>: 586292-EPP-1-2017-1-PL-EPPKA2-CBHE-JP</a:t>
            </a:r>
          </a:p>
          <a:p>
            <a:endParaRPr lang="pl-PL" dirty="0"/>
          </a:p>
        </p:txBody>
      </p:sp>
      <p:pic>
        <p:nvPicPr>
          <p:cNvPr id="7" name="Obraz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68978" y="326986"/>
            <a:ext cx="1433189" cy="265406"/>
          </a:xfrm>
          <a:prstGeom prst="rect">
            <a:avLst/>
          </a:prstGeom>
        </p:spPr>
      </p:pic>
      <p:pic>
        <p:nvPicPr>
          <p:cNvPr id="8" name="Obraz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090053" y="23522"/>
            <a:ext cx="3053947" cy="872334"/>
          </a:xfrm>
          <a:prstGeom prst="rect">
            <a:avLst/>
          </a:prstGeom>
        </p:spPr>
      </p:pic>
    </p:spTree>
    <p:extLst>
      <p:ext uri="{BB962C8B-B14F-4D97-AF65-F5344CB8AC3E}">
        <p14:creationId xmlns:p14="http://schemas.microsoft.com/office/powerpoint/2010/main" val="304580862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60" r:id="rId13"/>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ctrTitle"/>
          </p:nvPr>
        </p:nvSpPr>
        <p:spPr>
          <a:xfrm>
            <a:off x="685800" y="3039095"/>
            <a:ext cx="7774632" cy="1974081"/>
          </a:xfrm>
        </p:spPr>
        <p:txBody>
          <a:bodyPr>
            <a:noAutofit/>
          </a:bodyPr>
          <a:lstStyle/>
          <a:p>
            <a:r>
              <a:rPr lang="pl-PL" b="1" dirty="0"/>
              <a:t>ITS and management </a:t>
            </a:r>
            <a:r>
              <a:rPr lang="pl-PL" b="1" dirty="0" smtClean="0"/>
              <a:t/>
            </a:r>
            <a:br>
              <a:rPr lang="pl-PL" b="1" dirty="0" smtClean="0"/>
            </a:br>
            <a:r>
              <a:rPr lang="pl-PL" b="1" dirty="0" smtClean="0"/>
              <a:t>of</a:t>
            </a:r>
            <a:r>
              <a:rPr lang="pl-PL" b="1" dirty="0"/>
              <a:t> logistic </a:t>
            </a:r>
            <a:r>
              <a:rPr lang="pl-PL" b="1" dirty="0" smtClean="0"/>
              <a:t>systems</a:t>
            </a:r>
            <a:r>
              <a:rPr lang="sk-SK" sz="4800" dirty="0" smtClean="0"/>
              <a:t/>
            </a:r>
            <a:br>
              <a:rPr lang="sk-SK" sz="4800" dirty="0" smtClean="0"/>
            </a:br>
            <a:r>
              <a:rPr lang="sk-SK" sz="2400" dirty="0" smtClean="0"/>
              <a:t/>
            </a:r>
            <a:br>
              <a:rPr lang="sk-SK" sz="2400" dirty="0" smtClean="0"/>
            </a:br>
            <a:r>
              <a:rPr lang="sk-SK" sz="3200" dirty="0" smtClean="0"/>
              <a:t> </a:t>
            </a:r>
            <a:endParaRPr lang="en-GB" sz="2400" dirty="0"/>
          </a:p>
        </p:txBody>
      </p:sp>
      <p:sp>
        <p:nvSpPr>
          <p:cNvPr id="7" name="Podnadpis 6"/>
          <p:cNvSpPr>
            <a:spLocks noGrp="1"/>
          </p:cNvSpPr>
          <p:nvPr>
            <p:ph type="subTitle" idx="1"/>
          </p:nvPr>
        </p:nvSpPr>
        <p:spPr>
          <a:xfrm>
            <a:off x="2743200" y="5517232"/>
            <a:ext cx="6400800" cy="1248544"/>
          </a:xfrm>
        </p:spPr>
        <p:txBody>
          <a:bodyPr>
            <a:normAutofit fontScale="85000" lnSpcReduction="20000"/>
          </a:bodyPr>
          <a:lstStyle/>
          <a:p>
            <a:pPr algn="l"/>
            <a:r>
              <a:rPr lang="sk-SK" sz="2000" dirty="0" smtClean="0"/>
              <a:t>				</a:t>
            </a:r>
            <a:endParaRPr lang="sk-SK" sz="2000" dirty="0" smtClean="0">
              <a:solidFill>
                <a:schemeClr val="tx1"/>
              </a:solidFill>
            </a:endParaRPr>
          </a:p>
          <a:p>
            <a:pPr algn="r"/>
            <a:r>
              <a:rPr lang="sk-SK" sz="2000" dirty="0" smtClean="0">
                <a:solidFill>
                  <a:schemeClr val="tx1"/>
                </a:solidFill>
              </a:rPr>
              <a:t>		</a:t>
            </a:r>
            <a:r>
              <a:rPr lang="sk-SK" sz="2100" b="1" dirty="0" err="1" smtClean="0">
                <a:solidFill>
                  <a:schemeClr val="tx1"/>
                </a:solidFill>
              </a:rPr>
              <a:t>assoc</a:t>
            </a:r>
            <a:r>
              <a:rPr lang="sk-SK" sz="2100" b="1" dirty="0" smtClean="0">
                <a:solidFill>
                  <a:schemeClr val="tx1"/>
                </a:solidFill>
              </a:rPr>
              <a:t>. prof. Ing. Jaroslav Mašek, PhD.</a:t>
            </a:r>
          </a:p>
          <a:p>
            <a:pPr algn="r"/>
            <a:r>
              <a:rPr lang="sk-SK" sz="2000" dirty="0" smtClean="0">
                <a:solidFill>
                  <a:schemeClr val="tx1"/>
                </a:solidFill>
              </a:rPr>
              <a:t>Department of Railway Transport, </a:t>
            </a:r>
            <a:r>
              <a:rPr lang="sk-SK" sz="2000" dirty="0" err="1" smtClean="0">
                <a:solidFill>
                  <a:schemeClr val="tx1"/>
                </a:solidFill>
              </a:rPr>
              <a:t>FPEDaS</a:t>
            </a:r>
            <a:endParaRPr lang="sk-SK" sz="2000" dirty="0" smtClean="0">
              <a:solidFill>
                <a:schemeClr val="tx1"/>
              </a:solidFill>
            </a:endParaRPr>
          </a:p>
          <a:p>
            <a:pPr algn="l"/>
            <a:r>
              <a:rPr lang="sk-SK" sz="2000" dirty="0" smtClean="0"/>
              <a:t>				</a:t>
            </a:r>
            <a:endParaRPr lang="sk-SK" sz="2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66986" y="764704"/>
            <a:ext cx="7886700" cy="1325563"/>
          </a:xfrm>
        </p:spPr>
        <p:txBody>
          <a:bodyPr>
            <a:normAutofit/>
          </a:bodyPr>
          <a:lstStyle/>
          <a:p>
            <a:pPr lvl="0" algn="l"/>
            <a:r>
              <a:rPr lang="sk-SK" sz="3600" b="1" dirty="0"/>
              <a:t>5</a:t>
            </a:r>
            <a:r>
              <a:rPr lang="sk-SK" sz="3600" b="1" dirty="0" smtClean="0"/>
              <a:t>. </a:t>
            </a:r>
            <a:r>
              <a:rPr lang="en-GB" sz="3600" b="1" dirty="0"/>
              <a:t>Teaching </a:t>
            </a:r>
            <a:r>
              <a:rPr lang="en-GB" sz="3600" b="1" dirty="0" smtClean="0"/>
              <a:t>method</a:t>
            </a:r>
            <a:r>
              <a:rPr lang="sk-SK" sz="3600" b="1" dirty="0" smtClean="0"/>
              <a:t>s</a:t>
            </a:r>
            <a:endParaRPr lang="sk-SK" sz="3600" b="1" dirty="0"/>
          </a:p>
        </p:txBody>
      </p:sp>
      <p:sp>
        <p:nvSpPr>
          <p:cNvPr id="3" name="Zástupný objekt pre obsah 2"/>
          <p:cNvSpPr>
            <a:spLocks noGrp="1"/>
          </p:cNvSpPr>
          <p:nvPr>
            <p:ph idx="1"/>
          </p:nvPr>
        </p:nvSpPr>
        <p:spPr>
          <a:xfrm>
            <a:off x="395536" y="1705186"/>
            <a:ext cx="8229600" cy="4752528"/>
          </a:xfrm>
        </p:spPr>
        <p:txBody>
          <a:bodyPr>
            <a:noAutofit/>
          </a:bodyPr>
          <a:lstStyle/>
          <a:p>
            <a:r>
              <a:rPr lang="sk-SK" sz="2800" dirty="0"/>
              <a:t>l</a:t>
            </a:r>
            <a:r>
              <a:rPr lang="en-GB" sz="2800" dirty="0" err="1" smtClean="0"/>
              <a:t>ectures</a:t>
            </a:r>
            <a:r>
              <a:rPr lang="en-GB" sz="2800" dirty="0"/>
              <a:t>, </a:t>
            </a:r>
            <a:endParaRPr lang="sk-SK" sz="2800" dirty="0" smtClean="0"/>
          </a:p>
          <a:p>
            <a:r>
              <a:rPr lang="en-GB" sz="2800" dirty="0" smtClean="0"/>
              <a:t>case </a:t>
            </a:r>
            <a:r>
              <a:rPr lang="en-GB" sz="2800" dirty="0"/>
              <a:t>studies, </a:t>
            </a:r>
            <a:endParaRPr lang="sk-SK" sz="2800" dirty="0" smtClean="0"/>
          </a:p>
          <a:p>
            <a:r>
              <a:rPr lang="en-GB" sz="2800" dirty="0" smtClean="0"/>
              <a:t>exercises</a:t>
            </a:r>
            <a:r>
              <a:rPr lang="en-GB" sz="2800" dirty="0"/>
              <a:t>, </a:t>
            </a:r>
            <a:endParaRPr lang="sk-SK" sz="2800" dirty="0" smtClean="0"/>
          </a:p>
          <a:p>
            <a:r>
              <a:rPr lang="en-GB" sz="2800" dirty="0" smtClean="0"/>
              <a:t>practical </a:t>
            </a:r>
            <a:r>
              <a:rPr lang="en-GB" sz="2800" dirty="0"/>
              <a:t>solution of problems</a:t>
            </a:r>
            <a:endParaRPr lang="sk-SK" sz="2800" dirty="0"/>
          </a:p>
          <a:p>
            <a:pPr marL="0" lvl="0" indent="0">
              <a:buNone/>
            </a:pPr>
            <a:endParaRPr lang="sk-SK" sz="2400" dirty="0"/>
          </a:p>
        </p:txBody>
      </p:sp>
      <p:sp>
        <p:nvSpPr>
          <p:cNvPr id="4" name="Pole tekstowe 157"/>
          <p:cNvSpPr txBox="1">
            <a:spLocks noChangeArrowheads="1"/>
          </p:cNvSpPr>
          <p:nvPr/>
        </p:nvSpPr>
        <p:spPr bwMode="auto">
          <a:xfrm>
            <a:off x="1475656"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556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908720"/>
            <a:ext cx="7886700" cy="1325563"/>
          </a:xfrm>
        </p:spPr>
        <p:txBody>
          <a:bodyPr>
            <a:normAutofit/>
          </a:bodyPr>
          <a:lstStyle/>
          <a:p>
            <a:pPr lvl="0" algn="l"/>
            <a:r>
              <a:rPr lang="sk-SK" sz="3600" b="1" dirty="0" smtClean="0"/>
              <a:t>6. </a:t>
            </a:r>
            <a:r>
              <a:rPr lang="en-GB" sz="3600" b="1" dirty="0"/>
              <a:t>Assessment </a:t>
            </a:r>
            <a:r>
              <a:rPr lang="en-GB" sz="3600" b="1" dirty="0" smtClean="0"/>
              <a:t>method</a:t>
            </a:r>
            <a:r>
              <a:rPr lang="sk-SK" sz="3600" b="1" dirty="0" smtClean="0"/>
              <a:t>s</a:t>
            </a:r>
            <a:endParaRPr lang="sk-SK" sz="3600" b="1" dirty="0"/>
          </a:p>
        </p:txBody>
      </p:sp>
      <p:sp>
        <p:nvSpPr>
          <p:cNvPr id="3" name="Zástupný objekt pre obsah 2"/>
          <p:cNvSpPr>
            <a:spLocks noGrp="1"/>
          </p:cNvSpPr>
          <p:nvPr>
            <p:ph idx="1"/>
          </p:nvPr>
        </p:nvSpPr>
        <p:spPr/>
        <p:txBody>
          <a:bodyPr/>
          <a:lstStyle/>
          <a:p>
            <a:r>
              <a:rPr lang="en-GB" dirty="0"/>
              <a:t>Mid-term and final written examination (theoretical test), exercises from case studies (practical examination).</a:t>
            </a:r>
            <a:endParaRPr lang="sk-SK" dirty="0"/>
          </a:p>
          <a:p>
            <a:endParaRPr lang="sk-SK" dirty="0"/>
          </a:p>
        </p:txBody>
      </p:sp>
      <p:sp>
        <p:nvSpPr>
          <p:cNvPr id="4" name="Pole tekstowe 157"/>
          <p:cNvSpPr txBox="1">
            <a:spLocks noChangeArrowheads="1"/>
          </p:cNvSpPr>
          <p:nvPr/>
        </p:nvSpPr>
        <p:spPr bwMode="auto">
          <a:xfrm>
            <a:off x="1325566" y="6254751"/>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68590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836712"/>
            <a:ext cx="7886700" cy="1325563"/>
          </a:xfrm>
        </p:spPr>
        <p:txBody>
          <a:bodyPr>
            <a:noAutofit/>
          </a:bodyPr>
          <a:lstStyle/>
          <a:p>
            <a:pPr lvl="0" algn="l"/>
            <a:r>
              <a:rPr lang="sk-SK" sz="3600" b="1" dirty="0" smtClean="0"/>
              <a:t>7. </a:t>
            </a:r>
            <a:r>
              <a:rPr lang="en-GB" sz="3600" b="1" dirty="0" smtClean="0"/>
              <a:t>Textbooks – Publications</a:t>
            </a:r>
            <a:r>
              <a:rPr lang="sk-SK" sz="3600" b="1" dirty="0" smtClean="0"/>
              <a:t> 1/2</a:t>
            </a:r>
            <a:endParaRPr lang="sk-SK" sz="3600" b="1" dirty="0"/>
          </a:p>
        </p:txBody>
      </p:sp>
      <p:sp>
        <p:nvSpPr>
          <p:cNvPr id="3" name="Zástupný objekt pre obsah 2"/>
          <p:cNvSpPr>
            <a:spLocks noGrp="1"/>
          </p:cNvSpPr>
          <p:nvPr>
            <p:ph idx="1"/>
          </p:nvPr>
        </p:nvSpPr>
        <p:spPr>
          <a:xfrm>
            <a:off x="287524" y="1745432"/>
            <a:ext cx="8568952" cy="5112568"/>
          </a:xfrm>
        </p:spPr>
        <p:txBody>
          <a:bodyPr>
            <a:noAutofit/>
          </a:bodyPr>
          <a:lstStyle/>
          <a:p>
            <a:pPr lvl="0"/>
            <a:r>
              <a:rPr lang="en-US" sz="2000" dirty="0"/>
              <a:t>Guido Gentile (Editor), Klaus </a:t>
            </a:r>
            <a:r>
              <a:rPr lang="en-US" sz="2000" dirty="0" err="1"/>
              <a:t>Nökel</a:t>
            </a:r>
            <a:r>
              <a:rPr lang="en-US" sz="2000" dirty="0"/>
              <a:t> 2016 Modelling Public Transport Passenger Flows in the Era of Intelligent Transport Systems: COST Action TU1004 (</a:t>
            </a:r>
            <a:r>
              <a:rPr lang="en-US" sz="2000" dirty="0" err="1"/>
              <a:t>TransITS</a:t>
            </a:r>
            <a:r>
              <a:rPr lang="en-US" sz="2000" dirty="0"/>
              <a:t>) (Springer Tracts on Transportation and Traffic), Springer</a:t>
            </a:r>
            <a:endParaRPr lang="sk-SK" sz="2000" dirty="0"/>
          </a:p>
          <a:p>
            <a:pPr lvl="0"/>
            <a:r>
              <a:rPr lang="en-US" sz="2000" dirty="0" err="1"/>
              <a:t>Jaume</a:t>
            </a:r>
            <a:r>
              <a:rPr lang="en-US" sz="2000" dirty="0"/>
              <a:t> Barceló (Editor) 2010 Fundamentals of Traffic Simulation (International Series in Operations Research &amp; Management Science) Springer New York</a:t>
            </a:r>
            <a:endParaRPr lang="sk-SK" sz="2000" dirty="0"/>
          </a:p>
          <a:p>
            <a:pPr lvl="0"/>
            <a:r>
              <a:rPr lang="en-US" sz="2000" dirty="0"/>
              <a:t>Gaetano Fusco 2017 Intelligent Transport Systems (ITS): Past, Present and Future Directions (Transportation Issues, Policies and </a:t>
            </a:r>
            <a:r>
              <a:rPr lang="en-US" sz="2000" dirty="0" err="1"/>
              <a:t>R&amp;d</a:t>
            </a:r>
            <a:r>
              <a:rPr lang="en-US" sz="2000" dirty="0"/>
              <a:t>), Nova Science Pub </a:t>
            </a:r>
            <a:r>
              <a:rPr lang="en-US" sz="2000" dirty="0" err="1"/>
              <a:t>Inc</a:t>
            </a:r>
            <a:r>
              <a:rPr lang="en-US" sz="2000" dirty="0"/>
              <a:t> </a:t>
            </a:r>
            <a:endParaRPr lang="sk-SK" sz="2000" dirty="0"/>
          </a:p>
          <a:p>
            <a:pPr lvl="0"/>
            <a:r>
              <a:rPr lang="en-US" sz="2000" dirty="0"/>
              <a:t>Edward Chung, Andre-Gilles Dumont 2009 Transport Simulation: Beyond Traditional Approaches (Engineering Sciences), EPFL Press 1st Edition</a:t>
            </a:r>
            <a:endParaRPr lang="sk-SK" sz="2000" dirty="0"/>
          </a:p>
          <a:p>
            <a:pPr lvl="0"/>
            <a:r>
              <a:rPr lang="en-US" sz="2000" dirty="0"/>
              <a:t>Andreas Fink, Franz </a:t>
            </a:r>
            <a:r>
              <a:rPr lang="en-US" sz="2000" dirty="0" err="1"/>
              <a:t>Rothlauf</a:t>
            </a:r>
            <a:r>
              <a:rPr lang="en-US" sz="2000" dirty="0"/>
              <a:t> 2009 Advances in Computational Intelligence in Transport, Logistics, and Supply Chain Management (Studies in Computational Intelligence), Springer</a:t>
            </a:r>
            <a:endParaRPr lang="sk-SK" sz="2000" dirty="0"/>
          </a:p>
          <a:p>
            <a:endParaRPr lang="sk-SK" sz="2000" dirty="0"/>
          </a:p>
        </p:txBody>
      </p:sp>
      <p:sp>
        <p:nvSpPr>
          <p:cNvPr id="4" name="Pole tekstowe 157"/>
          <p:cNvSpPr txBox="1">
            <a:spLocks noChangeArrowheads="1"/>
          </p:cNvSpPr>
          <p:nvPr/>
        </p:nvSpPr>
        <p:spPr bwMode="auto">
          <a:xfrm>
            <a:off x="1325566" y="6268206"/>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577651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74681" y="677987"/>
            <a:ext cx="7886700" cy="1325563"/>
          </a:xfrm>
        </p:spPr>
        <p:txBody>
          <a:bodyPr>
            <a:noAutofit/>
          </a:bodyPr>
          <a:lstStyle/>
          <a:p>
            <a:pPr lvl="0" algn="l"/>
            <a:r>
              <a:rPr lang="sk-SK" sz="3600" b="1" dirty="0" smtClean="0"/>
              <a:t>7. </a:t>
            </a:r>
            <a:r>
              <a:rPr lang="en-GB" sz="3600" b="1" dirty="0" smtClean="0"/>
              <a:t>Textbooks – Publications</a:t>
            </a:r>
            <a:r>
              <a:rPr lang="sk-SK" sz="3600" b="1" dirty="0" smtClean="0"/>
              <a:t> 2/2</a:t>
            </a:r>
            <a:endParaRPr lang="sk-SK" sz="3600" b="1" dirty="0"/>
          </a:p>
        </p:txBody>
      </p:sp>
      <p:sp>
        <p:nvSpPr>
          <p:cNvPr id="3" name="Zástupný objekt pre obsah 2"/>
          <p:cNvSpPr>
            <a:spLocks noGrp="1"/>
          </p:cNvSpPr>
          <p:nvPr>
            <p:ph idx="1"/>
          </p:nvPr>
        </p:nvSpPr>
        <p:spPr>
          <a:xfrm>
            <a:off x="453155" y="1700808"/>
            <a:ext cx="8229600" cy="4608512"/>
          </a:xfrm>
        </p:spPr>
        <p:txBody>
          <a:bodyPr>
            <a:normAutofit/>
          </a:bodyPr>
          <a:lstStyle/>
          <a:p>
            <a:pPr lvl="0"/>
            <a:r>
              <a:rPr lang="en-US" sz="2200" dirty="0"/>
              <a:t>Martin </a:t>
            </a:r>
            <a:r>
              <a:rPr lang="en-US" sz="2200" dirty="0" err="1"/>
              <a:t>Treiber</a:t>
            </a:r>
            <a:r>
              <a:rPr lang="en-US" sz="2200" dirty="0"/>
              <a:t>, Arne </a:t>
            </a:r>
            <a:r>
              <a:rPr lang="en-US" sz="2200" dirty="0" err="1"/>
              <a:t>Kesting</a:t>
            </a:r>
            <a:r>
              <a:rPr lang="en-US" sz="2200" dirty="0"/>
              <a:t>, Christian Thiemann 2013 Traffic Flow Dynamics: Data, Models and Simulation, Springer Heidelberg</a:t>
            </a:r>
            <a:endParaRPr lang="sk-SK" sz="2200" dirty="0"/>
          </a:p>
          <a:p>
            <a:pPr lvl="0"/>
            <a:r>
              <a:rPr lang="en-US" sz="2200" dirty="0"/>
              <a:t>Lily </a:t>
            </a:r>
            <a:r>
              <a:rPr lang="en-US" sz="2200" dirty="0" err="1"/>
              <a:t>Elefteriadou</a:t>
            </a:r>
            <a:r>
              <a:rPr lang="en-US" sz="2200" dirty="0"/>
              <a:t> 2014 An Introduction to Traffic Flow Theory (Springer Optimization and Its Applications), Springer New York</a:t>
            </a:r>
            <a:endParaRPr lang="sk-SK" sz="2200" dirty="0"/>
          </a:p>
          <a:p>
            <a:pPr lvl="0"/>
            <a:r>
              <a:rPr lang="en-US" sz="2200" dirty="0"/>
              <a:t>Michael </a:t>
            </a:r>
            <a:r>
              <a:rPr lang="en-US" sz="2200" dirty="0" err="1"/>
              <a:t>Patriksson</a:t>
            </a:r>
            <a:r>
              <a:rPr lang="en-US" sz="2200" dirty="0"/>
              <a:t> 2015 The Traffic Assignment Problem: Models and Methods (Dover Books on Mathematics), Dover Publications</a:t>
            </a:r>
            <a:endParaRPr lang="sk-SK" sz="2200" dirty="0"/>
          </a:p>
          <a:p>
            <a:pPr lvl="0"/>
            <a:r>
              <a:rPr lang="en-US" sz="2200" dirty="0"/>
              <a:t>John Liu 2011 Supply Chain Management and Transport Logistics (Routledge Advanced Texts in Economics and Finance), </a:t>
            </a:r>
            <a:r>
              <a:rPr lang="pl-PL" sz="2200" dirty="0"/>
              <a:t>Routledge</a:t>
            </a:r>
            <a:endParaRPr lang="sk-SK" sz="2200" dirty="0"/>
          </a:p>
          <a:p>
            <a:endParaRPr lang="sk-SK" dirty="0"/>
          </a:p>
        </p:txBody>
      </p:sp>
      <p:sp>
        <p:nvSpPr>
          <p:cNvPr id="4" name="Pole tekstowe 157"/>
          <p:cNvSpPr txBox="1">
            <a:spLocks noChangeArrowheads="1"/>
          </p:cNvSpPr>
          <p:nvPr/>
        </p:nvSpPr>
        <p:spPr bwMode="auto">
          <a:xfrm>
            <a:off x="1171597" y="6165304"/>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59900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98422" y="836712"/>
            <a:ext cx="7886700" cy="1325563"/>
          </a:xfrm>
        </p:spPr>
        <p:txBody>
          <a:bodyPr>
            <a:normAutofit/>
          </a:bodyPr>
          <a:lstStyle/>
          <a:p>
            <a:pPr algn="l"/>
            <a:r>
              <a:rPr lang="sk-SK" sz="3600" b="1" dirty="0" smtClean="0"/>
              <a:t>8.</a:t>
            </a:r>
            <a:r>
              <a:rPr lang="en-GB" sz="3600" b="1" dirty="0" smtClean="0"/>
              <a:t> </a:t>
            </a:r>
            <a:r>
              <a:rPr lang="en-GB" sz="3600" b="1" dirty="0"/>
              <a:t>Software</a:t>
            </a:r>
            <a:endParaRPr lang="sk-SK" sz="3600" b="1" dirty="0"/>
          </a:p>
        </p:txBody>
      </p:sp>
      <p:sp>
        <p:nvSpPr>
          <p:cNvPr id="3" name="Zástupný objekt pre obsah 2"/>
          <p:cNvSpPr>
            <a:spLocks noGrp="1"/>
          </p:cNvSpPr>
          <p:nvPr>
            <p:ph idx="1"/>
          </p:nvPr>
        </p:nvSpPr>
        <p:spPr/>
        <p:txBody>
          <a:bodyPr/>
          <a:lstStyle/>
          <a:p>
            <a:pPr lvl="0"/>
            <a:r>
              <a:rPr lang="en-GB" dirty="0"/>
              <a:t>MS Office Excel</a:t>
            </a:r>
            <a:endParaRPr lang="sk-SK" dirty="0"/>
          </a:p>
          <a:p>
            <a:pPr lvl="0"/>
            <a:r>
              <a:rPr lang="en-US" dirty="0" err="1"/>
              <a:t>AnyLogic</a:t>
            </a:r>
            <a:endParaRPr lang="sk-SK" dirty="0"/>
          </a:p>
          <a:p>
            <a:pPr lvl="0"/>
            <a:r>
              <a:rPr lang="en-GB" dirty="0"/>
              <a:t>Arena Input and Output Analyser</a:t>
            </a:r>
            <a:endParaRPr lang="sk-SK" dirty="0"/>
          </a:p>
          <a:p>
            <a:endParaRPr lang="sk-SK" dirty="0"/>
          </a:p>
        </p:txBody>
      </p:sp>
      <p:sp>
        <p:nvSpPr>
          <p:cNvPr id="4" name="Pole tekstowe 157"/>
          <p:cNvSpPr txBox="1">
            <a:spLocks noChangeArrowheads="1"/>
          </p:cNvSpPr>
          <p:nvPr/>
        </p:nvSpPr>
        <p:spPr bwMode="auto">
          <a:xfrm>
            <a:off x="1325566" y="6176963"/>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33486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adpis 8"/>
          <p:cNvSpPr>
            <a:spLocks noGrp="1"/>
          </p:cNvSpPr>
          <p:nvPr>
            <p:ph type="title"/>
          </p:nvPr>
        </p:nvSpPr>
        <p:spPr>
          <a:xfrm>
            <a:off x="754477" y="2204864"/>
            <a:ext cx="7772400" cy="1362075"/>
          </a:xfrm>
        </p:spPr>
        <p:txBody>
          <a:bodyPr>
            <a:normAutofit/>
          </a:bodyPr>
          <a:lstStyle/>
          <a:p>
            <a:pPr algn="ctr"/>
            <a:r>
              <a:rPr lang="sk-SK" sz="3200" cap="none" dirty="0" smtClean="0"/>
              <a:t/>
            </a:r>
            <a:br>
              <a:rPr lang="sk-SK" sz="3200" cap="none" dirty="0" smtClean="0"/>
            </a:br>
            <a:r>
              <a:rPr lang="en-GB" sz="3200" cap="none" dirty="0" smtClean="0"/>
              <a:t>Thank</a:t>
            </a:r>
            <a:r>
              <a:rPr lang="sk-SK" sz="3200" cap="none" dirty="0" smtClean="0"/>
              <a:t> </a:t>
            </a:r>
            <a:r>
              <a:rPr lang="en-GB" sz="3200" cap="none" dirty="0" smtClean="0"/>
              <a:t>you</a:t>
            </a:r>
            <a:r>
              <a:rPr lang="sk-SK" sz="3200" cap="none" dirty="0" smtClean="0"/>
              <a:t> </a:t>
            </a:r>
            <a:r>
              <a:rPr lang="sk-SK" sz="3200" cap="none" dirty="0" err="1" smtClean="0"/>
              <a:t>for</a:t>
            </a:r>
            <a:r>
              <a:rPr lang="sk-SK" sz="3200" cap="none" dirty="0" smtClean="0"/>
              <a:t> </a:t>
            </a:r>
            <a:r>
              <a:rPr lang="sk-SK" sz="3200" cap="none" dirty="0" err="1" smtClean="0"/>
              <a:t>your</a:t>
            </a:r>
            <a:r>
              <a:rPr lang="sk-SK" sz="3200" cap="none" dirty="0" smtClean="0"/>
              <a:t> </a:t>
            </a:r>
            <a:r>
              <a:rPr lang="sk-SK" sz="3200" cap="none" dirty="0" err="1" smtClean="0"/>
              <a:t>attention</a:t>
            </a:r>
            <a:endParaRPr lang="en-GB" sz="3200" cap="none" dirty="0"/>
          </a:p>
        </p:txBody>
      </p:sp>
      <p:sp>
        <p:nvSpPr>
          <p:cNvPr id="10" name="Zástupný symbol textu 9"/>
          <p:cNvSpPr>
            <a:spLocks noGrp="1"/>
          </p:cNvSpPr>
          <p:nvPr>
            <p:ph type="body" idx="1"/>
          </p:nvPr>
        </p:nvSpPr>
        <p:spPr>
          <a:xfrm>
            <a:off x="1691680" y="4221088"/>
            <a:ext cx="7772400" cy="2220267"/>
          </a:xfrm>
        </p:spPr>
        <p:txBody>
          <a:bodyPr>
            <a:normAutofit/>
          </a:bodyPr>
          <a:lstStyle/>
          <a:p>
            <a:r>
              <a:rPr lang="sk-SK" sz="1600" dirty="0" smtClean="0"/>
              <a:t>			</a:t>
            </a:r>
            <a:r>
              <a:rPr lang="sk-SK" sz="1600" dirty="0" err="1" smtClean="0">
                <a:solidFill>
                  <a:schemeClr val="tx1"/>
                </a:solidFill>
              </a:rPr>
              <a:t>contact</a:t>
            </a:r>
            <a:r>
              <a:rPr lang="sk-SK" sz="1600" dirty="0" smtClean="0">
                <a:solidFill>
                  <a:schemeClr val="tx1"/>
                </a:solidFill>
              </a:rPr>
              <a:t>: jaroslav.masek@fpedas.uniza.sk	</a:t>
            </a:r>
            <a:endParaRPr lang="en-GB" sz="1600" dirty="0" smtClean="0">
              <a:solidFill>
                <a:schemeClr val="tx1"/>
              </a:solidFill>
            </a:endParaRPr>
          </a:p>
          <a:p>
            <a:r>
              <a:rPr lang="en-GB" sz="1600" dirty="0" smtClean="0"/>
              <a:t>				</a:t>
            </a:r>
            <a:endParaRPr lang="sk-SK"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560" y="764704"/>
            <a:ext cx="7886700" cy="1325563"/>
          </a:xfrm>
        </p:spPr>
        <p:txBody>
          <a:bodyPr>
            <a:normAutofit/>
          </a:bodyPr>
          <a:lstStyle/>
          <a:p>
            <a:pPr algn="l"/>
            <a:r>
              <a:rPr lang="en-GB" sz="3600" b="1" dirty="0" smtClean="0"/>
              <a:t>1. </a:t>
            </a:r>
            <a:r>
              <a:rPr lang="sk-SK" sz="3600" b="1" dirty="0" err="1" smtClean="0"/>
              <a:t>Subject</a:t>
            </a:r>
            <a:r>
              <a:rPr lang="sk-SK" sz="3600" b="1" dirty="0" smtClean="0"/>
              <a:t> c</a:t>
            </a:r>
            <a:r>
              <a:rPr lang="en-GB" sz="3600" b="1" dirty="0" err="1" smtClean="0"/>
              <a:t>haracteristics</a:t>
            </a:r>
            <a:endParaRPr lang="en-GB" sz="3600" b="1" dirty="0"/>
          </a:p>
        </p:txBody>
      </p:sp>
      <p:sp>
        <p:nvSpPr>
          <p:cNvPr id="3" name="Zástupný objekt pre obsah 2"/>
          <p:cNvSpPr>
            <a:spLocks noGrp="1"/>
          </p:cNvSpPr>
          <p:nvPr>
            <p:ph idx="1"/>
          </p:nvPr>
        </p:nvSpPr>
        <p:spPr>
          <a:xfrm>
            <a:off x="354360" y="1556085"/>
            <a:ext cx="8435280" cy="4349079"/>
          </a:xfrm>
        </p:spPr>
        <p:txBody>
          <a:bodyPr>
            <a:normAutofit/>
          </a:bodyPr>
          <a:lstStyle/>
          <a:p>
            <a:r>
              <a:rPr lang="sk-SK" dirty="0" err="1" smtClean="0"/>
              <a:t>Subject</a:t>
            </a:r>
            <a:r>
              <a:rPr lang="sk-SK" dirty="0" smtClean="0"/>
              <a:t> </a:t>
            </a:r>
            <a:r>
              <a:rPr lang="sk-SK" b="1" dirty="0"/>
              <a:t>I</a:t>
            </a:r>
            <a:r>
              <a:rPr lang="pl-PL" b="1" dirty="0" smtClean="0"/>
              <a:t>TS</a:t>
            </a:r>
            <a:r>
              <a:rPr lang="pl-PL" b="1" dirty="0"/>
              <a:t> and management of logistic systems</a:t>
            </a:r>
            <a:r>
              <a:rPr lang="en-GB" dirty="0" smtClean="0"/>
              <a:t> </a:t>
            </a:r>
            <a:r>
              <a:rPr lang="en-GB" dirty="0"/>
              <a:t>provides </a:t>
            </a:r>
            <a:r>
              <a:rPr lang="en-GB" dirty="0" smtClean="0"/>
              <a:t>students </a:t>
            </a:r>
            <a:r>
              <a:rPr lang="en-GB" dirty="0"/>
              <a:t>basic knowledge in the field </a:t>
            </a:r>
            <a:r>
              <a:rPr lang="pl-PL" dirty="0"/>
              <a:t>ITS and management of logistic systems</a:t>
            </a:r>
            <a:r>
              <a:rPr lang="en-GB" dirty="0"/>
              <a:t>. </a:t>
            </a:r>
            <a:endParaRPr lang="sk-SK" dirty="0" smtClean="0"/>
          </a:p>
          <a:p>
            <a:r>
              <a:rPr lang="en-GB" dirty="0" smtClean="0"/>
              <a:t>The </a:t>
            </a:r>
            <a:r>
              <a:rPr lang="en-GB" dirty="0"/>
              <a:t>lectures should acquaint students with base modelling and simulation system using in management of logistics and transport system, teach to use the common simulation software and prepare students for manage of logistics chains and processes in practice and in management of private companies or state administration.</a:t>
            </a:r>
            <a:endParaRPr lang="sk-SK" dirty="0"/>
          </a:p>
          <a:p>
            <a:endParaRPr lang="sk-SK" dirty="0"/>
          </a:p>
        </p:txBody>
      </p:sp>
      <p:sp>
        <p:nvSpPr>
          <p:cNvPr id="4" name="Pole tekstowe 157"/>
          <p:cNvSpPr txBox="1">
            <a:spLocks noChangeArrowheads="1"/>
          </p:cNvSpPr>
          <p:nvPr/>
        </p:nvSpPr>
        <p:spPr bwMode="auto">
          <a:xfrm>
            <a:off x="1325566" y="6093296"/>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338300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692696"/>
            <a:ext cx="7886700" cy="1325563"/>
          </a:xfrm>
        </p:spPr>
        <p:txBody>
          <a:bodyPr>
            <a:normAutofit/>
          </a:bodyPr>
          <a:lstStyle/>
          <a:p>
            <a:pPr lvl="0" algn="l"/>
            <a:r>
              <a:rPr lang="sk-SK" sz="3600" b="1" dirty="0" smtClean="0"/>
              <a:t>2. </a:t>
            </a:r>
            <a:r>
              <a:rPr lang="en-GB" sz="3600" b="1" dirty="0" smtClean="0"/>
              <a:t>Objectives</a:t>
            </a:r>
            <a:endParaRPr lang="sk-SK" sz="3600" b="1" dirty="0"/>
          </a:p>
        </p:txBody>
      </p:sp>
      <p:sp>
        <p:nvSpPr>
          <p:cNvPr id="3" name="Zástupný objekt pre obsah 2"/>
          <p:cNvSpPr>
            <a:spLocks noGrp="1"/>
          </p:cNvSpPr>
          <p:nvPr>
            <p:ph idx="1"/>
          </p:nvPr>
        </p:nvSpPr>
        <p:spPr>
          <a:xfrm>
            <a:off x="457200" y="1484784"/>
            <a:ext cx="8229600" cy="4752528"/>
          </a:xfrm>
        </p:spPr>
        <p:txBody>
          <a:bodyPr>
            <a:normAutofit fontScale="77500" lnSpcReduction="20000"/>
          </a:bodyPr>
          <a:lstStyle/>
          <a:p>
            <a:pPr marL="0" indent="0">
              <a:buNone/>
            </a:pPr>
            <a:r>
              <a:rPr lang="en-GB" sz="3400" dirty="0"/>
              <a:t>The main objectives of this lecture are following:</a:t>
            </a:r>
            <a:endParaRPr lang="sk-SK" sz="3400" dirty="0"/>
          </a:p>
          <a:p>
            <a:pPr marL="0" indent="0">
              <a:buNone/>
            </a:pPr>
            <a:endParaRPr lang="sk-SK" sz="3400" dirty="0"/>
          </a:p>
          <a:p>
            <a:pPr lvl="0"/>
            <a:r>
              <a:rPr lang="en-GB" sz="3400" dirty="0"/>
              <a:t>basic terminology and basic concepts in the field of ITS,</a:t>
            </a:r>
            <a:endParaRPr lang="sk-SK" sz="3400" dirty="0"/>
          </a:p>
          <a:p>
            <a:pPr lvl="0"/>
            <a:r>
              <a:rPr lang="en-GB" sz="3400" dirty="0"/>
              <a:t>basic terminology and basic concepts in the field of logistics,</a:t>
            </a:r>
            <a:endParaRPr lang="sk-SK" sz="3400" dirty="0"/>
          </a:p>
          <a:p>
            <a:pPr lvl="0"/>
            <a:r>
              <a:rPr lang="en-GB" sz="3400" dirty="0"/>
              <a:t>main concepts in the field of transport and logistics modelling,</a:t>
            </a:r>
            <a:endParaRPr lang="sk-SK" sz="3400" dirty="0"/>
          </a:p>
          <a:p>
            <a:pPr lvl="0"/>
            <a:r>
              <a:rPr lang="en-GB" sz="3400" dirty="0"/>
              <a:t>decision making support software,</a:t>
            </a:r>
            <a:endParaRPr lang="sk-SK" sz="3400" dirty="0"/>
          </a:p>
          <a:p>
            <a:pPr lvl="0"/>
            <a:r>
              <a:rPr lang="en-GB" sz="3400" dirty="0"/>
              <a:t>theory of modelling transport and logistics system,</a:t>
            </a:r>
            <a:endParaRPr lang="sk-SK" sz="3400" dirty="0"/>
          </a:p>
          <a:p>
            <a:pPr lvl="0"/>
            <a:r>
              <a:rPr lang="en-GB" sz="3400" dirty="0"/>
              <a:t>creating the transport and logistics models,</a:t>
            </a:r>
            <a:endParaRPr lang="sk-SK" sz="3400" dirty="0"/>
          </a:p>
          <a:p>
            <a:pPr lvl="0"/>
            <a:r>
              <a:rPr lang="en-GB" sz="3400" dirty="0"/>
              <a:t>simulation of transport and logistics systems.</a:t>
            </a:r>
            <a:endParaRPr lang="sk-SK" sz="3400" dirty="0"/>
          </a:p>
          <a:p>
            <a:endParaRPr lang="sk-SK" dirty="0"/>
          </a:p>
        </p:txBody>
      </p:sp>
      <p:sp>
        <p:nvSpPr>
          <p:cNvPr id="4" name="Pole tekstowe 157"/>
          <p:cNvSpPr txBox="1">
            <a:spLocks noChangeArrowheads="1"/>
          </p:cNvSpPr>
          <p:nvPr/>
        </p:nvSpPr>
        <p:spPr bwMode="auto">
          <a:xfrm>
            <a:off x="1236468" y="6237312"/>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738282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754857"/>
            <a:ext cx="7886700" cy="1325563"/>
          </a:xfrm>
        </p:spPr>
        <p:txBody>
          <a:bodyPr>
            <a:normAutofit/>
          </a:bodyPr>
          <a:lstStyle/>
          <a:p>
            <a:pPr lvl="0" algn="l"/>
            <a:r>
              <a:rPr lang="sk-SK" sz="3600" b="1" dirty="0" smtClean="0"/>
              <a:t>3. </a:t>
            </a:r>
            <a:r>
              <a:rPr lang="en-GB" sz="3600" b="1" dirty="0"/>
              <a:t>Learning </a:t>
            </a:r>
            <a:r>
              <a:rPr lang="en-GB" sz="3600" b="1" dirty="0" smtClean="0"/>
              <a:t>outcomes</a:t>
            </a:r>
            <a:endParaRPr lang="sk-SK" sz="3600" b="1" dirty="0"/>
          </a:p>
        </p:txBody>
      </p:sp>
      <p:sp>
        <p:nvSpPr>
          <p:cNvPr id="3" name="Zástupný objekt pre obsah 2"/>
          <p:cNvSpPr>
            <a:spLocks noGrp="1"/>
          </p:cNvSpPr>
          <p:nvPr>
            <p:ph idx="1"/>
          </p:nvPr>
        </p:nvSpPr>
        <p:spPr>
          <a:xfrm>
            <a:off x="457200" y="1417639"/>
            <a:ext cx="8229600" cy="4531642"/>
          </a:xfrm>
        </p:spPr>
        <p:txBody>
          <a:bodyPr>
            <a:normAutofit fontScale="92500" lnSpcReduction="20000"/>
          </a:bodyPr>
          <a:lstStyle/>
          <a:p>
            <a:pPr marL="0" indent="0">
              <a:buNone/>
            </a:pPr>
            <a:r>
              <a:rPr lang="en-US" dirty="0"/>
              <a:t>The general expectation regarding the knowledge to be provided/acquired is as follows:</a:t>
            </a:r>
            <a:endParaRPr lang="sk-SK" dirty="0"/>
          </a:p>
          <a:p>
            <a:pPr lvl="0" fontAlgn="t"/>
            <a:r>
              <a:rPr lang="en-GB" dirty="0"/>
              <a:t>analytical work in the field of ITS;</a:t>
            </a:r>
            <a:endParaRPr lang="sk-SK" dirty="0"/>
          </a:p>
          <a:p>
            <a:pPr lvl="0" fontAlgn="t"/>
            <a:r>
              <a:rPr lang="en-GB" dirty="0"/>
              <a:t>understanding relationships in transport and logistics system,</a:t>
            </a:r>
            <a:endParaRPr lang="sk-SK" dirty="0"/>
          </a:p>
          <a:p>
            <a:pPr lvl="0" fontAlgn="t"/>
            <a:r>
              <a:rPr lang="en-GB" dirty="0"/>
              <a:t>solving more complicated transport and logistics problems in practice;</a:t>
            </a:r>
            <a:endParaRPr lang="sk-SK" dirty="0"/>
          </a:p>
          <a:p>
            <a:pPr lvl="0" fontAlgn="t"/>
            <a:r>
              <a:rPr lang="en-GB" dirty="0"/>
              <a:t>using decision making support software to solve specific problems of application character;</a:t>
            </a:r>
            <a:endParaRPr lang="sk-SK" dirty="0"/>
          </a:p>
          <a:p>
            <a:pPr lvl="0" fontAlgn="t"/>
            <a:r>
              <a:rPr lang="en-GB" dirty="0"/>
              <a:t>creation and use of processes models of transport and logistics;</a:t>
            </a:r>
            <a:endParaRPr lang="sk-SK" dirty="0"/>
          </a:p>
          <a:p>
            <a:pPr lvl="0" fontAlgn="t"/>
            <a:r>
              <a:rPr lang="en-GB" dirty="0"/>
              <a:t>usage simulation software in logistics systems.</a:t>
            </a:r>
            <a:endParaRPr lang="sk-SK" dirty="0"/>
          </a:p>
          <a:p>
            <a:endParaRPr lang="sk-SK" dirty="0"/>
          </a:p>
        </p:txBody>
      </p:sp>
      <p:sp>
        <p:nvSpPr>
          <p:cNvPr id="4" name="Pole tekstowe 157"/>
          <p:cNvSpPr txBox="1">
            <a:spLocks noChangeArrowheads="1"/>
          </p:cNvSpPr>
          <p:nvPr/>
        </p:nvSpPr>
        <p:spPr bwMode="auto">
          <a:xfrm>
            <a:off x="1475656" y="6235954"/>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49901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28650" y="692696"/>
            <a:ext cx="7886700" cy="1325563"/>
          </a:xfrm>
        </p:spPr>
        <p:txBody>
          <a:bodyPr>
            <a:normAutofit/>
          </a:bodyPr>
          <a:lstStyle/>
          <a:p>
            <a:pPr lvl="0" algn="l"/>
            <a:r>
              <a:rPr lang="sk-SK" sz="3600" b="1" dirty="0" smtClean="0"/>
              <a:t>4. </a:t>
            </a:r>
            <a:r>
              <a:rPr lang="en-GB" sz="3600" b="1" dirty="0" smtClean="0"/>
              <a:t>Contents</a:t>
            </a:r>
            <a:r>
              <a:rPr lang="sk-SK" sz="3600" b="1" dirty="0" smtClean="0"/>
              <a:t> 1/5</a:t>
            </a:r>
            <a:endParaRPr lang="sk-SK" sz="3600" b="1" dirty="0"/>
          </a:p>
        </p:txBody>
      </p:sp>
      <p:sp>
        <p:nvSpPr>
          <p:cNvPr id="3" name="Zástupný objekt pre obsah 2"/>
          <p:cNvSpPr>
            <a:spLocks noGrp="1"/>
          </p:cNvSpPr>
          <p:nvPr>
            <p:ph idx="1"/>
          </p:nvPr>
        </p:nvSpPr>
        <p:spPr>
          <a:xfrm>
            <a:off x="457200" y="1556792"/>
            <a:ext cx="8229600" cy="4752528"/>
          </a:xfrm>
        </p:spPr>
        <p:txBody>
          <a:bodyPr>
            <a:noAutofit/>
          </a:bodyPr>
          <a:lstStyle/>
          <a:p>
            <a:pPr marL="514350" lvl="0" indent="-514350">
              <a:buFont typeface="+mj-lt"/>
              <a:buAutoNum type="arabicPeriod"/>
            </a:pPr>
            <a:r>
              <a:rPr lang="pl-PL" sz="2400" dirty="0"/>
              <a:t>Basic terms of ITS with focusing on transport problems</a:t>
            </a:r>
            <a:endParaRPr lang="sk-SK" sz="2400" dirty="0"/>
          </a:p>
          <a:p>
            <a:pPr marL="514350" lvl="0" indent="-514350">
              <a:buFont typeface="+mj-lt"/>
              <a:buAutoNum type="arabicPeriod"/>
            </a:pPr>
            <a:r>
              <a:rPr lang="pl-PL" sz="2400" dirty="0"/>
              <a:t>Methodology of transport and logistics system theory</a:t>
            </a:r>
            <a:endParaRPr lang="sk-SK" sz="2400" dirty="0"/>
          </a:p>
          <a:p>
            <a:pPr lvl="1"/>
            <a:r>
              <a:rPr lang="en-GB" sz="2400" dirty="0"/>
              <a:t>Verbal models, mathematic models, </a:t>
            </a:r>
            <a:endParaRPr lang="sk-SK" sz="2400" dirty="0"/>
          </a:p>
          <a:p>
            <a:pPr lvl="1"/>
            <a:r>
              <a:rPr lang="en-GB" sz="2400" dirty="0"/>
              <a:t>heuristics solution, </a:t>
            </a:r>
            <a:r>
              <a:rPr lang="sk-SK" sz="2400" dirty="0" err="1"/>
              <a:t>solution</a:t>
            </a:r>
            <a:r>
              <a:rPr lang="sk-SK" sz="2400" dirty="0"/>
              <a:t> </a:t>
            </a:r>
            <a:r>
              <a:rPr lang="sk-SK" sz="2400" dirty="0" err="1"/>
              <a:t>process</a:t>
            </a:r>
            <a:r>
              <a:rPr lang="sk-SK" sz="2400" dirty="0"/>
              <a:t> of transport </a:t>
            </a:r>
            <a:r>
              <a:rPr lang="sk-SK" sz="2400" dirty="0" err="1"/>
              <a:t>problems</a:t>
            </a:r>
            <a:r>
              <a:rPr lang="sk-SK" sz="2400" dirty="0"/>
              <a:t>, </a:t>
            </a:r>
          </a:p>
          <a:p>
            <a:pPr lvl="1"/>
            <a:r>
              <a:rPr lang="sk-SK" sz="2400" dirty="0" err="1"/>
              <a:t>errors</a:t>
            </a:r>
            <a:r>
              <a:rPr lang="sk-SK" sz="2400" dirty="0"/>
              <a:t> in </a:t>
            </a:r>
            <a:r>
              <a:rPr lang="sk-SK" sz="2400" dirty="0" err="1"/>
              <a:t>the</a:t>
            </a:r>
            <a:r>
              <a:rPr lang="sk-SK" sz="2400" dirty="0"/>
              <a:t> </a:t>
            </a:r>
            <a:r>
              <a:rPr lang="sk-SK" sz="2400" dirty="0" err="1"/>
              <a:t>transmission</a:t>
            </a:r>
            <a:r>
              <a:rPr lang="sk-SK" sz="2400" dirty="0"/>
              <a:t> of </a:t>
            </a:r>
            <a:r>
              <a:rPr lang="sk-SK" sz="2400" dirty="0" err="1"/>
              <a:t>information</a:t>
            </a:r>
            <a:r>
              <a:rPr lang="sk-SK" sz="2400" dirty="0"/>
              <a:t>, </a:t>
            </a:r>
          </a:p>
          <a:p>
            <a:pPr lvl="1"/>
            <a:r>
              <a:rPr lang="sk-SK" sz="2400" dirty="0" err="1"/>
              <a:t>Pareto</a:t>
            </a:r>
            <a:r>
              <a:rPr lang="sk-SK" sz="2400" dirty="0"/>
              <a:t> </a:t>
            </a:r>
            <a:r>
              <a:rPr lang="en-GB" sz="2400" dirty="0"/>
              <a:t>optimum solution</a:t>
            </a:r>
            <a:endParaRPr lang="sk-SK" sz="2400" dirty="0"/>
          </a:p>
          <a:p>
            <a:pPr marL="514350" lvl="0" indent="-514350">
              <a:buFont typeface="+mj-lt"/>
              <a:buAutoNum type="arabicPeriod"/>
            </a:pPr>
            <a:r>
              <a:rPr lang="pl-PL" sz="2400" dirty="0"/>
              <a:t>Transport systems</a:t>
            </a:r>
            <a:endParaRPr lang="sk-SK" sz="2400" dirty="0"/>
          </a:p>
          <a:p>
            <a:pPr lvl="1"/>
            <a:r>
              <a:rPr lang="sk-SK" sz="2400" dirty="0" err="1"/>
              <a:t>systematic</a:t>
            </a:r>
            <a:r>
              <a:rPr lang="sk-SK" sz="2400" dirty="0"/>
              <a:t> </a:t>
            </a:r>
            <a:r>
              <a:rPr lang="sk-SK" sz="2400" dirty="0" err="1"/>
              <a:t>characteristics</a:t>
            </a:r>
            <a:r>
              <a:rPr lang="sk-SK" sz="2400" dirty="0"/>
              <a:t> of </a:t>
            </a:r>
            <a:r>
              <a:rPr lang="sk-SK" sz="2400" dirty="0" err="1"/>
              <a:t>passengers</a:t>
            </a:r>
            <a:r>
              <a:rPr lang="sk-SK" sz="2400" dirty="0"/>
              <a:t> </a:t>
            </a:r>
            <a:endParaRPr lang="sk-SK" sz="2400" dirty="0" smtClean="0"/>
          </a:p>
          <a:p>
            <a:pPr lvl="1"/>
            <a:r>
              <a:rPr lang="sk-SK" sz="2400" dirty="0" smtClean="0"/>
              <a:t>and </a:t>
            </a:r>
            <a:r>
              <a:rPr lang="sk-SK" sz="2400" dirty="0" err="1"/>
              <a:t>freight</a:t>
            </a:r>
            <a:r>
              <a:rPr lang="sk-SK" sz="2400" dirty="0"/>
              <a:t> transport</a:t>
            </a:r>
          </a:p>
        </p:txBody>
      </p:sp>
      <p:sp>
        <p:nvSpPr>
          <p:cNvPr id="4" name="Pole tekstowe 157"/>
          <p:cNvSpPr txBox="1">
            <a:spLocks noChangeArrowheads="1"/>
          </p:cNvSpPr>
          <p:nvPr/>
        </p:nvSpPr>
        <p:spPr bwMode="auto">
          <a:xfrm>
            <a:off x="1325566" y="6235954"/>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02636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764704"/>
            <a:ext cx="7886700" cy="1325563"/>
          </a:xfrm>
        </p:spPr>
        <p:txBody>
          <a:bodyPr>
            <a:normAutofit/>
          </a:bodyPr>
          <a:lstStyle/>
          <a:p>
            <a:pPr lvl="0" algn="l"/>
            <a:r>
              <a:rPr lang="sk-SK" sz="3600" b="1" dirty="0" smtClean="0"/>
              <a:t>4. </a:t>
            </a:r>
            <a:r>
              <a:rPr lang="en-GB" sz="3600" b="1" dirty="0" smtClean="0"/>
              <a:t>Contents</a:t>
            </a:r>
            <a:r>
              <a:rPr lang="sk-SK" sz="3600" b="1" dirty="0" smtClean="0"/>
              <a:t> 2/5</a:t>
            </a:r>
            <a:endParaRPr lang="sk-SK" sz="3600" b="1" dirty="0"/>
          </a:p>
        </p:txBody>
      </p:sp>
      <p:sp>
        <p:nvSpPr>
          <p:cNvPr id="3" name="Zástupný objekt pre obsah 2"/>
          <p:cNvSpPr>
            <a:spLocks noGrp="1"/>
          </p:cNvSpPr>
          <p:nvPr>
            <p:ph idx="1"/>
          </p:nvPr>
        </p:nvSpPr>
        <p:spPr>
          <a:xfrm>
            <a:off x="539552" y="1690689"/>
            <a:ext cx="8229600" cy="4752528"/>
          </a:xfrm>
        </p:spPr>
        <p:txBody>
          <a:bodyPr>
            <a:noAutofit/>
          </a:bodyPr>
          <a:lstStyle/>
          <a:p>
            <a:pPr marL="0" lvl="0" indent="0">
              <a:buNone/>
            </a:pPr>
            <a:r>
              <a:rPr lang="pl-PL" sz="2400" dirty="0" smtClean="0"/>
              <a:t>4. Description </a:t>
            </a:r>
            <a:r>
              <a:rPr lang="pl-PL" sz="2400" dirty="0"/>
              <a:t>and design of the transport networks</a:t>
            </a:r>
            <a:endParaRPr lang="sk-SK" sz="2400" dirty="0"/>
          </a:p>
          <a:p>
            <a:pPr lvl="1"/>
            <a:r>
              <a:rPr lang="sk-SK" sz="2400" dirty="0" err="1"/>
              <a:t>characteristics</a:t>
            </a:r>
            <a:r>
              <a:rPr lang="sk-SK" sz="2400" dirty="0"/>
              <a:t> </a:t>
            </a:r>
            <a:r>
              <a:rPr lang="sk-SK" sz="2400" dirty="0" err="1"/>
              <a:t>the</a:t>
            </a:r>
            <a:r>
              <a:rPr lang="sk-SK" sz="2400" dirty="0"/>
              <a:t> </a:t>
            </a:r>
            <a:r>
              <a:rPr lang="sk-SK" sz="2400" dirty="0" err="1"/>
              <a:t>structure</a:t>
            </a:r>
            <a:r>
              <a:rPr lang="sk-SK" sz="2400" dirty="0"/>
              <a:t> and </a:t>
            </a:r>
            <a:r>
              <a:rPr lang="sk-SK" sz="2400" dirty="0" err="1"/>
              <a:t>types</a:t>
            </a:r>
            <a:r>
              <a:rPr lang="sk-SK" sz="2400" dirty="0"/>
              <a:t> of transport </a:t>
            </a:r>
            <a:r>
              <a:rPr lang="sk-SK" sz="2400" dirty="0" err="1"/>
              <a:t>networks</a:t>
            </a:r>
            <a:r>
              <a:rPr lang="sk-SK" sz="2400" dirty="0"/>
              <a:t>, </a:t>
            </a:r>
          </a:p>
          <a:p>
            <a:pPr lvl="1"/>
            <a:r>
              <a:rPr lang="sk-SK" sz="2400" dirty="0" err="1"/>
              <a:t>definition</a:t>
            </a:r>
            <a:r>
              <a:rPr lang="sk-SK" sz="2400" dirty="0"/>
              <a:t> of </a:t>
            </a:r>
            <a:r>
              <a:rPr lang="sk-SK" sz="2400" dirty="0" err="1"/>
              <a:t>section</a:t>
            </a:r>
            <a:r>
              <a:rPr lang="sk-SK" sz="2400" dirty="0"/>
              <a:t> </a:t>
            </a:r>
            <a:r>
              <a:rPr lang="sk-SK" sz="2400" dirty="0" err="1"/>
              <a:t>permeability</a:t>
            </a:r>
            <a:r>
              <a:rPr lang="sk-SK" sz="2400" dirty="0"/>
              <a:t>, </a:t>
            </a:r>
          </a:p>
          <a:p>
            <a:pPr lvl="1"/>
            <a:r>
              <a:rPr lang="sk-SK" sz="2400" dirty="0" err="1"/>
              <a:t>capacity</a:t>
            </a:r>
            <a:r>
              <a:rPr lang="sk-SK" sz="2400" dirty="0"/>
              <a:t> of </a:t>
            </a:r>
            <a:r>
              <a:rPr lang="sk-SK" sz="2400" dirty="0" err="1"/>
              <a:t>section</a:t>
            </a:r>
            <a:r>
              <a:rPr lang="sk-SK" sz="2400" dirty="0"/>
              <a:t> and hub, </a:t>
            </a:r>
          </a:p>
          <a:p>
            <a:pPr lvl="1"/>
            <a:r>
              <a:rPr lang="sk-SK" sz="2400" dirty="0" err="1"/>
              <a:t>section</a:t>
            </a:r>
            <a:r>
              <a:rPr lang="sk-SK" sz="2400" dirty="0"/>
              <a:t> transport </a:t>
            </a:r>
            <a:r>
              <a:rPr lang="sk-SK" sz="2400" dirty="0" err="1"/>
              <a:t>performance</a:t>
            </a:r>
            <a:r>
              <a:rPr lang="sk-SK" sz="2400" dirty="0"/>
              <a:t>, </a:t>
            </a:r>
          </a:p>
          <a:p>
            <a:pPr lvl="1"/>
            <a:r>
              <a:rPr lang="sk-SK" sz="2400" dirty="0" err="1"/>
              <a:t>network</a:t>
            </a:r>
            <a:r>
              <a:rPr lang="sk-SK" sz="2400" dirty="0"/>
              <a:t> </a:t>
            </a:r>
            <a:r>
              <a:rPr lang="sk-SK" sz="2400" dirty="0" err="1"/>
              <a:t>skeleton</a:t>
            </a:r>
            <a:r>
              <a:rPr lang="sk-SK" sz="2400" dirty="0"/>
              <a:t>, </a:t>
            </a:r>
          </a:p>
          <a:p>
            <a:pPr lvl="1"/>
            <a:r>
              <a:rPr lang="sk-SK" sz="2400" dirty="0" err="1"/>
              <a:t>service</a:t>
            </a:r>
            <a:r>
              <a:rPr lang="sk-SK" sz="2400" dirty="0"/>
              <a:t> </a:t>
            </a:r>
            <a:r>
              <a:rPr lang="sk-SK" sz="2400" dirty="0" err="1"/>
              <a:t>coverage</a:t>
            </a:r>
            <a:r>
              <a:rPr lang="sk-SK" sz="2400" dirty="0"/>
              <a:t> </a:t>
            </a:r>
            <a:r>
              <a:rPr lang="sk-SK" sz="2400" dirty="0" err="1" smtClean="0"/>
              <a:t>areas</a:t>
            </a:r>
            <a:r>
              <a:rPr lang="sk-SK" sz="2400" dirty="0" smtClean="0"/>
              <a:t>,</a:t>
            </a:r>
            <a:endParaRPr lang="sk-SK" sz="2400" dirty="0"/>
          </a:p>
          <a:p>
            <a:pPr marL="0" lvl="0" indent="0">
              <a:buNone/>
            </a:pPr>
            <a:r>
              <a:rPr lang="pl-PL" sz="2400" dirty="0" smtClean="0"/>
              <a:t>5. Transport </a:t>
            </a:r>
            <a:r>
              <a:rPr lang="pl-PL" sz="2400" dirty="0"/>
              <a:t>sets</a:t>
            </a:r>
            <a:endParaRPr lang="sk-SK" sz="2400" dirty="0"/>
          </a:p>
          <a:p>
            <a:pPr lvl="1"/>
            <a:r>
              <a:rPr lang="sk-SK" sz="2400" dirty="0" err="1"/>
              <a:t>application</a:t>
            </a:r>
            <a:r>
              <a:rPr lang="sk-SK" sz="2400" dirty="0"/>
              <a:t> of </a:t>
            </a:r>
            <a:r>
              <a:rPr lang="sk-SK" sz="2400" dirty="0" err="1"/>
              <a:t>Clark-Wright</a:t>
            </a:r>
            <a:r>
              <a:rPr lang="sk-SK" sz="2400" dirty="0"/>
              <a:t> </a:t>
            </a:r>
            <a:r>
              <a:rPr lang="sk-SK" sz="2400" dirty="0" err="1" smtClean="0"/>
              <a:t>algorithm</a:t>
            </a:r>
            <a:r>
              <a:rPr lang="sk-SK" sz="2400" dirty="0" smtClean="0"/>
              <a:t>,</a:t>
            </a:r>
            <a:endParaRPr lang="sk-SK" sz="2400" dirty="0"/>
          </a:p>
          <a:p>
            <a:pPr lvl="1"/>
            <a:r>
              <a:rPr lang="sk-SK" sz="2400" dirty="0" err="1"/>
              <a:t>other</a:t>
            </a:r>
            <a:r>
              <a:rPr lang="sk-SK" sz="2400" dirty="0"/>
              <a:t> </a:t>
            </a:r>
            <a:r>
              <a:rPr lang="sk-SK" sz="2400" dirty="0" err="1" smtClean="0"/>
              <a:t>algorithms</a:t>
            </a:r>
            <a:r>
              <a:rPr lang="sk-SK" sz="2400" dirty="0" smtClean="0"/>
              <a:t>,</a:t>
            </a:r>
            <a:endParaRPr lang="sk-SK" sz="2400" dirty="0"/>
          </a:p>
        </p:txBody>
      </p:sp>
      <p:sp>
        <p:nvSpPr>
          <p:cNvPr id="4" name="Pole tekstowe 157"/>
          <p:cNvSpPr txBox="1">
            <a:spLocks noChangeArrowheads="1"/>
          </p:cNvSpPr>
          <p:nvPr/>
        </p:nvSpPr>
        <p:spPr bwMode="auto">
          <a:xfrm>
            <a:off x="1547664" y="6268206"/>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762707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836712"/>
            <a:ext cx="7886700" cy="1325563"/>
          </a:xfrm>
        </p:spPr>
        <p:txBody>
          <a:bodyPr>
            <a:normAutofit/>
          </a:bodyPr>
          <a:lstStyle/>
          <a:p>
            <a:pPr lvl="0" algn="l"/>
            <a:r>
              <a:rPr lang="sk-SK" sz="3600" b="1" dirty="0" smtClean="0"/>
              <a:t>4. </a:t>
            </a:r>
            <a:r>
              <a:rPr lang="en-GB" sz="3600" b="1" dirty="0" smtClean="0"/>
              <a:t>Contents</a:t>
            </a:r>
            <a:r>
              <a:rPr lang="sk-SK" sz="3600" b="1" dirty="0" smtClean="0"/>
              <a:t> 3/5</a:t>
            </a:r>
            <a:endParaRPr lang="sk-SK" sz="3600" b="1" dirty="0"/>
          </a:p>
        </p:txBody>
      </p:sp>
      <p:sp>
        <p:nvSpPr>
          <p:cNvPr id="3" name="Zástupný objekt pre obsah 2"/>
          <p:cNvSpPr>
            <a:spLocks noGrp="1"/>
          </p:cNvSpPr>
          <p:nvPr>
            <p:ph idx="1"/>
          </p:nvPr>
        </p:nvSpPr>
        <p:spPr>
          <a:xfrm>
            <a:off x="457200" y="1686714"/>
            <a:ext cx="8229600" cy="4752528"/>
          </a:xfrm>
        </p:spPr>
        <p:txBody>
          <a:bodyPr>
            <a:noAutofit/>
          </a:bodyPr>
          <a:lstStyle/>
          <a:p>
            <a:pPr marL="0" lvl="0" indent="0">
              <a:buNone/>
            </a:pPr>
            <a:r>
              <a:rPr lang="pl-PL" sz="2400" dirty="0" smtClean="0"/>
              <a:t>6. Changes </a:t>
            </a:r>
            <a:r>
              <a:rPr lang="pl-PL" sz="2400" dirty="0"/>
              <a:t>of equipment in logistics chains</a:t>
            </a:r>
            <a:endParaRPr lang="sk-SK" sz="2400" dirty="0"/>
          </a:p>
          <a:p>
            <a:pPr lvl="1"/>
            <a:r>
              <a:rPr lang="sk-SK" sz="2400" dirty="0" err="1"/>
              <a:t>application</a:t>
            </a:r>
            <a:r>
              <a:rPr lang="sk-SK" sz="2400" dirty="0"/>
              <a:t> of </a:t>
            </a:r>
            <a:r>
              <a:rPr lang="sk-SK" sz="2400" dirty="0" err="1"/>
              <a:t>algorithm</a:t>
            </a:r>
            <a:r>
              <a:rPr lang="sk-SK" sz="2400" dirty="0"/>
              <a:t> </a:t>
            </a:r>
            <a:r>
              <a:rPr lang="en-GB" sz="2400" dirty="0"/>
              <a:t>of </a:t>
            </a:r>
            <a:r>
              <a:rPr lang="sk-SK" sz="2400" dirty="0" err="1"/>
              <a:t>determining</a:t>
            </a:r>
            <a:r>
              <a:rPr lang="sk-SK" sz="2400" dirty="0"/>
              <a:t> </a:t>
            </a:r>
            <a:r>
              <a:rPr lang="sk-SK" sz="2400" dirty="0" err="1"/>
              <a:t>the</a:t>
            </a:r>
            <a:r>
              <a:rPr lang="sk-SK" sz="2400" dirty="0"/>
              <a:t> </a:t>
            </a:r>
            <a:r>
              <a:rPr lang="sk-SK" sz="2400" dirty="0" err="1"/>
              <a:t>equipment</a:t>
            </a:r>
            <a:r>
              <a:rPr lang="sk-SK" sz="2400" dirty="0"/>
              <a:t> </a:t>
            </a:r>
            <a:r>
              <a:rPr lang="sk-SK" sz="2400" dirty="0" err="1"/>
              <a:t>between</a:t>
            </a:r>
            <a:r>
              <a:rPr lang="sk-SK" sz="2400" dirty="0"/>
              <a:t> </a:t>
            </a:r>
            <a:r>
              <a:rPr lang="sk-SK" sz="2400" dirty="0" err="1"/>
              <a:t>connections</a:t>
            </a:r>
            <a:endParaRPr lang="sk-SK" sz="2400" dirty="0"/>
          </a:p>
          <a:p>
            <a:pPr marL="0" lvl="0" indent="0">
              <a:buNone/>
            </a:pPr>
            <a:r>
              <a:rPr lang="pl-PL" sz="2400" dirty="0" smtClean="0"/>
              <a:t>7. Design </a:t>
            </a:r>
            <a:r>
              <a:rPr lang="pl-PL" sz="2400" dirty="0"/>
              <a:t>of transport routes in logistcs</a:t>
            </a:r>
            <a:endParaRPr lang="sk-SK" sz="2400" dirty="0"/>
          </a:p>
          <a:p>
            <a:pPr lvl="1"/>
            <a:r>
              <a:rPr lang="sk-SK" sz="2400" dirty="0" err="1"/>
              <a:t>application</a:t>
            </a:r>
            <a:r>
              <a:rPr lang="sk-SK" sz="2400" dirty="0"/>
              <a:t> of </a:t>
            </a:r>
            <a:r>
              <a:rPr lang="sk-SK" sz="2400" dirty="0" err="1"/>
              <a:t>special</a:t>
            </a:r>
            <a:r>
              <a:rPr lang="sk-SK" sz="2400" dirty="0"/>
              <a:t> </a:t>
            </a:r>
            <a:r>
              <a:rPr lang="sk-SK" sz="2400" dirty="0" err="1"/>
              <a:t>algorithm</a:t>
            </a:r>
            <a:r>
              <a:rPr lang="sk-SK" sz="2400" dirty="0"/>
              <a:t> </a:t>
            </a:r>
            <a:r>
              <a:rPr lang="en-GB" sz="2400" dirty="0"/>
              <a:t>of design optimum count of public transport lines</a:t>
            </a:r>
            <a:endParaRPr lang="sk-SK" sz="2400" dirty="0"/>
          </a:p>
          <a:p>
            <a:pPr marL="0" lvl="0" indent="0">
              <a:buNone/>
            </a:pPr>
            <a:r>
              <a:rPr lang="pl-PL" sz="2400" dirty="0" smtClean="0"/>
              <a:t>8. Coordination </a:t>
            </a:r>
            <a:r>
              <a:rPr lang="pl-PL" sz="2400" dirty="0"/>
              <a:t>of rhythmic processes in transport and logistics</a:t>
            </a:r>
            <a:endParaRPr lang="sk-SK" sz="2400" dirty="0"/>
          </a:p>
          <a:p>
            <a:pPr lvl="1"/>
            <a:r>
              <a:rPr lang="sk-SK" sz="2400" dirty="0" err="1"/>
              <a:t>application</a:t>
            </a:r>
            <a:r>
              <a:rPr lang="sk-SK" sz="2400" dirty="0"/>
              <a:t> of </a:t>
            </a:r>
            <a:r>
              <a:rPr lang="sk-SK" sz="2400" dirty="0" err="1"/>
              <a:t>algorithm</a:t>
            </a:r>
            <a:r>
              <a:rPr lang="sk-SK" sz="2400" dirty="0"/>
              <a:t> </a:t>
            </a:r>
            <a:r>
              <a:rPr lang="sk-SK" sz="2400" dirty="0" err="1"/>
              <a:t>for</a:t>
            </a:r>
            <a:r>
              <a:rPr lang="sk-SK" sz="2400" dirty="0"/>
              <a:t> </a:t>
            </a:r>
            <a:r>
              <a:rPr lang="sk-SK" sz="2400" dirty="0" err="1"/>
              <a:t>calculation</a:t>
            </a:r>
            <a:r>
              <a:rPr lang="sk-SK" sz="2400" dirty="0"/>
              <a:t> </a:t>
            </a:r>
            <a:r>
              <a:rPr lang="sk-SK" sz="2400" dirty="0" err="1"/>
              <a:t>the</a:t>
            </a:r>
            <a:r>
              <a:rPr lang="en-GB" sz="2400" dirty="0"/>
              <a:t> optimum organization of </a:t>
            </a:r>
            <a:r>
              <a:rPr lang="sk-SK" sz="2400" dirty="0" err="1"/>
              <a:t>parallel</a:t>
            </a:r>
            <a:r>
              <a:rPr lang="sk-SK" sz="2400" dirty="0"/>
              <a:t> </a:t>
            </a:r>
            <a:r>
              <a:rPr lang="en-GB" sz="2400" dirty="0"/>
              <a:t>logistics lines</a:t>
            </a:r>
            <a:endParaRPr lang="sk-SK" sz="2400" dirty="0"/>
          </a:p>
          <a:p>
            <a:pPr marL="514350" lvl="0" indent="-514350">
              <a:buFont typeface="+mj-lt"/>
              <a:buAutoNum type="arabicPeriod"/>
            </a:pPr>
            <a:endParaRPr lang="sk-SK" sz="2400" dirty="0"/>
          </a:p>
        </p:txBody>
      </p:sp>
      <p:sp>
        <p:nvSpPr>
          <p:cNvPr id="4" name="Pole tekstowe 157"/>
          <p:cNvSpPr txBox="1">
            <a:spLocks noChangeArrowheads="1"/>
          </p:cNvSpPr>
          <p:nvPr/>
        </p:nvSpPr>
        <p:spPr bwMode="auto">
          <a:xfrm>
            <a:off x="1325566" y="6137617"/>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202137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764704"/>
            <a:ext cx="7886700" cy="1325563"/>
          </a:xfrm>
        </p:spPr>
        <p:txBody>
          <a:bodyPr>
            <a:normAutofit/>
          </a:bodyPr>
          <a:lstStyle/>
          <a:p>
            <a:pPr lvl="0" algn="l"/>
            <a:r>
              <a:rPr lang="sk-SK" sz="3600" b="1" dirty="0" smtClean="0"/>
              <a:t>4. </a:t>
            </a:r>
            <a:r>
              <a:rPr lang="en-GB" sz="3600" b="1" dirty="0" smtClean="0"/>
              <a:t>Contents</a:t>
            </a:r>
            <a:r>
              <a:rPr lang="sk-SK" sz="3600" b="1" dirty="0" smtClean="0"/>
              <a:t> 4/5</a:t>
            </a:r>
            <a:endParaRPr lang="sk-SK" sz="3600" b="1" dirty="0"/>
          </a:p>
        </p:txBody>
      </p:sp>
      <p:sp>
        <p:nvSpPr>
          <p:cNvPr id="3" name="Zástupný objekt pre obsah 2"/>
          <p:cNvSpPr>
            <a:spLocks noGrp="1"/>
          </p:cNvSpPr>
          <p:nvPr>
            <p:ph idx="1"/>
          </p:nvPr>
        </p:nvSpPr>
        <p:spPr>
          <a:xfrm>
            <a:off x="457200" y="1556792"/>
            <a:ext cx="8229600" cy="4752528"/>
          </a:xfrm>
        </p:spPr>
        <p:txBody>
          <a:bodyPr>
            <a:noAutofit/>
          </a:bodyPr>
          <a:lstStyle/>
          <a:p>
            <a:pPr marL="0" lvl="0" indent="0">
              <a:buNone/>
            </a:pPr>
            <a:r>
              <a:rPr lang="pl-PL" sz="2400" dirty="0" smtClean="0"/>
              <a:t>9. Interaction </a:t>
            </a:r>
            <a:r>
              <a:rPr lang="pl-PL" sz="2400" dirty="0"/>
              <a:t>in transport flows</a:t>
            </a:r>
            <a:endParaRPr lang="sk-SK" sz="2400" dirty="0"/>
          </a:p>
          <a:p>
            <a:pPr lvl="1"/>
            <a:r>
              <a:rPr lang="en-GB" sz="2400" dirty="0"/>
              <a:t>definition the crossing, </a:t>
            </a:r>
            <a:endParaRPr lang="sk-SK" sz="2400" dirty="0"/>
          </a:p>
          <a:p>
            <a:pPr lvl="1"/>
            <a:r>
              <a:rPr lang="en-GB" sz="2400" dirty="0"/>
              <a:t>collision, collision point, non-collision graph, </a:t>
            </a:r>
            <a:endParaRPr lang="sk-SK" sz="2400" dirty="0"/>
          </a:p>
          <a:p>
            <a:pPr lvl="1"/>
            <a:r>
              <a:rPr lang="en-GB" sz="2400" dirty="0"/>
              <a:t>phases groups,  </a:t>
            </a:r>
            <a:endParaRPr lang="sk-SK" sz="2400" dirty="0"/>
          </a:p>
          <a:p>
            <a:pPr lvl="1"/>
            <a:r>
              <a:rPr lang="en-GB" sz="2400" dirty="0"/>
              <a:t>matrix of </a:t>
            </a:r>
            <a:r>
              <a:rPr lang="sk-SK" sz="2400" dirty="0" err="1"/>
              <a:t>succession</a:t>
            </a:r>
            <a:endParaRPr lang="sk-SK" sz="2400" dirty="0"/>
          </a:p>
          <a:p>
            <a:pPr marL="0" lvl="0" indent="0">
              <a:buNone/>
            </a:pPr>
            <a:endParaRPr lang="sk-SK" sz="2400" dirty="0"/>
          </a:p>
        </p:txBody>
      </p:sp>
      <p:sp>
        <p:nvSpPr>
          <p:cNvPr id="4" name="Pole tekstowe 157"/>
          <p:cNvSpPr txBox="1">
            <a:spLocks noChangeArrowheads="1"/>
          </p:cNvSpPr>
          <p:nvPr/>
        </p:nvSpPr>
        <p:spPr bwMode="auto">
          <a:xfrm>
            <a:off x="1325566" y="6249207"/>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690530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0152" y="749994"/>
            <a:ext cx="7886700" cy="1325563"/>
          </a:xfrm>
        </p:spPr>
        <p:txBody>
          <a:bodyPr>
            <a:normAutofit/>
          </a:bodyPr>
          <a:lstStyle/>
          <a:p>
            <a:pPr lvl="0" algn="l"/>
            <a:r>
              <a:rPr lang="sk-SK" sz="3600" b="1" dirty="0" smtClean="0"/>
              <a:t>4. </a:t>
            </a:r>
            <a:r>
              <a:rPr lang="en-GB" sz="3600" b="1" dirty="0" smtClean="0"/>
              <a:t>Contents</a:t>
            </a:r>
            <a:r>
              <a:rPr lang="sk-SK" sz="3600" b="1" dirty="0" smtClean="0"/>
              <a:t> 5/5</a:t>
            </a:r>
            <a:endParaRPr lang="sk-SK" sz="3600" b="1" dirty="0"/>
          </a:p>
        </p:txBody>
      </p:sp>
      <p:sp>
        <p:nvSpPr>
          <p:cNvPr id="3" name="Zástupný objekt pre obsah 2"/>
          <p:cNvSpPr>
            <a:spLocks noGrp="1"/>
          </p:cNvSpPr>
          <p:nvPr>
            <p:ph idx="1"/>
          </p:nvPr>
        </p:nvSpPr>
        <p:spPr>
          <a:xfrm>
            <a:off x="457200" y="1412776"/>
            <a:ext cx="8229600" cy="4752528"/>
          </a:xfrm>
        </p:spPr>
        <p:txBody>
          <a:bodyPr>
            <a:noAutofit/>
          </a:bodyPr>
          <a:lstStyle/>
          <a:p>
            <a:pPr marL="0" lvl="0" indent="0">
              <a:buNone/>
            </a:pPr>
            <a:r>
              <a:rPr lang="sk-SK" sz="2400" dirty="0" smtClean="0"/>
              <a:t>10</a:t>
            </a:r>
            <a:r>
              <a:rPr lang="sk-SK" sz="2400" dirty="0"/>
              <a:t>. </a:t>
            </a:r>
            <a:r>
              <a:rPr lang="pl-PL" sz="2400" dirty="0"/>
              <a:t>Processes simulation models</a:t>
            </a:r>
            <a:endParaRPr lang="sk-SK" sz="2400" dirty="0"/>
          </a:p>
          <a:p>
            <a:pPr lvl="1"/>
            <a:r>
              <a:rPr lang="en-GB" sz="2400" dirty="0"/>
              <a:t>problem definition, </a:t>
            </a:r>
            <a:endParaRPr lang="sk-SK" sz="2400" dirty="0"/>
          </a:p>
          <a:p>
            <a:pPr lvl="1"/>
            <a:r>
              <a:rPr lang="en-GB" sz="2400" dirty="0"/>
              <a:t>project planning, </a:t>
            </a:r>
            <a:endParaRPr lang="sk-SK" sz="2400" dirty="0"/>
          </a:p>
          <a:p>
            <a:pPr lvl="1"/>
            <a:r>
              <a:rPr lang="en-GB" sz="2400" dirty="0"/>
              <a:t>system definition and model formulation, </a:t>
            </a:r>
            <a:endParaRPr lang="sk-SK" sz="2400" dirty="0"/>
          </a:p>
          <a:p>
            <a:pPr lvl="1"/>
            <a:r>
              <a:rPr lang="en-GB" sz="2400" dirty="0"/>
              <a:t>input data collection and data analysis, </a:t>
            </a:r>
            <a:endParaRPr lang="sk-SK" sz="2400" dirty="0"/>
          </a:p>
          <a:p>
            <a:pPr lvl="1"/>
            <a:r>
              <a:rPr lang="en-GB" sz="2400" dirty="0"/>
              <a:t>model translation, verification and validation, </a:t>
            </a:r>
            <a:endParaRPr lang="sk-SK" sz="2400" dirty="0"/>
          </a:p>
          <a:p>
            <a:pPr lvl="1"/>
            <a:r>
              <a:rPr lang="en-GB" sz="2400" dirty="0"/>
              <a:t>experimentation and analysis, </a:t>
            </a:r>
            <a:endParaRPr lang="sk-SK" sz="2400" dirty="0"/>
          </a:p>
          <a:p>
            <a:pPr lvl="1"/>
            <a:r>
              <a:rPr lang="en-GB" sz="2400" dirty="0"/>
              <a:t>application simulation method on </a:t>
            </a:r>
            <a:r>
              <a:rPr lang="en-GB" sz="2400" dirty="0" smtClean="0"/>
              <a:t>queuing</a:t>
            </a:r>
            <a:r>
              <a:rPr lang="sk-SK" sz="2400" dirty="0" smtClean="0"/>
              <a:t> </a:t>
            </a:r>
            <a:r>
              <a:rPr lang="sk-SK" sz="2400" dirty="0" err="1"/>
              <a:t>theory</a:t>
            </a:r>
            <a:r>
              <a:rPr lang="sk-SK" sz="2400" dirty="0"/>
              <a:t> </a:t>
            </a:r>
            <a:r>
              <a:rPr lang="sk-SK" sz="2400" dirty="0" err="1"/>
              <a:t>problems</a:t>
            </a:r>
            <a:r>
              <a:rPr lang="sk-SK" sz="2400" dirty="0"/>
              <a:t> and agent </a:t>
            </a:r>
            <a:r>
              <a:rPr lang="sk-SK" sz="2400" dirty="0" err="1"/>
              <a:t>based</a:t>
            </a:r>
            <a:r>
              <a:rPr lang="sk-SK" sz="2400" dirty="0"/>
              <a:t> </a:t>
            </a:r>
            <a:r>
              <a:rPr lang="sk-SK" sz="2400" dirty="0" err="1"/>
              <a:t>simulation</a:t>
            </a:r>
            <a:r>
              <a:rPr lang="sk-SK" sz="2400" dirty="0"/>
              <a:t> in </a:t>
            </a:r>
            <a:r>
              <a:rPr lang="sk-SK" sz="2400" dirty="0" err="1"/>
              <a:t>different</a:t>
            </a:r>
            <a:r>
              <a:rPr lang="sk-SK" sz="2400" dirty="0"/>
              <a:t> software </a:t>
            </a:r>
          </a:p>
          <a:p>
            <a:pPr marL="0" lvl="0" indent="0">
              <a:buNone/>
            </a:pPr>
            <a:endParaRPr lang="sk-SK" sz="2400" dirty="0"/>
          </a:p>
        </p:txBody>
      </p:sp>
      <p:sp>
        <p:nvSpPr>
          <p:cNvPr id="4" name="Pole tekstowe 157"/>
          <p:cNvSpPr txBox="1">
            <a:spLocks noChangeArrowheads="1"/>
          </p:cNvSpPr>
          <p:nvPr/>
        </p:nvSpPr>
        <p:spPr bwMode="auto">
          <a:xfrm>
            <a:off x="1325566" y="6224837"/>
            <a:ext cx="6492868" cy="603249"/>
          </a:xfrm>
          <a:prstGeom prst="rect">
            <a:avLst/>
          </a:prstGeom>
          <a:noFill/>
          <a:ln w="6350">
            <a:noFill/>
            <a:miter lim="800000"/>
            <a:headEnd/>
            <a:tailEnd/>
          </a:ln>
        </p:spPr>
        <p:txBody>
          <a:bodyPr vert="horz" wrap="square" lIns="0" tIns="45720" rIns="0" bIns="45720" numCol="1" anchor="t" anchorCtr="0" compatLnSpc="1">
            <a:prstTxWarp prst="textNoShape">
              <a:avLst/>
            </a:prstTxWarp>
          </a:bodyPr>
          <a:ls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800" b="0" i="0" u="none" strike="noStrike" cap="none" normalizeH="0" baseline="0" dirty="0" smtClean="0">
                <a:ln>
                  <a:noFill/>
                </a:ln>
                <a:solidFill>
                  <a:srgbClr val="808080"/>
                </a:solidFill>
                <a:effectLst/>
                <a:latin typeface="Times New Roman" pitchFamily="18" charset="0"/>
                <a:cs typeface="Arial" pitchFamily="34" charset="0"/>
              </a:rPr>
              <a:t>Intelligent Transport Systems: New ICT based Master’s Curricula in Uzbekistan</a:t>
            </a:r>
            <a:r>
              <a:rPr kumimoji="0" lang="sk-SK" sz="800" b="0" i="0" u="none" strike="noStrike" cap="none" normalizeH="0" baseline="0" dirty="0" smtClean="0">
                <a:ln>
                  <a:noFill/>
                </a:ln>
                <a:solidFill>
                  <a:srgbClr val="808080"/>
                </a:solidFill>
                <a:effectLst/>
                <a:latin typeface="Times New Roman" pitchFamily="18" charset="0"/>
                <a:cs typeface="Arial" pitchFamily="34" charset="0"/>
              </a:rPr>
              <a:t> (INTRAS)</a:t>
            </a:r>
            <a:r>
              <a:rPr kumimoji="0" lang="en-US" sz="800" b="0" i="0" u="none" strike="noStrike" cap="none" normalizeH="0" baseline="0" dirty="0" smtClean="0">
                <a:ln>
                  <a:noFill/>
                </a:ln>
                <a:solidFill>
                  <a:srgbClr val="808080"/>
                </a:solidFill>
                <a:effectLst/>
                <a:latin typeface="Times New Roman" pitchFamily="18" charset="0"/>
                <a:cs typeface="Arial" pitchFamily="34" charset="0"/>
              </a:rPr>
              <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AGREEMENT NUMBER – 2017-3516/001-001</a:t>
            </a:r>
            <a:br>
              <a:rPr kumimoji="0" lang="en-US" sz="800" b="0" i="0" u="none" strike="noStrike" cap="none" normalizeH="0" baseline="0" dirty="0" smtClean="0">
                <a:ln>
                  <a:noFill/>
                </a:ln>
                <a:solidFill>
                  <a:srgbClr val="808080"/>
                </a:solidFill>
                <a:effectLst/>
                <a:latin typeface="Times New Roman" pitchFamily="18" charset="0"/>
                <a:cs typeface="Arial" pitchFamily="34" charset="0"/>
              </a:rPr>
            </a:br>
            <a:r>
              <a:rPr kumimoji="0" lang="en-US" sz="800" b="0" i="0" u="none" strike="noStrike" cap="none" normalizeH="0" baseline="0" dirty="0" smtClean="0">
                <a:ln>
                  <a:noFill/>
                </a:ln>
                <a:solidFill>
                  <a:srgbClr val="808080"/>
                </a:solidFill>
                <a:effectLst/>
                <a:latin typeface="Times New Roman" pitchFamily="18" charset="0"/>
                <a:cs typeface="Arial" pitchFamily="34" charset="0"/>
              </a:rPr>
              <a:t>Project reference number – 586292-EPP-1-2017-1-PL-EPPKA2-CBHE-JP</a:t>
            </a:r>
            <a:r>
              <a:rPr kumimoji="0" lang="en-US" sz="800" b="0" i="0" u="none" strike="noStrike" cap="none" normalizeH="0" baseline="0" dirty="0" smtClean="0">
                <a:ln>
                  <a:noFill/>
                </a:ln>
                <a:solidFill>
                  <a:srgbClr val="FF0000"/>
                </a:solidFill>
                <a:effectLst/>
                <a:latin typeface="Times New Roman" pitchFamily="18" charset="0"/>
                <a:cs typeface="Arial" pitchFamily="34" charset="0"/>
              </a:rPr>
              <a:t> </a:t>
            </a:r>
            <a:endParaRPr kumimoji="0" lang="sk-SK"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004851670"/>
      </p:ext>
    </p:extLst>
  </p:cSld>
  <p:clrMapOvr>
    <a:masterClrMapping/>
  </p:clrMapOvr>
</p:sld>
</file>

<file path=ppt/theme/theme1.xml><?xml version="1.0" encoding="utf-8"?>
<a:theme xmlns:a="http://schemas.openxmlformats.org/drawingml/2006/main" name="Motyw pakietu Office">
  <a:themeElements>
    <a:clrScheme name="Motyw pakietu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yw pakietu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INTRAS Presentations TEMPLATE</Template>
  <TotalTime>3189</TotalTime>
  <Words>864</Words>
  <Application>Microsoft Office PowerPoint</Application>
  <PresentationFormat>Prezentácia na obrazovke (4:3)</PresentationFormat>
  <Paragraphs>107</Paragraphs>
  <Slides>15</Slides>
  <Notes>0</Notes>
  <HiddenSlides>0</HiddenSlides>
  <MMClips>0</MMClips>
  <ScaleCrop>false</ScaleCrop>
  <HeadingPairs>
    <vt:vector size="6" baseType="variant">
      <vt:variant>
        <vt:lpstr>Použité písma</vt:lpstr>
      </vt:variant>
      <vt:variant>
        <vt:i4>4</vt:i4>
      </vt:variant>
      <vt:variant>
        <vt:lpstr>Motív</vt:lpstr>
      </vt:variant>
      <vt:variant>
        <vt:i4>1</vt:i4>
      </vt:variant>
      <vt:variant>
        <vt:lpstr>Nadpisy snímok</vt:lpstr>
      </vt:variant>
      <vt:variant>
        <vt:i4>15</vt:i4>
      </vt:variant>
    </vt:vector>
  </HeadingPairs>
  <TitlesOfParts>
    <vt:vector size="20" baseType="lpstr">
      <vt:lpstr>Arial</vt:lpstr>
      <vt:lpstr>Calibri</vt:lpstr>
      <vt:lpstr>Calibri Light</vt:lpstr>
      <vt:lpstr>Times New Roman</vt:lpstr>
      <vt:lpstr>Motyw pakietu Office</vt:lpstr>
      <vt:lpstr>ITS and management  of logistic systems   </vt:lpstr>
      <vt:lpstr>1. Subject characteristics</vt:lpstr>
      <vt:lpstr>2. Objectives</vt:lpstr>
      <vt:lpstr>3. Learning outcomes</vt:lpstr>
      <vt:lpstr>4. Contents 1/5</vt:lpstr>
      <vt:lpstr>4. Contents 2/5</vt:lpstr>
      <vt:lpstr>4. Contents 3/5</vt:lpstr>
      <vt:lpstr>4. Contents 4/5</vt:lpstr>
      <vt:lpstr>4. Contents 5/5</vt:lpstr>
      <vt:lpstr>5. Teaching methods</vt:lpstr>
      <vt:lpstr>6. Assessment methods</vt:lpstr>
      <vt:lpstr>7. Textbooks – Publications 1/2</vt:lpstr>
      <vt:lpstr>7. Textbooks – Publications 2/2</vt:lpstr>
      <vt:lpstr>8. Software</vt:lpstr>
      <vt:lpstr> Thank you for your attention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Eva Štípalová</dc:creator>
  <cp:lastModifiedBy>Pagan Min</cp:lastModifiedBy>
  <cp:revision>263</cp:revision>
  <dcterms:created xsi:type="dcterms:W3CDTF">2014-11-14T12:13:46Z</dcterms:created>
  <dcterms:modified xsi:type="dcterms:W3CDTF">2019-07-14T07:18:59Z</dcterms:modified>
</cp:coreProperties>
</file>