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92" r:id="rId27"/>
    <p:sldId id="280" r:id="rId28"/>
    <p:sldId id="281" r:id="rId29"/>
    <p:sldId id="282" r:id="rId30"/>
    <p:sldId id="283" r:id="rId31"/>
    <p:sldId id="293" r:id="rId32"/>
    <p:sldId id="284" r:id="rId33"/>
    <p:sldId id="285" r:id="rId34"/>
    <p:sldId id="286" r:id="rId35"/>
    <p:sldId id="287" r:id="rId36"/>
    <p:sldId id="288" r:id="rId37"/>
    <p:sldId id="289" r:id="rId38"/>
    <p:sldId id="290" r:id="rId39"/>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40212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2662674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465326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3156665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1864400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275110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2725600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2655883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3013010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1904521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2DF9942-33D2-4FB1-B635-E1C7920A1B63}" type="datetimeFigureOut">
              <a:rPr lang="uz-Cyrl-UZ" smtClean="0"/>
              <a:t>20.03.2020</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A49A6EE6-03E8-4EB6-9043-CEF45DE89304}" type="slidenum">
              <a:rPr lang="uz-Cyrl-UZ" smtClean="0"/>
              <a:t>‹#›</a:t>
            </a:fld>
            <a:endParaRPr lang="uz-Cyrl-UZ"/>
          </a:p>
        </p:txBody>
      </p:sp>
    </p:spTree>
    <p:extLst>
      <p:ext uri="{BB962C8B-B14F-4D97-AF65-F5344CB8AC3E}">
        <p14:creationId xmlns:p14="http://schemas.microsoft.com/office/powerpoint/2010/main" val="572349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DF9942-33D2-4FB1-B635-E1C7920A1B63}" type="datetimeFigureOut">
              <a:rPr lang="uz-Cyrl-UZ" smtClean="0"/>
              <a:t>20.03.2020</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A6EE6-03E8-4EB6-9043-CEF45DE89304}" type="slidenum">
              <a:rPr lang="uz-Cyrl-UZ" smtClean="0"/>
              <a:t>‹#›</a:t>
            </a:fld>
            <a:endParaRPr lang="uz-Cyrl-UZ"/>
          </a:p>
        </p:txBody>
      </p:sp>
    </p:spTree>
    <p:extLst>
      <p:ext uri="{BB962C8B-B14F-4D97-AF65-F5344CB8AC3E}">
        <p14:creationId xmlns:p14="http://schemas.microsoft.com/office/powerpoint/2010/main" val="9404070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pysqlite.org/" TargetMode="External"/><Relationship Id="rId2" Type="http://schemas.openxmlformats.org/officeDocument/2006/relationships/hyperlink" Target="http://sqlit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egenix.com/"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qlite.org/" TargetMode="External"/><Relationship Id="rId2" Type="http://schemas.openxmlformats.org/officeDocument/2006/relationships/hyperlink" Target="http://www.lemburg.com/files/python/" TargetMode="External"/><Relationship Id="rId1" Type="http://schemas.openxmlformats.org/officeDocument/2006/relationships/slideLayout" Target="../slideLayouts/slideLayout2.xml"/><Relationship Id="rId4" Type="http://schemas.openxmlformats.org/officeDocument/2006/relationships/hyperlink" Target="http://pysqlite.org/"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python.org/dev/peps/pep-024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python.org/topics/databa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t>Работа с базой данных</a:t>
            </a:r>
            <a:endParaRPr lang="uz-Cyrl-UZ" dirty="0"/>
          </a:p>
        </p:txBody>
      </p:sp>
      <p:sp>
        <p:nvSpPr>
          <p:cNvPr id="3" name="Подзаголовок 2"/>
          <p:cNvSpPr>
            <a:spLocks noGrp="1"/>
          </p:cNvSpPr>
          <p:nvPr>
            <p:ph type="subTitle" idx="1"/>
          </p:nvPr>
        </p:nvSpPr>
        <p:spPr/>
        <p:txBody>
          <a:bodyPr/>
          <a:lstStyle/>
          <a:p>
            <a:r>
              <a:rPr lang="uz-Cyrl-UZ"/>
              <a:t>Тохиров Э.Т.</a:t>
            </a:r>
            <a:endParaRPr lang="uz-Cyrl-UZ" dirty="0"/>
          </a:p>
        </p:txBody>
      </p:sp>
    </p:spTree>
    <p:extLst>
      <p:ext uri="{BB962C8B-B14F-4D97-AF65-F5344CB8AC3E}">
        <p14:creationId xmlns:p14="http://schemas.microsoft.com/office/powerpoint/2010/main" val="3122319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640960" cy="6480720"/>
          </a:xfrm>
        </p:spPr>
        <p:txBody>
          <a:bodyPr>
            <a:normAutofit fontScale="85000" lnSpcReduction="20000"/>
          </a:bodyPr>
          <a:lstStyle/>
          <a:p>
            <a:pPr marL="0" indent="0">
              <a:buNone/>
            </a:pPr>
            <a:r>
              <a:rPr lang="ru-RU" dirty="0"/>
              <a:t>Под </a:t>
            </a:r>
            <a:r>
              <a:rPr lang="ru-RU" b="1" dirty="0"/>
              <a:t>транзакцией</a:t>
            </a:r>
            <a:r>
              <a:rPr lang="ru-RU" dirty="0"/>
              <a:t> понимается группа из одной или нескольких операций, которые изменяют базу данных. Транзакция соответствует логически неделимой операции над базой данных, а частичное выполнение транзакции приводит к нарушению целостности БД. Например, при переводе денег с одного счета на другой операции по уменьшению первого счета и увеличению второго являются транзакцией. Методы </a:t>
            </a:r>
            <a:r>
              <a:rPr lang="ru-RU" dirty="0" err="1"/>
              <a:t>commit</a:t>
            </a:r>
            <a:r>
              <a:rPr lang="ru-RU" dirty="0"/>
              <a:t>() и </a:t>
            </a:r>
            <a:r>
              <a:rPr lang="ru-RU" dirty="0" err="1"/>
              <a:t>rollback</a:t>
            </a:r>
            <a:r>
              <a:rPr lang="ru-RU" dirty="0"/>
              <a:t>() обозначают начало и конец транзакции в явном виде. Кстати, не все базы данных поддерживают механизм транзакций.</a:t>
            </a:r>
            <a:endParaRPr lang="uz-Cyrl-UZ" dirty="0"/>
          </a:p>
          <a:p>
            <a:pPr marL="0" indent="0">
              <a:buNone/>
            </a:pPr>
            <a:r>
              <a:rPr lang="ru-RU" dirty="0"/>
              <a:t>Следует отметить, что в зависимости от реализации DB-API 2.0 модуля, необходимо сохранять ссылку на объект-соединение в продолжение работы курсоров этого соединения. В частности, это означает, что нельзя сразу же получать объект-курсор, не привязывая объект-соединение к некоторому имени. Также нельзя оставлять объект-соединение в локальной переменной, возвращая из функции или метода объект-курсор</a:t>
            </a:r>
            <a:r>
              <a:rPr lang="ru-RU" dirty="0" smtClean="0"/>
              <a:t>.</a:t>
            </a:r>
            <a:endParaRPr lang="uz-Cyrl-UZ" dirty="0"/>
          </a:p>
        </p:txBody>
      </p:sp>
    </p:spTree>
    <p:extLst>
      <p:ext uri="{BB962C8B-B14F-4D97-AF65-F5344CB8AC3E}">
        <p14:creationId xmlns:p14="http://schemas.microsoft.com/office/powerpoint/2010/main" val="1158034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352928" cy="6120680"/>
          </a:xfrm>
        </p:spPr>
        <p:txBody>
          <a:bodyPr>
            <a:normAutofit lnSpcReduction="10000"/>
          </a:bodyPr>
          <a:lstStyle/>
          <a:p>
            <a:pPr marL="0" indent="0">
              <a:buNone/>
            </a:pPr>
            <a:r>
              <a:rPr lang="ru-RU" b="1" dirty="0"/>
              <a:t>Объект-курсор</a:t>
            </a:r>
            <a:endParaRPr lang="uz-Cyrl-UZ" b="1" dirty="0"/>
          </a:p>
          <a:p>
            <a:pPr marL="0" indent="0">
              <a:buNone/>
            </a:pPr>
            <a:r>
              <a:rPr lang="ru-RU" dirty="0"/>
              <a:t>Курсор (от англ. </a:t>
            </a:r>
            <a:r>
              <a:rPr lang="ru-RU" dirty="0" err="1"/>
              <a:t>cursor</a:t>
            </a:r>
            <a:r>
              <a:rPr lang="ru-RU" dirty="0"/>
              <a:t> - </a:t>
            </a:r>
            <a:r>
              <a:rPr lang="ru-RU" dirty="0" err="1"/>
              <a:t>CURrrent</a:t>
            </a:r>
            <a:r>
              <a:rPr lang="ru-RU" dirty="0"/>
              <a:t> </a:t>
            </a:r>
            <a:r>
              <a:rPr lang="ru-RU" dirty="0" err="1"/>
              <a:t>Set</a:t>
            </a:r>
            <a:r>
              <a:rPr lang="ru-RU" dirty="0"/>
              <a:t> </a:t>
            </a:r>
            <a:r>
              <a:rPr lang="ru-RU" dirty="0" err="1"/>
              <a:t>Of</a:t>
            </a:r>
            <a:r>
              <a:rPr lang="ru-RU" dirty="0"/>
              <a:t> </a:t>
            </a:r>
            <a:r>
              <a:rPr lang="ru-RU" dirty="0" err="1"/>
              <a:t>Records</a:t>
            </a:r>
            <a:r>
              <a:rPr lang="ru-RU" dirty="0"/>
              <a:t>, текущий набор записей) служит для работы с результатом запроса. Результатом запроса обычно является одна или несколько прямоугольных таблиц со столбцами-полями и строками-записями. Приложение может читать и обрабатывать полученные таблицы и записи в таблице по одной, поэтому в курсоре хранится информация о текущей таблице и записи. Конкретный курсор в любой момент времени связан с выполнением одной SQL-инструкции.</a:t>
            </a:r>
            <a:endParaRPr lang="uz-Cyrl-UZ" dirty="0"/>
          </a:p>
          <a:p>
            <a:pPr marL="0" indent="0">
              <a:buNone/>
            </a:pPr>
            <a:endParaRPr lang="uz-Cyrl-UZ" dirty="0"/>
          </a:p>
        </p:txBody>
      </p:sp>
    </p:spTree>
    <p:extLst>
      <p:ext uri="{BB962C8B-B14F-4D97-AF65-F5344CB8AC3E}">
        <p14:creationId xmlns:p14="http://schemas.microsoft.com/office/powerpoint/2010/main" val="223373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Атрибуты объекта-курсора тоже определены DB-API</a:t>
            </a:r>
            <a:r>
              <a:rPr lang="ru-RU" dirty="0" smtClean="0"/>
              <a:t>:</a:t>
            </a:r>
            <a:endParaRPr lang="uz-Cyrl-UZ" dirty="0"/>
          </a:p>
        </p:txBody>
      </p:sp>
      <p:sp>
        <p:nvSpPr>
          <p:cNvPr id="3" name="Объект 2"/>
          <p:cNvSpPr>
            <a:spLocks noGrp="1"/>
          </p:cNvSpPr>
          <p:nvPr>
            <p:ph idx="1"/>
          </p:nvPr>
        </p:nvSpPr>
        <p:spPr/>
        <p:txBody>
          <a:bodyPr>
            <a:normAutofit fontScale="85000" lnSpcReduction="10000"/>
          </a:bodyPr>
          <a:lstStyle/>
          <a:p>
            <a:pPr lvl="0"/>
            <a:r>
              <a:rPr lang="ru-RU" b="1" dirty="0" err="1"/>
              <a:t>arraysize</a:t>
            </a:r>
            <a:r>
              <a:rPr lang="ru-RU" dirty="0"/>
              <a:t> Атрибут, равный количеству записей, возвращаемых методом </a:t>
            </a:r>
            <a:r>
              <a:rPr lang="ru-RU" dirty="0" err="1"/>
              <a:t>fetchmany</a:t>
            </a:r>
            <a:r>
              <a:rPr lang="ru-RU" dirty="0"/>
              <a:t>(). По умолчанию равен 1. </a:t>
            </a:r>
            <a:endParaRPr lang="uz-Cyrl-UZ" dirty="0"/>
          </a:p>
          <a:p>
            <a:pPr lvl="0"/>
            <a:r>
              <a:rPr lang="ru-RU" b="1" dirty="0" err="1"/>
              <a:t>callproc</a:t>
            </a:r>
            <a:r>
              <a:rPr lang="ru-RU" b="1" dirty="0"/>
              <a:t>(</a:t>
            </a:r>
            <a:r>
              <a:rPr lang="ru-RU" b="1" dirty="0" err="1"/>
              <a:t>procname</a:t>
            </a:r>
            <a:r>
              <a:rPr lang="ru-RU" b="1" dirty="0"/>
              <a:t>[, </a:t>
            </a:r>
            <a:r>
              <a:rPr lang="ru-RU" b="1" dirty="0" err="1"/>
              <a:t>params</a:t>
            </a:r>
            <a:r>
              <a:rPr lang="ru-RU" b="1" dirty="0"/>
              <a:t>]) </a:t>
            </a:r>
            <a:r>
              <a:rPr lang="ru-RU" dirty="0"/>
              <a:t>Вызывает хранимую процедуру </a:t>
            </a:r>
            <a:r>
              <a:rPr lang="ru-RU" dirty="0" err="1"/>
              <a:t>procname</a:t>
            </a:r>
            <a:r>
              <a:rPr lang="ru-RU" dirty="0"/>
              <a:t> с параметрами из изменчивой последовательности </a:t>
            </a:r>
            <a:r>
              <a:rPr lang="ru-RU" dirty="0" err="1"/>
              <a:t>params</a:t>
            </a:r>
            <a:r>
              <a:rPr lang="ru-RU" dirty="0"/>
              <a:t>. Хранимая процедура может изменить значения некоторых параметров </a:t>
            </a:r>
            <a:r>
              <a:rPr lang="ru-RU" dirty="0" smtClean="0"/>
              <a:t>последовательности. </a:t>
            </a:r>
            <a:r>
              <a:rPr lang="ru-RU" dirty="0"/>
              <a:t>Метод может возвратить результат, доступ к которому осуществляется через </a:t>
            </a:r>
            <a:r>
              <a:rPr lang="ru-RU" dirty="0" err="1"/>
              <a:t>fetch</a:t>
            </a:r>
            <a:r>
              <a:rPr lang="ru-RU" dirty="0"/>
              <a:t>-методы. </a:t>
            </a:r>
            <a:endParaRPr lang="uz-Cyrl-UZ" dirty="0"/>
          </a:p>
          <a:p>
            <a:pPr lvl="0"/>
            <a:r>
              <a:rPr lang="ru-RU" b="1" dirty="0" err="1"/>
              <a:t>close</a:t>
            </a:r>
            <a:r>
              <a:rPr lang="ru-RU" b="1" dirty="0"/>
              <a:t>() </a:t>
            </a:r>
            <a:r>
              <a:rPr lang="ru-RU" dirty="0"/>
              <a:t>Закрывает объект-курсор. </a:t>
            </a:r>
            <a:endParaRPr lang="uz-Cyrl-UZ" dirty="0"/>
          </a:p>
        </p:txBody>
      </p:sp>
    </p:spTree>
    <p:extLst>
      <p:ext uri="{BB962C8B-B14F-4D97-AF65-F5344CB8AC3E}">
        <p14:creationId xmlns:p14="http://schemas.microsoft.com/office/powerpoint/2010/main" val="3701659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92500" lnSpcReduction="20000"/>
          </a:bodyPr>
          <a:lstStyle/>
          <a:p>
            <a:pPr lvl="0"/>
            <a:r>
              <a:rPr lang="ru-RU" b="1" dirty="0" err="1"/>
              <a:t>description</a:t>
            </a:r>
            <a:r>
              <a:rPr lang="ru-RU" dirty="0"/>
              <a:t> Этот доступный только для чтения атрибут является последовательностью из </a:t>
            </a:r>
            <a:r>
              <a:rPr lang="ru-RU" dirty="0" smtClean="0"/>
              <a:t>семи элементных </a:t>
            </a:r>
            <a:r>
              <a:rPr lang="ru-RU" dirty="0"/>
              <a:t>последовательностей. Каждая из этих последовательностей содержит информацию, описывающую один столбец результата: </a:t>
            </a:r>
            <a:endParaRPr lang="uz-Cyrl-UZ" dirty="0" smtClean="0"/>
          </a:p>
          <a:p>
            <a:pPr marL="457200" lvl="1" indent="0">
              <a:buNone/>
            </a:pPr>
            <a:r>
              <a:rPr lang="en-US" b="1" dirty="0" smtClean="0"/>
              <a:t>(</a:t>
            </a:r>
            <a:r>
              <a:rPr lang="en-US" b="1" dirty="0"/>
              <a:t>name, </a:t>
            </a:r>
            <a:r>
              <a:rPr lang="en-US" b="1" dirty="0" err="1"/>
              <a:t>type_code</a:t>
            </a:r>
            <a:r>
              <a:rPr lang="en-US" b="1" dirty="0"/>
              <a:t>, </a:t>
            </a:r>
            <a:r>
              <a:rPr lang="en-US" b="1" dirty="0" err="1"/>
              <a:t>display_size</a:t>
            </a:r>
            <a:r>
              <a:rPr lang="en-US" b="1" dirty="0"/>
              <a:t>, </a:t>
            </a:r>
            <a:r>
              <a:rPr lang="en-US" b="1" dirty="0" err="1"/>
              <a:t>internal_size</a:t>
            </a:r>
            <a:r>
              <a:rPr lang="en-US" b="1" dirty="0"/>
              <a:t>, precision, scale, </a:t>
            </a:r>
            <a:r>
              <a:rPr lang="en-US" b="1" dirty="0" err="1"/>
              <a:t>null_ok</a:t>
            </a:r>
            <a:r>
              <a:rPr lang="en-US" b="1" dirty="0"/>
              <a:t>)</a:t>
            </a:r>
            <a:r>
              <a:rPr lang="uz-Cyrl-UZ" dirty="0" smtClean="0">
                <a:effectLst/>
              </a:rPr>
              <a:t> </a:t>
            </a:r>
            <a:r>
              <a:rPr lang="ru-RU" dirty="0"/>
              <a:t>Первые два элемента (имя и тип) обязательны, а вместо остальных (размер для вывода, внутренний размер, точность, масштаб, возможность задания пустого значения) может быть значение </a:t>
            </a:r>
            <a:r>
              <a:rPr lang="ru-RU" dirty="0" err="1"/>
              <a:t>None</a:t>
            </a:r>
            <a:r>
              <a:rPr lang="ru-RU" dirty="0"/>
              <a:t>. Этот атрибут может быть равным </a:t>
            </a:r>
            <a:r>
              <a:rPr lang="ru-RU" dirty="0" err="1"/>
              <a:t>None</a:t>
            </a:r>
            <a:r>
              <a:rPr lang="ru-RU" dirty="0"/>
              <a:t> для операций, не возвращающих значения. </a:t>
            </a:r>
            <a:endParaRPr lang="uz-Cyrl-UZ" dirty="0"/>
          </a:p>
          <a:p>
            <a:pPr lvl="0"/>
            <a:r>
              <a:rPr lang="ru-RU" b="1" dirty="0" err="1"/>
              <a:t>execute</a:t>
            </a:r>
            <a:r>
              <a:rPr lang="ru-RU" b="1" dirty="0"/>
              <a:t>(</a:t>
            </a:r>
            <a:r>
              <a:rPr lang="ru-RU" b="1" dirty="0" err="1"/>
              <a:t>operation</a:t>
            </a:r>
            <a:r>
              <a:rPr lang="ru-RU" b="1" dirty="0"/>
              <a:t>[, </a:t>
            </a:r>
            <a:r>
              <a:rPr lang="ru-RU" b="1" dirty="0" err="1"/>
              <a:t>parameters</a:t>
            </a:r>
            <a:r>
              <a:rPr lang="ru-RU" b="1" dirty="0"/>
              <a:t>]) </a:t>
            </a:r>
            <a:r>
              <a:rPr lang="ru-RU" dirty="0"/>
              <a:t>Исполняет запрос к базе данных или команду СУБД. Параметры (</a:t>
            </a:r>
            <a:r>
              <a:rPr lang="ru-RU" dirty="0" err="1"/>
              <a:t>parameters</a:t>
            </a:r>
            <a:r>
              <a:rPr lang="ru-RU" dirty="0"/>
              <a:t>) могут быть представлены в принятой в базе данных нотации в соответствии с атрибутом </a:t>
            </a:r>
            <a:r>
              <a:rPr lang="ru-RU" dirty="0" err="1"/>
              <a:t>paramstyle</a:t>
            </a:r>
            <a:r>
              <a:rPr lang="ru-RU" dirty="0"/>
              <a:t>, описанным выше. </a:t>
            </a:r>
            <a:endParaRPr lang="uz-Cyrl-UZ" dirty="0"/>
          </a:p>
        </p:txBody>
      </p:sp>
    </p:spTree>
    <p:extLst>
      <p:ext uri="{BB962C8B-B14F-4D97-AF65-F5344CB8AC3E}">
        <p14:creationId xmlns:p14="http://schemas.microsoft.com/office/powerpoint/2010/main" val="430276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84976" cy="6624736"/>
          </a:xfrm>
        </p:spPr>
        <p:txBody>
          <a:bodyPr>
            <a:normAutofit fontScale="92500" lnSpcReduction="20000"/>
          </a:bodyPr>
          <a:lstStyle/>
          <a:p>
            <a:pPr lvl="0"/>
            <a:r>
              <a:rPr lang="ru-RU" b="1" dirty="0" err="1"/>
              <a:t>executemany</a:t>
            </a:r>
            <a:r>
              <a:rPr lang="ru-RU" b="1" dirty="0"/>
              <a:t>(</a:t>
            </a:r>
            <a:r>
              <a:rPr lang="ru-RU" b="1" dirty="0" err="1"/>
              <a:t>operation</a:t>
            </a:r>
            <a:r>
              <a:rPr lang="ru-RU" b="1" dirty="0"/>
              <a:t>, </a:t>
            </a:r>
            <a:r>
              <a:rPr lang="ru-RU" b="1" dirty="0" err="1"/>
              <a:t>seq_of_parameters</a:t>
            </a:r>
            <a:r>
              <a:rPr lang="ru-RU" b="1" dirty="0"/>
              <a:t>) </a:t>
            </a:r>
            <a:r>
              <a:rPr lang="ru-RU" dirty="0"/>
              <a:t>Выполняет серию запросов или команд, подставляя параметры в заданный шаблон. Параметр </a:t>
            </a:r>
            <a:r>
              <a:rPr lang="ru-RU" dirty="0" err="1"/>
              <a:t>seq_of_parameters</a:t>
            </a:r>
            <a:r>
              <a:rPr lang="ru-RU" dirty="0"/>
              <a:t> задает последовательность наборов параметров. </a:t>
            </a:r>
            <a:endParaRPr lang="uz-Cyrl-UZ" dirty="0"/>
          </a:p>
          <a:p>
            <a:pPr lvl="0"/>
            <a:r>
              <a:rPr lang="ru-RU" b="1" dirty="0" err="1"/>
              <a:t>fetchall</a:t>
            </a:r>
            <a:r>
              <a:rPr lang="ru-RU" b="1" dirty="0"/>
              <a:t>() </a:t>
            </a:r>
            <a:r>
              <a:rPr lang="ru-RU" dirty="0"/>
              <a:t>Возвращает все (или все оставшиеся) записи результата запроса. </a:t>
            </a:r>
            <a:endParaRPr lang="uz-Cyrl-UZ" dirty="0"/>
          </a:p>
          <a:p>
            <a:pPr lvl="0"/>
            <a:r>
              <a:rPr lang="ru-RU" b="1" dirty="0" err="1"/>
              <a:t>fetchmany</a:t>
            </a:r>
            <a:r>
              <a:rPr lang="ru-RU" b="1" dirty="0"/>
              <a:t>([</a:t>
            </a:r>
            <a:r>
              <a:rPr lang="ru-RU" b="1" dirty="0" err="1"/>
              <a:t>size</a:t>
            </a:r>
            <a:r>
              <a:rPr lang="ru-RU" b="1" dirty="0"/>
              <a:t>]) </a:t>
            </a:r>
            <a:r>
              <a:rPr lang="ru-RU" dirty="0"/>
              <a:t>Возвращает следующие несколько записей из результатов запроса в виде последовательности последовательностей. Пустая последовательность означает отсутствие данных. Необязательный параметр </a:t>
            </a:r>
            <a:r>
              <a:rPr lang="ru-RU" dirty="0" err="1"/>
              <a:t>size</a:t>
            </a:r>
            <a:r>
              <a:rPr lang="ru-RU" dirty="0"/>
              <a:t> указывает количество возвращаемых записей (реально возвращаемых записей может быть меньше). По умолчанию </a:t>
            </a:r>
            <a:r>
              <a:rPr lang="ru-RU" dirty="0" err="1"/>
              <a:t>size</a:t>
            </a:r>
            <a:r>
              <a:rPr lang="ru-RU" dirty="0"/>
              <a:t> равен атрибуту </a:t>
            </a:r>
            <a:r>
              <a:rPr lang="ru-RU" dirty="0" err="1"/>
              <a:t>arraysize</a:t>
            </a:r>
            <a:r>
              <a:rPr lang="ru-RU" dirty="0"/>
              <a:t> объекта-курсора. </a:t>
            </a:r>
            <a:endParaRPr lang="uz-Cyrl-UZ" dirty="0"/>
          </a:p>
        </p:txBody>
      </p:sp>
    </p:spTree>
    <p:extLst>
      <p:ext uri="{BB962C8B-B14F-4D97-AF65-F5344CB8AC3E}">
        <p14:creationId xmlns:p14="http://schemas.microsoft.com/office/powerpoint/2010/main" val="2920557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fontScale="92500" lnSpcReduction="10000"/>
          </a:bodyPr>
          <a:lstStyle/>
          <a:p>
            <a:pPr lvl="0"/>
            <a:r>
              <a:rPr lang="ru-RU" b="1" dirty="0" err="1"/>
              <a:t>fetchone</a:t>
            </a:r>
            <a:r>
              <a:rPr lang="ru-RU" b="1" dirty="0"/>
              <a:t>() </a:t>
            </a:r>
            <a:r>
              <a:rPr lang="ru-RU" dirty="0"/>
              <a:t>Возвращает следующую запись (в виде последовательности) из результата запроса или </a:t>
            </a:r>
            <a:r>
              <a:rPr lang="ru-RU" dirty="0" err="1"/>
              <a:t>None</a:t>
            </a:r>
            <a:r>
              <a:rPr lang="ru-RU" dirty="0"/>
              <a:t> при отсутствии данных. </a:t>
            </a:r>
            <a:endParaRPr lang="uz-Cyrl-UZ" dirty="0"/>
          </a:p>
          <a:p>
            <a:pPr lvl="0"/>
            <a:r>
              <a:rPr lang="ru-RU" b="1" dirty="0" err="1"/>
              <a:t>nextset</a:t>
            </a:r>
            <a:r>
              <a:rPr lang="ru-RU" b="1" dirty="0"/>
              <a:t>() </a:t>
            </a:r>
            <a:r>
              <a:rPr lang="ru-RU" dirty="0"/>
              <a:t>Переводит курсор к началу следующего набора данных, полученного в результате запроса (при этом часть записей в предыдущем наборе может остаться непрочитанной). Если наборов больше нет, возвращает </a:t>
            </a:r>
            <a:r>
              <a:rPr lang="ru-RU" dirty="0" err="1"/>
              <a:t>None</a:t>
            </a:r>
            <a:r>
              <a:rPr lang="ru-RU" dirty="0"/>
              <a:t>. Не все базы данных поддерживают возврат нескольких наборов результатов за одну операцию. </a:t>
            </a:r>
            <a:endParaRPr lang="uz-Cyrl-UZ" dirty="0"/>
          </a:p>
          <a:p>
            <a:pPr lvl="0"/>
            <a:r>
              <a:rPr lang="ru-RU" b="1" dirty="0" err="1"/>
              <a:t>rowcount</a:t>
            </a:r>
            <a:r>
              <a:rPr lang="ru-RU" dirty="0"/>
              <a:t> Количество записей, полученных или затронутых в результате выполнения последнего запроса. В случае отсутствия </a:t>
            </a:r>
            <a:r>
              <a:rPr lang="ru-RU" dirty="0" err="1"/>
              <a:t>execute</a:t>
            </a:r>
            <a:r>
              <a:rPr lang="ru-RU" dirty="0"/>
              <a:t>-запросов или невозможности указать количество записей равен -1. </a:t>
            </a:r>
            <a:endParaRPr lang="uz-Cyrl-UZ" dirty="0"/>
          </a:p>
        </p:txBody>
      </p:sp>
    </p:spTree>
    <p:extLst>
      <p:ext uri="{BB962C8B-B14F-4D97-AF65-F5344CB8AC3E}">
        <p14:creationId xmlns:p14="http://schemas.microsoft.com/office/powerpoint/2010/main" val="2794894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80720"/>
          </a:xfrm>
        </p:spPr>
        <p:txBody>
          <a:bodyPr>
            <a:normAutofit fontScale="85000" lnSpcReduction="10000"/>
          </a:bodyPr>
          <a:lstStyle/>
          <a:p>
            <a:pPr lvl="0"/>
            <a:r>
              <a:rPr lang="ru-RU" b="1" dirty="0" err="1"/>
              <a:t>setinputsizes</a:t>
            </a:r>
            <a:r>
              <a:rPr lang="ru-RU" b="1" dirty="0"/>
              <a:t>(</a:t>
            </a:r>
            <a:r>
              <a:rPr lang="ru-RU" b="1" dirty="0" err="1"/>
              <a:t>sizes</a:t>
            </a:r>
            <a:r>
              <a:rPr lang="ru-RU" b="1" dirty="0"/>
              <a:t>)</a:t>
            </a:r>
            <a:r>
              <a:rPr lang="ru-RU" dirty="0"/>
              <a:t> Предопределяет области памяти для параметров, используемых в операциях. Аргумент </a:t>
            </a:r>
            <a:r>
              <a:rPr lang="ru-RU" dirty="0" err="1"/>
              <a:t>sizes</a:t>
            </a:r>
            <a:r>
              <a:rPr lang="ru-RU" dirty="0"/>
              <a:t> задает последовательность, где каждый элемент соответствует одному входному параметру. Элемент может быть объектом-типом соответствующего параметра или целым числом, задающим длину строки. Он также может иметь значение </a:t>
            </a:r>
            <a:r>
              <a:rPr lang="ru-RU" dirty="0" err="1"/>
              <a:t>None</a:t>
            </a:r>
            <a:r>
              <a:rPr lang="ru-RU" dirty="0"/>
              <a:t>, если о размере входного параметра ничего нельзя сказать заранее или он предполагается очень большим. Метод должен быть вызван до </a:t>
            </a:r>
            <a:r>
              <a:rPr lang="ru-RU" dirty="0" err="1"/>
              <a:t>execute</a:t>
            </a:r>
            <a:r>
              <a:rPr lang="ru-RU" dirty="0"/>
              <a:t>-методов. </a:t>
            </a:r>
            <a:endParaRPr lang="uz-Cyrl-UZ" dirty="0"/>
          </a:p>
          <a:p>
            <a:pPr lvl="0"/>
            <a:r>
              <a:rPr lang="ru-RU" b="1" dirty="0" err="1"/>
              <a:t>setoutputsize</a:t>
            </a:r>
            <a:r>
              <a:rPr lang="ru-RU" b="1" dirty="0"/>
              <a:t>(</a:t>
            </a:r>
            <a:r>
              <a:rPr lang="ru-RU" b="1" dirty="0" err="1"/>
              <a:t>size</a:t>
            </a:r>
            <a:r>
              <a:rPr lang="ru-RU" b="1" dirty="0"/>
              <a:t>[, </a:t>
            </a:r>
            <a:r>
              <a:rPr lang="ru-RU" b="1" dirty="0" err="1"/>
              <a:t>column</a:t>
            </a:r>
            <a:r>
              <a:rPr lang="ru-RU" b="1" dirty="0"/>
              <a:t>])</a:t>
            </a:r>
            <a:r>
              <a:rPr lang="ru-RU" dirty="0"/>
              <a:t> Устанавливает размер буфера для выходного параметра из столбца с номером </a:t>
            </a:r>
            <a:r>
              <a:rPr lang="ru-RU" dirty="0" err="1"/>
              <a:t>column</a:t>
            </a:r>
            <a:r>
              <a:rPr lang="ru-RU" dirty="0"/>
              <a:t>. Если </a:t>
            </a:r>
            <a:r>
              <a:rPr lang="ru-RU" dirty="0" err="1"/>
              <a:t>column</a:t>
            </a:r>
            <a:r>
              <a:rPr lang="ru-RU" dirty="0"/>
              <a:t> не задан, метод устанавливает размер для всех больших выходных параметров. Может использоваться, например, для получения </a:t>
            </a:r>
            <a:r>
              <a:rPr lang="ru-RU" b="1" dirty="0"/>
              <a:t>больших бинарных объектов</a:t>
            </a:r>
            <a:r>
              <a:rPr lang="ru-RU" dirty="0"/>
              <a:t> (</a:t>
            </a:r>
            <a:r>
              <a:rPr lang="ru-RU" b="1" dirty="0" err="1"/>
              <a:t>B</a:t>
            </a:r>
            <a:r>
              <a:rPr lang="ru-RU" dirty="0" err="1"/>
              <a:t>inary</a:t>
            </a:r>
            <a:r>
              <a:rPr lang="ru-RU" dirty="0"/>
              <a:t> </a:t>
            </a:r>
            <a:r>
              <a:rPr lang="ru-RU" b="1" dirty="0" err="1"/>
              <a:t>L</a:t>
            </a:r>
            <a:r>
              <a:rPr lang="ru-RU" dirty="0" err="1"/>
              <a:t>arge</a:t>
            </a:r>
            <a:r>
              <a:rPr lang="ru-RU" dirty="0"/>
              <a:t> </a:t>
            </a:r>
            <a:r>
              <a:rPr lang="ru-RU" b="1" dirty="0" err="1"/>
              <a:t>O</a:t>
            </a:r>
            <a:r>
              <a:rPr lang="ru-RU" dirty="0" err="1"/>
              <a:t>bject</a:t>
            </a:r>
            <a:r>
              <a:rPr lang="ru-RU" dirty="0"/>
              <a:t>, </a:t>
            </a:r>
            <a:r>
              <a:rPr lang="ru-RU" b="1" dirty="0"/>
              <a:t>BLOB</a:t>
            </a:r>
            <a:r>
              <a:rPr lang="ru-RU" dirty="0" smtClean="0"/>
              <a:t>).</a:t>
            </a:r>
            <a:endParaRPr lang="uz-Cyrl-UZ" dirty="0"/>
          </a:p>
        </p:txBody>
      </p:sp>
    </p:spTree>
    <p:extLst>
      <p:ext uri="{BB962C8B-B14F-4D97-AF65-F5344CB8AC3E}">
        <p14:creationId xmlns:p14="http://schemas.microsoft.com/office/powerpoint/2010/main" val="1187596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1958297471"/>
              </p:ext>
            </p:extLst>
          </p:nvPr>
        </p:nvGraphicFramePr>
        <p:xfrm>
          <a:off x="395536" y="1340766"/>
          <a:ext cx="8280920" cy="5112569"/>
        </p:xfrm>
        <a:graphic>
          <a:graphicData uri="http://schemas.openxmlformats.org/drawingml/2006/table">
            <a:tbl>
              <a:tblPr>
                <a:tableStyleId>{5C22544A-7EE6-4342-B048-85BDC9FD1C3A}</a:tableStyleId>
              </a:tblPr>
              <a:tblGrid>
                <a:gridCol w="4140460">
                  <a:extLst>
                    <a:ext uri="{9D8B030D-6E8A-4147-A177-3AD203B41FA5}">
                      <a16:colId xmlns:a16="http://schemas.microsoft.com/office/drawing/2014/main" val="20000"/>
                    </a:ext>
                  </a:extLst>
                </a:gridCol>
                <a:gridCol w="4140460">
                  <a:extLst>
                    <a:ext uri="{9D8B030D-6E8A-4147-A177-3AD203B41FA5}">
                      <a16:colId xmlns:a16="http://schemas.microsoft.com/office/drawing/2014/main" val="20001"/>
                    </a:ext>
                  </a:extLst>
                </a:gridCol>
              </a:tblGrid>
              <a:tr h="730367">
                <a:tc>
                  <a:txBody>
                    <a:bodyPr/>
                    <a:lstStyle/>
                    <a:p>
                      <a:pPr algn="ctr">
                        <a:spcAft>
                          <a:spcPts val="0"/>
                        </a:spcAft>
                      </a:pPr>
                      <a:r>
                        <a:rPr lang="ru-RU" sz="2000">
                          <a:effectLst/>
                        </a:rPr>
                        <a:t>Объект</a:t>
                      </a:r>
                      <a:endParaRPr lang="uz-Cyrl-UZ" sz="2000">
                        <a:solidFill>
                          <a:srgbClr val="000000"/>
                        </a:solidFill>
                        <a:effectLst/>
                        <a:latin typeface="Times New Roman"/>
                        <a:ea typeface="Times New Roman"/>
                        <a:cs typeface="Times New Roman"/>
                      </a:endParaRPr>
                    </a:p>
                  </a:txBody>
                  <a:tcPr marL="19050" marR="19050" marT="19050" marB="19050" anchor="ctr"/>
                </a:tc>
                <a:tc>
                  <a:txBody>
                    <a:bodyPr/>
                    <a:lstStyle/>
                    <a:p>
                      <a:pPr algn="ctr">
                        <a:spcAft>
                          <a:spcPts val="0"/>
                        </a:spcAft>
                      </a:pPr>
                      <a:r>
                        <a:rPr lang="ru-RU" sz="2000">
                          <a:effectLst/>
                        </a:rPr>
                        <a:t>Тип</a:t>
                      </a:r>
                      <a:endParaRPr lang="uz-Cyrl-UZ" sz="2000">
                        <a:solidFill>
                          <a:srgbClr val="000000"/>
                        </a:solidFill>
                        <a:effectLst/>
                        <a:latin typeface="Times New Roman"/>
                        <a:ea typeface="Times New Roman"/>
                        <a:cs typeface="Times New Roman"/>
                      </a:endParaRPr>
                    </a:p>
                  </a:txBody>
                  <a:tcPr marL="19050" marR="19050" marT="19050" marB="19050" anchor="ctr"/>
                </a:tc>
                <a:extLst>
                  <a:ext uri="{0D108BD9-81ED-4DB2-BD59-A6C34878D82A}">
                    <a16:rowId xmlns:a16="http://schemas.microsoft.com/office/drawing/2014/main" val="10000"/>
                  </a:ext>
                </a:extLst>
              </a:tr>
              <a:tr h="730367">
                <a:tc>
                  <a:txBody>
                    <a:bodyPr/>
                    <a:lstStyle/>
                    <a:p>
                      <a:pPr>
                        <a:spcAft>
                          <a:spcPts val="0"/>
                        </a:spcAft>
                      </a:pPr>
                      <a:r>
                        <a:rPr lang="ru-RU" sz="2000">
                          <a:effectLst/>
                        </a:rPr>
                        <a:t>STRING</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a:effectLst/>
                        </a:rPr>
                        <a:t>Строка и символ</a:t>
                      </a:r>
                      <a:endParaRPr lang="uz-Cyrl-UZ" sz="200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1"/>
                  </a:ext>
                </a:extLst>
              </a:tr>
              <a:tr h="730367">
                <a:tc>
                  <a:txBody>
                    <a:bodyPr/>
                    <a:lstStyle/>
                    <a:p>
                      <a:pPr>
                        <a:spcAft>
                          <a:spcPts val="0"/>
                        </a:spcAft>
                      </a:pPr>
                      <a:r>
                        <a:rPr lang="ru-RU" sz="2000">
                          <a:effectLst/>
                        </a:rPr>
                        <a:t>BINARY</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a:effectLst/>
                        </a:rPr>
                        <a:t>Бинарный объект</a:t>
                      </a:r>
                      <a:endParaRPr lang="uz-Cyrl-UZ" sz="200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2"/>
                  </a:ext>
                </a:extLst>
              </a:tr>
              <a:tr h="730367">
                <a:tc>
                  <a:txBody>
                    <a:bodyPr/>
                    <a:lstStyle/>
                    <a:p>
                      <a:pPr>
                        <a:spcAft>
                          <a:spcPts val="0"/>
                        </a:spcAft>
                      </a:pPr>
                      <a:r>
                        <a:rPr lang="ru-RU" sz="2000">
                          <a:effectLst/>
                        </a:rPr>
                        <a:t>NUMBER</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a:effectLst/>
                        </a:rPr>
                        <a:t>Число</a:t>
                      </a:r>
                      <a:endParaRPr lang="uz-Cyrl-UZ" sz="200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3"/>
                  </a:ext>
                </a:extLst>
              </a:tr>
              <a:tr h="730367">
                <a:tc>
                  <a:txBody>
                    <a:bodyPr/>
                    <a:lstStyle/>
                    <a:p>
                      <a:pPr>
                        <a:spcAft>
                          <a:spcPts val="0"/>
                        </a:spcAft>
                      </a:pPr>
                      <a:r>
                        <a:rPr lang="ru-RU" sz="2000">
                          <a:effectLst/>
                        </a:rPr>
                        <a:t>DATETIME</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a:effectLst/>
                        </a:rPr>
                        <a:t>Дата и время</a:t>
                      </a:r>
                      <a:endParaRPr lang="uz-Cyrl-UZ" sz="200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4"/>
                  </a:ext>
                </a:extLst>
              </a:tr>
              <a:tr h="730367">
                <a:tc>
                  <a:txBody>
                    <a:bodyPr/>
                    <a:lstStyle/>
                    <a:p>
                      <a:pPr>
                        <a:spcAft>
                          <a:spcPts val="0"/>
                        </a:spcAft>
                      </a:pPr>
                      <a:r>
                        <a:rPr lang="ru-RU" sz="2000">
                          <a:effectLst/>
                        </a:rPr>
                        <a:t>ROWID</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a:effectLst/>
                        </a:rPr>
                        <a:t>Идентификатор записи</a:t>
                      </a:r>
                      <a:endParaRPr lang="uz-Cyrl-UZ" sz="200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5"/>
                  </a:ext>
                </a:extLst>
              </a:tr>
              <a:tr h="730367">
                <a:tc>
                  <a:txBody>
                    <a:bodyPr/>
                    <a:lstStyle/>
                    <a:p>
                      <a:pPr>
                        <a:spcAft>
                          <a:spcPts val="0"/>
                        </a:spcAft>
                      </a:pPr>
                      <a:r>
                        <a:rPr lang="ru-RU" sz="2000">
                          <a:effectLst/>
                        </a:rPr>
                        <a:t>None</a:t>
                      </a:r>
                      <a:endParaRPr lang="uz-Cyrl-UZ" sz="2000">
                        <a:solidFill>
                          <a:srgbClr val="000000"/>
                        </a:solidFill>
                        <a:effectLst/>
                        <a:latin typeface="Times New Roman"/>
                        <a:ea typeface="Times New Roman"/>
                        <a:cs typeface="Times New Roman"/>
                      </a:endParaRPr>
                    </a:p>
                  </a:txBody>
                  <a:tcPr marL="19050" marR="19050" marT="19050" marB="19050"/>
                </a:tc>
                <a:tc>
                  <a:txBody>
                    <a:bodyPr/>
                    <a:lstStyle/>
                    <a:p>
                      <a:pPr>
                        <a:spcAft>
                          <a:spcPts val="0"/>
                        </a:spcAft>
                      </a:pPr>
                      <a:r>
                        <a:rPr lang="ru-RU" sz="2000" dirty="0">
                          <a:effectLst/>
                        </a:rPr>
                        <a:t>NULL-значение (отсутствующее значение)</a:t>
                      </a:r>
                      <a:endParaRPr lang="uz-Cyrl-UZ" sz="2000" dirty="0">
                        <a:solidFill>
                          <a:srgbClr val="000000"/>
                        </a:solidFill>
                        <a:effectLst/>
                        <a:latin typeface="Times New Roman"/>
                        <a:ea typeface="Times New Roman"/>
                        <a:cs typeface="Times New Roman"/>
                      </a:endParaRPr>
                    </a:p>
                  </a:txBody>
                  <a:tcPr marL="19050" marR="19050" marT="19050" marB="1905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251520" y="171944"/>
            <a:ext cx="856895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rgbClr val="000000"/>
                </a:solidFill>
                <a:effectLst/>
                <a:latin typeface="Verdana" pitchFamily="34" charset="0"/>
                <a:ea typeface="Times New Roman" pitchFamily="18" charset="0"/>
                <a:cs typeface="Arial" pitchFamily="34" charset="0"/>
              </a:rPr>
              <a:t>Объекты-типы</a:t>
            </a:r>
            <a:endParaRPr kumimoji="0" lang="ru-RU"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Verdana" pitchFamily="34" charset="0"/>
                <a:ea typeface="Times New Roman" pitchFamily="18" charset="0"/>
                <a:cs typeface="Times New Roman" pitchFamily="18" charset="0"/>
              </a:rPr>
              <a:t>DB-API 2.0 предусматривает названия для объектов-типов, используемых для описания полей базы данных:</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078835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08712"/>
          </a:xfrm>
        </p:spPr>
        <p:txBody>
          <a:bodyPr>
            <a:normAutofit fontScale="92500" lnSpcReduction="10000"/>
          </a:bodyPr>
          <a:lstStyle/>
          <a:p>
            <a:pPr marL="0" indent="0">
              <a:buNone/>
            </a:pPr>
            <a:r>
              <a:rPr lang="ru-RU" dirty="0"/>
              <a:t>С каждым типом данных (в реальности это - классы) связан конструктор. Совместимый с DB-API модуль должен определять следующие конструкторы:</a:t>
            </a:r>
            <a:endParaRPr lang="uz-Cyrl-UZ" dirty="0"/>
          </a:p>
          <a:p>
            <a:pPr lvl="0"/>
            <a:r>
              <a:rPr lang="ru-RU" dirty="0" err="1"/>
              <a:t>Date</a:t>
            </a:r>
            <a:r>
              <a:rPr lang="ru-RU" dirty="0"/>
              <a:t>(год, месяц, день) Дата. </a:t>
            </a:r>
            <a:endParaRPr lang="uz-Cyrl-UZ" dirty="0"/>
          </a:p>
          <a:p>
            <a:pPr lvl="0"/>
            <a:r>
              <a:rPr lang="ru-RU" dirty="0" err="1"/>
              <a:t>Time</a:t>
            </a:r>
            <a:r>
              <a:rPr lang="ru-RU" dirty="0"/>
              <a:t>(час, минута, секунда) Время. </a:t>
            </a:r>
            <a:endParaRPr lang="uz-Cyrl-UZ" dirty="0"/>
          </a:p>
          <a:p>
            <a:pPr lvl="0"/>
            <a:r>
              <a:rPr lang="ru-RU" dirty="0" err="1"/>
              <a:t>Timestamp</a:t>
            </a:r>
            <a:r>
              <a:rPr lang="ru-RU" dirty="0"/>
              <a:t>(год, месяц, день, час, минута, секунда) Дата-время. </a:t>
            </a:r>
            <a:endParaRPr lang="uz-Cyrl-UZ" dirty="0"/>
          </a:p>
          <a:p>
            <a:pPr lvl="0"/>
            <a:r>
              <a:rPr lang="ru-RU" dirty="0" err="1"/>
              <a:t>DateFromTicks</a:t>
            </a:r>
            <a:r>
              <a:rPr lang="ru-RU" dirty="0"/>
              <a:t>(</a:t>
            </a:r>
            <a:r>
              <a:rPr lang="ru-RU" dirty="0" err="1"/>
              <a:t>secs</a:t>
            </a:r>
            <a:r>
              <a:rPr lang="ru-RU" dirty="0"/>
              <a:t>) Дата в виде числа секунд </a:t>
            </a:r>
            <a:r>
              <a:rPr lang="ru-RU" dirty="0" err="1"/>
              <a:t>secs</a:t>
            </a:r>
            <a:r>
              <a:rPr lang="ru-RU" dirty="0"/>
              <a:t> от начала эпохи (1 января 1970 года). </a:t>
            </a:r>
            <a:endParaRPr lang="uz-Cyrl-UZ" dirty="0"/>
          </a:p>
          <a:p>
            <a:pPr lvl="0"/>
            <a:r>
              <a:rPr lang="ru-RU" dirty="0" err="1"/>
              <a:t>TimeFromTicks</a:t>
            </a:r>
            <a:r>
              <a:rPr lang="ru-RU" dirty="0"/>
              <a:t>(</a:t>
            </a:r>
            <a:r>
              <a:rPr lang="ru-RU" dirty="0" err="1"/>
              <a:t>secs</a:t>
            </a:r>
            <a:r>
              <a:rPr lang="ru-RU" dirty="0"/>
              <a:t>) Время, то же. </a:t>
            </a:r>
            <a:endParaRPr lang="uz-Cyrl-UZ" dirty="0"/>
          </a:p>
          <a:p>
            <a:pPr lvl="0"/>
            <a:r>
              <a:rPr lang="ru-RU" dirty="0" err="1"/>
              <a:t>TimestampFromTicks</a:t>
            </a:r>
            <a:r>
              <a:rPr lang="ru-RU" dirty="0"/>
              <a:t>(</a:t>
            </a:r>
            <a:r>
              <a:rPr lang="ru-RU" dirty="0" err="1"/>
              <a:t>secs</a:t>
            </a:r>
            <a:r>
              <a:rPr lang="ru-RU" dirty="0"/>
              <a:t>) Дата-время, то же. </a:t>
            </a:r>
            <a:endParaRPr lang="uz-Cyrl-UZ" dirty="0"/>
          </a:p>
          <a:p>
            <a:pPr lvl="0"/>
            <a:r>
              <a:rPr lang="ru-RU" dirty="0" err="1"/>
              <a:t>Binary</a:t>
            </a:r>
            <a:r>
              <a:rPr lang="ru-RU" dirty="0"/>
              <a:t>(</a:t>
            </a:r>
            <a:r>
              <a:rPr lang="ru-RU" dirty="0" err="1"/>
              <a:t>string</a:t>
            </a:r>
            <a:r>
              <a:rPr lang="ru-RU" dirty="0"/>
              <a:t>) Большой бинарный объект на основании строки </a:t>
            </a:r>
            <a:r>
              <a:rPr lang="ru-RU" dirty="0" err="1"/>
              <a:t>string</a:t>
            </a:r>
            <a:r>
              <a:rPr lang="ru-RU" dirty="0" smtClean="0"/>
              <a:t>.</a:t>
            </a:r>
            <a:endParaRPr lang="uz-Cyrl-UZ" dirty="0"/>
          </a:p>
        </p:txBody>
      </p:sp>
    </p:spTree>
    <p:extLst>
      <p:ext uri="{BB962C8B-B14F-4D97-AF65-F5344CB8AC3E}">
        <p14:creationId xmlns:p14="http://schemas.microsoft.com/office/powerpoint/2010/main" val="1758837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Работа с базой данных из </a:t>
            </a:r>
            <a:r>
              <a:rPr lang="ru-RU" b="1" dirty="0" err="1" smtClean="0"/>
              <a:t>Python</a:t>
            </a:r>
            <a:r>
              <a:rPr lang="ru-RU" b="1" dirty="0" smtClean="0"/>
              <a:t>-приложения</a:t>
            </a:r>
            <a:endParaRPr lang="uz-Cyrl-UZ" dirty="0"/>
          </a:p>
        </p:txBody>
      </p:sp>
      <p:sp>
        <p:nvSpPr>
          <p:cNvPr id="3" name="Объект 2"/>
          <p:cNvSpPr>
            <a:spLocks noGrp="1"/>
          </p:cNvSpPr>
          <p:nvPr>
            <p:ph idx="1"/>
          </p:nvPr>
        </p:nvSpPr>
        <p:spPr>
          <a:xfrm>
            <a:off x="457200" y="1600200"/>
            <a:ext cx="8507288" cy="5069160"/>
          </a:xfrm>
        </p:spPr>
        <p:txBody>
          <a:bodyPr>
            <a:normAutofit fontScale="77500" lnSpcReduction="20000"/>
          </a:bodyPr>
          <a:lstStyle/>
          <a:p>
            <a:pPr marL="0" indent="0">
              <a:buNone/>
            </a:pPr>
            <a:r>
              <a:rPr lang="ru-RU" dirty="0"/>
              <a:t>Далее в лекции на конкретных примерах будет показано, как работать с базой данных из программы на языке </a:t>
            </a:r>
            <a:r>
              <a:rPr lang="ru-RU" dirty="0" err="1"/>
              <a:t>Python</a:t>
            </a:r>
            <a:r>
              <a:rPr lang="ru-RU" dirty="0"/>
              <a:t>. Нужно отметить, что здесь не ставится цели постичь премудрости языка запросов (это тема отдельного курса). Простые примеры позволят понять, что при программировании на </a:t>
            </a:r>
            <a:r>
              <a:rPr lang="ru-RU" dirty="0" err="1"/>
              <a:t>Python</a:t>
            </a:r>
            <a:r>
              <a:rPr lang="ru-RU" dirty="0"/>
              <a:t> доступ к базе данных не сложнее доступа к другим источникам данных (файлам, сетевым объектам).</a:t>
            </a:r>
            <a:endParaRPr lang="uz-Cyrl-UZ" dirty="0"/>
          </a:p>
          <a:p>
            <a:pPr marL="0" indent="0">
              <a:buNone/>
            </a:pPr>
            <a:r>
              <a:rPr lang="ru-RU" dirty="0"/>
              <a:t>Именно поэтому для демонстрации выбрана СУБД </a:t>
            </a:r>
            <a:r>
              <a:rPr lang="ru-RU" dirty="0" err="1"/>
              <a:t>SQLite</a:t>
            </a:r>
            <a:r>
              <a:rPr lang="ru-RU" dirty="0"/>
              <a:t>, работающая как под </a:t>
            </a:r>
            <a:r>
              <a:rPr lang="ru-RU" dirty="0" err="1"/>
              <a:t>Unix</a:t>
            </a:r>
            <a:r>
              <a:rPr lang="ru-RU" dirty="0"/>
              <a:t>, так и под </a:t>
            </a:r>
            <a:r>
              <a:rPr lang="ru-RU" dirty="0" err="1"/>
              <a:t>Windows</a:t>
            </a:r>
            <a:r>
              <a:rPr lang="ru-RU" dirty="0"/>
              <a:t>. Кроме установки собственно </a:t>
            </a:r>
            <a:r>
              <a:rPr lang="ru-RU" dirty="0" err="1"/>
              <a:t>SQLite</a:t>
            </a:r>
            <a:r>
              <a:rPr lang="ru-RU" dirty="0"/>
              <a:t> (сайт </a:t>
            </a:r>
            <a:r>
              <a:rPr lang="ru-RU" u="sng" dirty="0">
                <a:hlinkClick r:id="rId2"/>
              </a:rPr>
              <a:t>http://sqlite.org</a:t>
            </a:r>
            <a:r>
              <a:rPr lang="ru-RU" dirty="0"/>
              <a:t>) и модуля сопряжения с </a:t>
            </a:r>
            <a:r>
              <a:rPr lang="ru-RU" dirty="0" err="1"/>
              <a:t>Python</a:t>
            </a:r>
            <a:r>
              <a:rPr lang="ru-RU" dirty="0"/>
              <a:t> (</a:t>
            </a:r>
            <a:r>
              <a:rPr lang="ru-RU" u="sng" dirty="0">
                <a:hlinkClick r:id="rId3"/>
              </a:rPr>
              <a:t>http://pysqlite.org</a:t>
            </a:r>
            <a:r>
              <a:rPr lang="ru-RU" dirty="0"/>
              <a:t>), каких-либо дополнительных настроек проводить не требуется, так как </a:t>
            </a:r>
            <a:r>
              <a:rPr lang="ru-RU" dirty="0" err="1"/>
              <a:t>SQLite</a:t>
            </a:r>
            <a:r>
              <a:rPr lang="ru-RU" dirty="0"/>
              <a:t> хранит данные базы в отдельном файле: сразу приступать к созданию таблиц, занесению в них данных и произведению запросов нельзя. </a:t>
            </a:r>
            <a:endParaRPr lang="uz-Cyrl-UZ" dirty="0"/>
          </a:p>
        </p:txBody>
      </p:sp>
    </p:spTree>
    <p:extLst>
      <p:ext uri="{BB962C8B-B14F-4D97-AF65-F5344CB8AC3E}">
        <p14:creationId xmlns:p14="http://schemas.microsoft.com/office/powerpoint/2010/main" val="544550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План</a:t>
            </a:r>
            <a:endParaRPr lang="uz-Cyrl-UZ" b="1" dirty="0"/>
          </a:p>
        </p:txBody>
      </p:sp>
      <p:sp>
        <p:nvSpPr>
          <p:cNvPr id="3" name="Объект 2"/>
          <p:cNvSpPr>
            <a:spLocks noGrp="1"/>
          </p:cNvSpPr>
          <p:nvPr>
            <p:ph idx="1"/>
          </p:nvPr>
        </p:nvSpPr>
        <p:spPr/>
        <p:txBody>
          <a:bodyPr/>
          <a:lstStyle/>
          <a:p>
            <a:r>
              <a:rPr lang="ru-RU" b="1" dirty="0" smtClean="0"/>
              <a:t>Основные понятия реляционной СУБД</a:t>
            </a:r>
          </a:p>
          <a:p>
            <a:r>
              <a:rPr lang="ru-RU" b="1" dirty="0" smtClean="0"/>
              <a:t>Что такое DB-API 2</a:t>
            </a:r>
          </a:p>
          <a:p>
            <a:r>
              <a:rPr lang="ru-RU" b="1" dirty="0" smtClean="0"/>
              <a:t>Работа </a:t>
            </a:r>
            <a:r>
              <a:rPr lang="ru-RU" b="1" dirty="0"/>
              <a:t>с базой данных из </a:t>
            </a:r>
            <a:r>
              <a:rPr lang="ru-RU" b="1" dirty="0" err="1" smtClean="0"/>
              <a:t>Python</a:t>
            </a:r>
            <a:r>
              <a:rPr lang="ru-RU" b="1" dirty="0" smtClean="0"/>
              <a:t>-приложения</a:t>
            </a:r>
          </a:p>
          <a:p>
            <a:r>
              <a:rPr lang="ru-RU" b="1" dirty="0"/>
              <a:t>Другие СУБД и </a:t>
            </a:r>
            <a:r>
              <a:rPr lang="ru-RU" b="1" dirty="0" err="1" smtClean="0"/>
              <a:t>Python</a:t>
            </a:r>
            <a:endParaRPr lang="uz-Cyrl-UZ" b="1" dirty="0"/>
          </a:p>
        </p:txBody>
      </p:sp>
    </p:spTree>
    <p:extLst>
      <p:ext uri="{BB962C8B-B14F-4D97-AF65-F5344CB8AC3E}">
        <p14:creationId xmlns:p14="http://schemas.microsoft.com/office/powerpoint/2010/main" val="8291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77500" lnSpcReduction="20000"/>
          </a:bodyPr>
          <a:lstStyle/>
          <a:p>
            <a:pPr marL="0" indent="0">
              <a:buNone/>
            </a:pPr>
            <a:r>
              <a:rPr lang="ru-RU" dirty="0"/>
              <a:t>Выбранная СУБД (в силу своей "легкости") имеет одну существенную особенность: за одним небольшим исключением, СУБД </a:t>
            </a:r>
            <a:r>
              <a:rPr lang="ru-RU" dirty="0" err="1"/>
              <a:t>SQLite</a:t>
            </a:r>
            <a:r>
              <a:rPr lang="ru-RU" dirty="0"/>
              <a:t> не обращает внимания на типы данных (она хранит все данные в виде строк), поэтому модуль расширения </a:t>
            </a:r>
            <a:r>
              <a:rPr lang="ru-RU" dirty="0" err="1"/>
              <a:t>sqlite</a:t>
            </a:r>
            <a:r>
              <a:rPr lang="ru-RU" dirty="0"/>
              <a:t> для </a:t>
            </a:r>
            <a:r>
              <a:rPr lang="ru-RU" dirty="0" err="1"/>
              <a:t>Python</a:t>
            </a:r>
            <a:r>
              <a:rPr lang="ru-RU" dirty="0"/>
              <a:t> проделывает дополнительную работу по преобразованию типов. Кроме того, СУБД </a:t>
            </a:r>
            <a:r>
              <a:rPr lang="ru-RU" dirty="0" err="1"/>
              <a:t>SQLite</a:t>
            </a:r>
            <a:r>
              <a:rPr lang="ru-RU" dirty="0"/>
              <a:t> поддерживает достаточно большое подмножество свойств стандарта SQL92, оставаясь при этом небольшой и быстрой, что немаловажно, например, для </a:t>
            </a:r>
            <a:r>
              <a:rPr lang="ru-RU" dirty="0" err="1"/>
              <a:t>web</a:t>
            </a:r>
            <a:r>
              <a:rPr lang="ru-RU" dirty="0"/>
              <a:t>-приложений. Достаточно сказать, что </a:t>
            </a:r>
            <a:r>
              <a:rPr lang="ru-RU" dirty="0" err="1"/>
              <a:t>SQLite</a:t>
            </a:r>
            <a:r>
              <a:rPr lang="ru-RU" dirty="0"/>
              <a:t> поддерживает даже транзакции.</a:t>
            </a:r>
            <a:endParaRPr lang="uz-Cyrl-UZ" dirty="0"/>
          </a:p>
          <a:p>
            <a:pPr marL="0" indent="0">
              <a:buNone/>
            </a:pPr>
            <a:r>
              <a:rPr lang="ru-RU" dirty="0"/>
              <a:t>Еще раз стоит повторить, что выбор учебной базы данных не влияет на синтаксис использованных средств, так как модуль </a:t>
            </a:r>
            <a:r>
              <a:rPr lang="ru-RU" dirty="0" err="1"/>
              <a:t>sqlite</a:t>
            </a:r>
            <a:r>
              <a:rPr lang="ru-RU" dirty="0"/>
              <a:t>, который будет использоваться, поддерживает DB-API 2.0, а значит, переход на любую другую СУБД потребует минимальных изменений в вызове функции </a:t>
            </a:r>
            <a:r>
              <a:rPr lang="ru-RU" dirty="0" err="1"/>
              <a:t>connect</a:t>
            </a:r>
            <a:r>
              <a:rPr lang="ru-RU" dirty="0"/>
              <a:t>() и, возможно, использования более удачных типов данных, свойственных целевой СУБД</a:t>
            </a:r>
            <a:r>
              <a:rPr lang="ru-RU" dirty="0" smtClean="0"/>
              <a:t>.</a:t>
            </a:r>
            <a:endParaRPr lang="uz-Cyrl-UZ" dirty="0"/>
          </a:p>
        </p:txBody>
      </p:sp>
    </p:spTree>
    <p:extLst>
      <p:ext uri="{BB962C8B-B14F-4D97-AF65-F5344CB8AC3E}">
        <p14:creationId xmlns:p14="http://schemas.microsoft.com/office/powerpoint/2010/main" val="825134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712968" cy="6480720"/>
          </a:xfrm>
        </p:spPr>
        <p:txBody>
          <a:bodyPr>
            <a:normAutofit fontScale="85000" lnSpcReduction="20000"/>
          </a:bodyPr>
          <a:lstStyle/>
          <a:p>
            <a:pPr marL="0" indent="0">
              <a:buNone/>
            </a:pPr>
            <a:r>
              <a:rPr lang="ru-RU" dirty="0"/>
              <a:t>Схематично работа с базой данных может выглядеть примерно так:</a:t>
            </a:r>
            <a:endParaRPr lang="uz-Cyrl-UZ" dirty="0"/>
          </a:p>
          <a:p>
            <a:pPr lvl="0"/>
            <a:r>
              <a:rPr lang="ru-RU" dirty="0"/>
              <a:t>Подключение к базе данных (вызов </a:t>
            </a:r>
            <a:r>
              <a:rPr lang="ru-RU" dirty="0" err="1"/>
              <a:t>connect</a:t>
            </a:r>
            <a:r>
              <a:rPr lang="ru-RU" dirty="0"/>
              <a:t>() с получением объекта-соединения). </a:t>
            </a:r>
            <a:endParaRPr lang="uz-Cyrl-UZ" dirty="0"/>
          </a:p>
          <a:p>
            <a:pPr lvl="0"/>
            <a:r>
              <a:rPr lang="ru-RU" dirty="0"/>
              <a:t>Создание одного или нескольких курсоров (вызов метода объекта-соединения </a:t>
            </a:r>
            <a:r>
              <a:rPr lang="ru-RU" dirty="0" err="1"/>
              <a:t>cursor</a:t>
            </a:r>
            <a:r>
              <a:rPr lang="ru-RU" dirty="0"/>
              <a:t>() с получением объекта-курсора). </a:t>
            </a:r>
            <a:endParaRPr lang="uz-Cyrl-UZ" dirty="0"/>
          </a:p>
          <a:p>
            <a:pPr lvl="0"/>
            <a:r>
              <a:rPr lang="ru-RU" dirty="0"/>
              <a:t>Исполнение команды или запроса (вызов метода </a:t>
            </a:r>
            <a:r>
              <a:rPr lang="ru-RU" dirty="0" err="1"/>
              <a:t>execute</a:t>
            </a:r>
            <a:r>
              <a:rPr lang="ru-RU" dirty="0"/>
              <a:t>() или его вариантов). </a:t>
            </a:r>
            <a:endParaRPr lang="uz-Cyrl-UZ" dirty="0"/>
          </a:p>
          <a:p>
            <a:pPr lvl="0"/>
            <a:r>
              <a:rPr lang="ru-RU" dirty="0"/>
              <a:t>Получение результатов запроса (вызов метода </a:t>
            </a:r>
            <a:r>
              <a:rPr lang="ru-RU" dirty="0" err="1"/>
              <a:t>fetchone</a:t>
            </a:r>
            <a:r>
              <a:rPr lang="ru-RU" dirty="0"/>
              <a:t>() или его вариантов). </a:t>
            </a:r>
            <a:endParaRPr lang="uz-Cyrl-UZ" dirty="0"/>
          </a:p>
          <a:p>
            <a:pPr lvl="0"/>
            <a:r>
              <a:rPr lang="ru-RU" dirty="0"/>
              <a:t>Завершение транзакции или ее откат (вызов метода объекта-соединения </a:t>
            </a:r>
            <a:r>
              <a:rPr lang="ru-RU" dirty="0" err="1"/>
              <a:t>commit</a:t>
            </a:r>
            <a:r>
              <a:rPr lang="ru-RU" dirty="0"/>
              <a:t>() или </a:t>
            </a:r>
            <a:r>
              <a:rPr lang="ru-RU" dirty="0" err="1"/>
              <a:t>rollback</a:t>
            </a:r>
            <a:r>
              <a:rPr lang="ru-RU" dirty="0"/>
              <a:t>()). </a:t>
            </a:r>
            <a:endParaRPr lang="uz-Cyrl-UZ" dirty="0"/>
          </a:p>
          <a:p>
            <a:pPr lvl="0"/>
            <a:r>
              <a:rPr lang="ru-RU" dirty="0"/>
              <a:t>Когда все необходимые транзакции произведены, подключение закрывается вызовом метода </a:t>
            </a:r>
            <a:r>
              <a:rPr lang="ru-RU" dirty="0" err="1"/>
              <a:t>close</a:t>
            </a:r>
            <a:r>
              <a:rPr lang="ru-RU" dirty="0"/>
              <a:t>() объекта-соединения.</a:t>
            </a:r>
            <a:endParaRPr lang="uz-Cyrl-UZ" dirty="0"/>
          </a:p>
          <a:p>
            <a:pPr marL="0" indent="0">
              <a:buNone/>
            </a:pPr>
            <a:endParaRPr lang="uz-Cyrl-UZ" dirty="0"/>
          </a:p>
        </p:txBody>
      </p:sp>
    </p:spTree>
    <p:extLst>
      <p:ext uri="{BB962C8B-B14F-4D97-AF65-F5344CB8AC3E}">
        <p14:creationId xmlns:p14="http://schemas.microsoft.com/office/powerpoint/2010/main" val="889335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940966"/>
          </a:xfrm>
        </p:spPr>
        <p:txBody>
          <a:bodyPr>
            <a:normAutofit/>
          </a:bodyPr>
          <a:lstStyle/>
          <a:p>
            <a:r>
              <a:rPr lang="ru-RU" b="1" dirty="0"/>
              <a:t>Знакомство с </a:t>
            </a:r>
            <a:r>
              <a:rPr lang="ru-RU" b="1" dirty="0" smtClean="0"/>
              <a:t>СУБД</a:t>
            </a:r>
            <a:endParaRPr lang="uz-Cyrl-UZ" dirty="0"/>
          </a:p>
        </p:txBody>
      </p:sp>
      <p:sp>
        <p:nvSpPr>
          <p:cNvPr id="3" name="Объект 2"/>
          <p:cNvSpPr>
            <a:spLocks noGrp="1"/>
          </p:cNvSpPr>
          <p:nvPr>
            <p:ph idx="1"/>
          </p:nvPr>
        </p:nvSpPr>
        <p:spPr>
          <a:xfrm>
            <a:off x="251520" y="980728"/>
            <a:ext cx="8712968" cy="5688632"/>
          </a:xfrm>
        </p:spPr>
        <p:txBody>
          <a:bodyPr>
            <a:normAutofit fontScale="85000" lnSpcReduction="20000"/>
          </a:bodyPr>
          <a:lstStyle/>
          <a:p>
            <a:pPr marL="0" indent="0">
              <a:buNone/>
            </a:pPr>
            <a:r>
              <a:rPr lang="ru-RU" dirty="0"/>
              <a:t>Допустим, программное обеспечение установлено правильно, и можно работать с модулем </a:t>
            </a:r>
            <a:r>
              <a:rPr lang="ru-RU" dirty="0" err="1"/>
              <a:t>sqlite</a:t>
            </a:r>
            <a:r>
              <a:rPr lang="ru-RU" dirty="0"/>
              <a:t>. Стоит посмотреть, чему будут равны константы:</a:t>
            </a:r>
            <a:endParaRPr lang="uz-Cyrl-UZ" dirty="0"/>
          </a:p>
          <a:p>
            <a:pPr marL="0" indent="0">
              <a:buNone/>
            </a:pPr>
            <a:r>
              <a:rPr lang="ru-RU" dirty="0" smtClean="0"/>
              <a:t>&gt;&gt;&gt; </a:t>
            </a:r>
            <a:r>
              <a:rPr lang="ru-RU" dirty="0" err="1"/>
              <a:t>import</a:t>
            </a:r>
            <a:r>
              <a:rPr lang="ru-RU" dirty="0"/>
              <a:t> </a:t>
            </a:r>
            <a:r>
              <a:rPr lang="ru-RU" dirty="0" err="1"/>
              <a:t>sqlite</a:t>
            </a:r>
            <a:r>
              <a:rPr lang="ru-RU" dirty="0"/>
              <a:t>                </a:t>
            </a:r>
            <a:endParaRPr lang="ru-RU" dirty="0" smtClean="0"/>
          </a:p>
          <a:p>
            <a:pPr marL="0" indent="0">
              <a:buNone/>
            </a:pPr>
            <a:r>
              <a:rPr lang="ru-RU" dirty="0" smtClean="0"/>
              <a:t>&gt;&gt;&gt; </a:t>
            </a:r>
            <a:r>
              <a:rPr lang="ru-RU" dirty="0" err="1" smtClean="0"/>
              <a:t>sqlite.apilevel</a:t>
            </a:r>
            <a:endParaRPr lang="ru-RU" dirty="0" smtClean="0"/>
          </a:p>
          <a:p>
            <a:pPr marL="0" indent="0">
              <a:buNone/>
            </a:pPr>
            <a:r>
              <a:rPr lang="ru-RU" dirty="0" smtClean="0"/>
              <a:t>'2.0‘</a:t>
            </a:r>
          </a:p>
          <a:p>
            <a:pPr marL="0" indent="0">
              <a:buNone/>
            </a:pPr>
            <a:r>
              <a:rPr lang="en-US" dirty="0" smtClean="0"/>
              <a:t>&gt;&gt;&gt; </a:t>
            </a:r>
            <a:r>
              <a:rPr lang="en-US" dirty="0" err="1" smtClean="0"/>
              <a:t>sqlite.paramstyle</a:t>
            </a:r>
            <a:endParaRPr lang="ru-RU" dirty="0" smtClean="0"/>
          </a:p>
          <a:p>
            <a:pPr marL="0" indent="0">
              <a:buNone/>
            </a:pPr>
            <a:r>
              <a:rPr lang="en-US" dirty="0" smtClean="0"/>
              <a:t>'</a:t>
            </a:r>
            <a:r>
              <a:rPr lang="en-US" dirty="0" err="1" smtClean="0"/>
              <a:t>pyformat</a:t>
            </a:r>
            <a:r>
              <a:rPr lang="en-US" dirty="0" smtClean="0"/>
              <a:t>‘</a:t>
            </a:r>
            <a:endParaRPr lang="ru-RU" dirty="0" smtClean="0"/>
          </a:p>
          <a:p>
            <a:pPr marL="0" indent="0">
              <a:buNone/>
            </a:pPr>
            <a:r>
              <a:rPr lang="en-US" dirty="0" smtClean="0"/>
              <a:t>&gt;&gt;&gt; </a:t>
            </a:r>
            <a:r>
              <a:rPr lang="en-US" dirty="0" err="1" smtClean="0"/>
              <a:t>sqlite.threadsafety</a:t>
            </a:r>
            <a:endParaRPr lang="ru-RU" dirty="0" smtClean="0"/>
          </a:p>
          <a:p>
            <a:pPr marL="0" indent="0">
              <a:buNone/>
            </a:pPr>
            <a:r>
              <a:rPr lang="en-US" dirty="0" smtClean="0"/>
              <a:t>1</a:t>
            </a:r>
            <a:endParaRPr lang="ru-RU" dirty="0" smtClean="0"/>
          </a:p>
          <a:p>
            <a:pPr marL="0" indent="0">
              <a:buNone/>
            </a:pPr>
            <a:r>
              <a:rPr lang="ru-RU" dirty="0" smtClean="0"/>
              <a:t>Отсюда </a:t>
            </a:r>
            <a:r>
              <a:rPr lang="ru-RU" dirty="0"/>
              <a:t>следует, что </a:t>
            </a:r>
            <a:r>
              <a:rPr lang="ru-RU" dirty="0" err="1"/>
              <a:t>sqlite</a:t>
            </a:r>
            <a:r>
              <a:rPr lang="ru-RU" dirty="0"/>
              <a:t> поддерживает DB-API 2.0, подстановка параметров выполняется в стиле строки форматирования языка </a:t>
            </a:r>
            <a:r>
              <a:rPr lang="ru-RU" dirty="0" err="1"/>
              <a:t>Python</a:t>
            </a:r>
            <a:r>
              <a:rPr lang="ru-RU" dirty="0"/>
              <a:t>, а соединения нельзя совместно использовать из различных потоков управления (без блокировок</a:t>
            </a:r>
            <a:r>
              <a:rPr lang="ru-RU" dirty="0" smtClean="0"/>
              <a:t>).</a:t>
            </a:r>
            <a:endParaRPr lang="uz-Cyrl-UZ" dirty="0"/>
          </a:p>
        </p:txBody>
      </p:sp>
    </p:spTree>
    <p:extLst>
      <p:ext uri="{BB962C8B-B14F-4D97-AF65-F5344CB8AC3E}">
        <p14:creationId xmlns:p14="http://schemas.microsoft.com/office/powerpoint/2010/main" val="3747932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864096"/>
          </a:xfrm>
        </p:spPr>
        <p:txBody>
          <a:bodyPr>
            <a:normAutofit/>
          </a:bodyPr>
          <a:lstStyle/>
          <a:p>
            <a:r>
              <a:rPr lang="ru-RU" b="1" dirty="0"/>
              <a:t>Создание базы </a:t>
            </a:r>
            <a:r>
              <a:rPr lang="ru-RU" b="1" dirty="0" smtClean="0"/>
              <a:t>данных</a:t>
            </a:r>
            <a:endParaRPr lang="uz-Cyrl-UZ" dirty="0"/>
          </a:p>
        </p:txBody>
      </p:sp>
      <p:sp>
        <p:nvSpPr>
          <p:cNvPr id="3" name="Объект 2"/>
          <p:cNvSpPr>
            <a:spLocks noGrp="1"/>
          </p:cNvSpPr>
          <p:nvPr>
            <p:ph idx="1"/>
          </p:nvPr>
        </p:nvSpPr>
        <p:spPr>
          <a:xfrm>
            <a:off x="323528" y="908720"/>
            <a:ext cx="8424936" cy="5688632"/>
          </a:xfrm>
        </p:spPr>
        <p:txBody>
          <a:bodyPr>
            <a:normAutofit fontScale="85000" lnSpcReduction="20000"/>
          </a:bodyPr>
          <a:lstStyle/>
          <a:p>
            <a:pPr marL="0" indent="0">
              <a:buNone/>
            </a:pPr>
            <a:r>
              <a:rPr lang="ru-RU" dirty="0"/>
              <a:t>Для создания базы данных нужно установить, какие таблицы (и другие объекты, например индексы) в ней будут храниться, а также определить структуры таблиц (имена и типы полей).</a:t>
            </a:r>
            <a:endParaRPr lang="uz-Cyrl-UZ" dirty="0"/>
          </a:p>
          <a:p>
            <a:pPr marL="0" indent="0">
              <a:buNone/>
            </a:pPr>
            <a:r>
              <a:rPr lang="ru-RU" dirty="0"/>
              <a:t>Задача - создание базы данных, в которой будет храниться телепрограмма. В этой базе будет таблица со следующими полями:</a:t>
            </a:r>
            <a:endParaRPr lang="uz-Cyrl-UZ" dirty="0"/>
          </a:p>
          <a:p>
            <a:pPr lvl="0"/>
            <a:r>
              <a:rPr lang="ru-RU" dirty="0" err="1"/>
              <a:t>tvdate</a:t>
            </a:r>
            <a:r>
              <a:rPr lang="ru-RU" dirty="0"/>
              <a:t>, </a:t>
            </a:r>
            <a:endParaRPr lang="uz-Cyrl-UZ" dirty="0"/>
          </a:p>
          <a:p>
            <a:pPr lvl="0"/>
            <a:r>
              <a:rPr lang="ru-RU" dirty="0" err="1"/>
              <a:t>tvweekday</a:t>
            </a:r>
            <a:r>
              <a:rPr lang="ru-RU" dirty="0"/>
              <a:t>, </a:t>
            </a:r>
            <a:endParaRPr lang="uz-Cyrl-UZ" dirty="0"/>
          </a:p>
          <a:p>
            <a:pPr lvl="0"/>
            <a:r>
              <a:rPr lang="ru-RU" dirty="0" err="1"/>
              <a:t>tvchannel</a:t>
            </a:r>
            <a:r>
              <a:rPr lang="ru-RU" dirty="0"/>
              <a:t>, </a:t>
            </a:r>
            <a:endParaRPr lang="uz-Cyrl-UZ" dirty="0"/>
          </a:p>
          <a:p>
            <a:pPr lvl="0"/>
            <a:r>
              <a:rPr lang="ru-RU" dirty="0"/>
              <a:t>tvtime1, </a:t>
            </a:r>
            <a:endParaRPr lang="uz-Cyrl-UZ" dirty="0"/>
          </a:p>
          <a:p>
            <a:pPr lvl="0"/>
            <a:r>
              <a:rPr lang="ru-RU" dirty="0"/>
              <a:t>tvtime2, </a:t>
            </a:r>
            <a:endParaRPr lang="uz-Cyrl-UZ" dirty="0"/>
          </a:p>
          <a:p>
            <a:pPr lvl="0"/>
            <a:r>
              <a:rPr lang="ru-RU" dirty="0" err="1"/>
              <a:t>prname</a:t>
            </a:r>
            <a:r>
              <a:rPr lang="ru-RU" dirty="0"/>
              <a:t>, </a:t>
            </a:r>
            <a:endParaRPr lang="uz-Cyrl-UZ" dirty="0"/>
          </a:p>
          <a:p>
            <a:pPr lvl="0"/>
            <a:r>
              <a:rPr lang="ru-RU" dirty="0" err="1"/>
              <a:t>prgenre</a:t>
            </a:r>
            <a:r>
              <a:rPr lang="ru-RU" dirty="0"/>
              <a:t>.</a:t>
            </a:r>
            <a:endParaRPr lang="uz-Cyrl-UZ" dirty="0"/>
          </a:p>
          <a:p>
            <a:endParaRPr lang="uz-Cyrl-UZ" dirty="0"/>
          </a:p>
        </p:txBody>
      </p:sp>
    </p:spTree>
    <p:extLst>
      <p:ext uri="{BB962C8B-B14F-4D97-AF65-F5344CB8AC3E}">
        <p14:creationId xmlns:p14="http://schemas.microsoft.com/office/powerpoint/2010/main" val="171885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568952" cy="6408712"/>
          </a:xfrm>
        </p:spPr>
        <p:txBody>
          <a:bodyPr>
            <a:normAutofit lnSpcReduction="10000"/>
          </a:bodyPr>
          <a:lstStyle/>
          <a:p>
            <a:pPr marL="0" indent="0">
              <a:buNone/>
            </a:pPr>
            <a:r>
              <a:rPr lang="ru-RU" dirty="0"/>
              <a:t>Здесь </a:t>
            </a:r>
            <a:r>
              <a:rPr lang="ru-RU" dirty="0" err="1"/>
              <a:t>tvdate</a:t>
            </a:r>
            <a:r>
              <a:rPr lang="ru-RU" dirty="0"/>
              <a:t> - дата, </a:t>
            </a:r>
            <a:r>
              <a:rPr lang="ru-RU" dirty="0" err="1"/>
              <a:t>tvchannel</a:t>
            </a:r>
            <a:r>
              <a:rPr lang="ru-RU" dirty="0"/>
              <a:t> - канал, tvtime1 и tvtime2 - время начала и конца передачи, </a:t>
            </a:r>
            <a:r>
              <a:rPr lang="ru-RU" dirty="0" err="1"/>
              <a:t>prname</a:t>
            </a:r>
            <a:r>
              <a:rPr lang="ru-RU" dirty="0"/>
              <a:t> - название, </a:t>
            </a:r>
            <a:r>
              <a:rPr lang="ru-RU" dirty="0" err="1"/>
              <a:t>prgenre</a:t>
            </a:r>
            <a:r>
              <a:rPr lang="ru-RU" dirty="0"/>
              <a:t> - жанр. Конечно, в этой таблице есть функциональная зависимость (</a:t>
            </a:r>
            <a:r>
              <a:rPr lang="ru-RU" dirty="0" err="1"/>
              <a:t>tvweekday</a:t>
            </a:r>
            <a:r>
              <a:rPr lang="ru-RU" dirty="0"/>
              <a:t> вычисляется на основе </a:t>
            </a:r>
            <a:r>
              <a:rPr lang="ru-RU" dirty="0" err="1"/>
              <a:t>tvdate</a:t>
            </a:r>
            <a:r>
              <a:rPr lang="ru-RU" dirty="0"/>
              <a:t> и tvtime1), но из практических соображений БД к нормальным формам приводиться не будет. Кроме того, будет создана таблица с названиями дней недели (устанавливает соответствие между номером дня и днем недели):</a:t>
            </a:r>
            <a:endParaRPr lang="uz-Cyrl-UZ" dirty="0"/>
          </a:p>
          <a:p>
            <a:pPr lvl="0"/>
            <a:r>
              <a:rPr lang="ru-RU" dirty="0" err="1"/>
              <a:t>weekday</a:t>
            </a:r>
            <a:r>
              <a:rPr lang="ru-RU" dirty="0"/>
              <a:t>, </a:t>
            </a:r>
            <a:endParaRPr lang="uz-Cyrl-UZ" dirty="0"/>
          </a:p>
          <a:p>
            <a:pPr lvl="0"/>
            <a:r>
              <a:rPr lang="ru-RU" dirty="0" err="1"/>
              <a:t>wdname</a:t>
            </a:r>
            <a:r>
              <a:rPr lang="ru-RU" dirty="0" smtClean="0"/>
              <a:t>.</a:t>
            </a:r>
            <a:endParaRPr lang="uz-Cyrl-UZ" dirty="0"/>
          </a:p>
        </p:txBody>
      </p:sp>
    </p:spTree>
    <p:extLst>
      <p:ext uri="{BB962C8B-B14F-4D97-AF65-F5344CB8AC3E}">
        <p14:creationId xmlns:p14="http://schemas.microsoft.com/office/powerpoint/2010/main" val="2309626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0"/>
            <a:ext cx="9036496" cy="6858000"/>
          </a:xfrm>
        </p:spPr>
        <p:txBody>
          <a:bodyPr>
            <a:normAutofit fontScale="70000" lnSpcReduction="20000"/>
          </a:bodyPr>
          <a:lstStyle/>
          <a:p>
            <a:pPr marL="0" indent="0">
              <a:buNone/>
            </a:pPr>
            <a:r>
              <a:rPr lang="ru-RU" dirty="0"/>
              <a:t>Следующий сценарий создаст таблицу в базе данных (в случае с </a:t>
            </a:r>
            <a:r>
              <a:rPr lang="ru-RU" dirty="0" err="1"/>
              <a:t>SQLite</a:t>
            </a:r>
            <a:r>
              <a:rPr lang="ru-RU" dirty="0"/>
              <a:t> заботиться о создании базы данных не нужно: файл создастся автоматически. Для других баз данных необходимо перед этим создать базу данных, например, SQL-инструкцией CREATE DATABASE</a:t>
            </a:r>
            <a:r>
              <a:rPr lang="ru-RU" dirty="0" smtClean="0"/>
              <a:t>):</a:t>
            </a:r>
          </a:p>
          <a:p>
            <a:pPr marL="0" indent="0">
              <a:buNone/>
            </a:pPr>
            <a:endParaRPr lang="uz-Cyrl-UZ" dirty="0"/>
          </a:p>
          <a:p>
            <a:pPr marL="0" indent="0">
              <a:buNone/>
            </a:pPr>
            <a:r>
              <a:rPr lang="en-US" dirty="0" smtClean="0"/>
              <a:t>import </a:t>
            </a:r>
            <a:r>
              <a:rPr lang="en-US" dirty="0" err="1"/>
              <a:t>sqlite</a:t>
            </a:r>
            <a:r>
              <a:rPr lang="en-US" dirty="0"/>
              <a:t> as </a:t>
            </a:r>
            <a:r>
              <a:rPr lang="en-US" dirty="0" err="1" smtClean="0"/>
              <a:t>db</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smtClean="0"/>
              <a:t>()</a:t>
            </a:r>
            <a:endParaRPr lang="ru-RU" dirty="0" smtClean="0"/>
          </a:p>
          <a:p>
            <a:pPr marL="0" indent="0">
              <a:buNone/>
            </a:pPr>
            <a:r>
              <a:rPr lang="en-US" dirty="0" smtClean="0"/>
              <a:t>try:</a:t>
            </a:r>
            <a:endParaRPr lang="ru-RU" dirty="0" smtClean="0"/>
          </a:p>
          <a:p>
            <a:pPr marL="0" indent="0">
              <a:buNone/>
            </a:pPr>
            <a:r>
              <a:rPr lang="en-US" dirty="0" err="1" smtClean="0"/>
              <a:t>cu.execute</a:t>
            </a:r>
            <a:r>
              <a:rPr lang="en-US" dirty="0" smtClean="0"/>
              <a:t>("""</a:t>
            </a:r>
            <a:endParaRPr lang="ru-RU" dirty="0" smtClean="0"/>
          </a:p>
          <a:p>
            <a:pPr marL="0" indent="0">
              <a:buNone/>
            </a:pPr>
            <a:r>
              <a:rPr lang="en-US" dirty="0" smtClean="0"/>
              <a:t>CREATE </a:t>
            </a:r>
            <a:r>
              <a:rPr lang="en-US" dirty="0"/>
              <a:t>TABLE </a:t>
            </a:r>
            <a:r>
              <a:rPr lang="en-US" dirty="0" err="1"/>
              <a:t>tv</a:t>
            </a:r>
            <a:r>
              <a:rPr lang="en-US" dirty="0"/>
              <a:t> </a:t>
            </a:r>
            <a:r>
              <a:rPr lang="en-US" dirty="0" smtClean="0"/>
              <a:t>(</a:t>
            </a:r>
            <a:endParaRPr lang="ru-RU" dirty="0" smtClean="0"/>
          </a:p>
          <a:p>
            <a:pPr marL="0" indent="0">
              <a:buNone/>
            </a:pPr>
            <a:r>
              <a:rPr lang="en-US" dirty="0" err="1" smtClean="0"/>
              <a:t>tvdate</a:t>
            </a:r>
            <a:r>
              <a:rPr lang="en-US" dirty="0" smtClean="0"/>
              <a:t> </a:t>
            </a:r>
            <a:r>
              <a:rPr lang="en-US" dirty="0"/>
              <a:t>DATE</a:t>
            </a:r>
            <a:r>
              <a:rPr lang="en-US" dirty="0" smtClean="0"/>
              <a:t>,</a:t>
            </a:r>
            <a:endParaRPr lang="ru-RU" dirty="0" smtClean="0"/>
          </a:p>
          <a:p>
            <a:pPr marL="0" indent="0">
              <a:buNone/>
            </a:pPr>
            <a:r>
              <a:rPr lang="en-US" dirty="0" err="1" smtClean="0"/>
              <a:t>tvweekday</a:t>
            </a:r>
            <a:r>
              <a:rPr lang="en-US" dirty="0" smtClean="0"/>
              <a:t> </a:t>
            </a:r>
            <a:r>
              <a:rPr lang="en-US" dirty="0"/>
              <a:t>INTEGER</a:t>
            </a:r>
            <a:r>
              <a:rPr lang="en-US" dirty="0" smtClean="0"/>
              <a:t>,</a:t>
            </a:r>
            <a:endParaRPr lang="ru-RU" dirty="0" smtClean="0"/>
          </a:p>
          <a:p>
            <a:pPr marL="0" indent="0">
              <a:buNone/>
            </a:pPr>
            <a:r>
              <a:rPr lang="en-US" dirty="0" err="1" smtClean="0"/>
              <a:t>tvchannel</a:t>
            </a:r>
            <a:r>
              <a:rPr lang="en-US" dirty="0" smtClean="0"/>
              <a:t> </a:t>
            </a:r>
            <a:r>
              <a:rPr lang="en-US" dirty="0"/>
              <a:t>VARCHAR(30</a:t>
            </a:r>
            <a:r>
              <a:rPr lang="en-US" dirty="0" smtClean="0"/>
              <a:t>),</a:t>
            </a:r>
            <a:endParaRPr lang="ru-RU" dirty="0" smtClean="0"/>
          </a:p>
          <a:p>
            <a:pPr marL="0" indent="0">
              <a:buNone/>
            </a:pPr>
            <a:r>
              <a:rPr lang="en-US" dirty="0" smtClean="0"/>
              <a:t>tvtime1 </a:t>
            </a:r>
            <a:r>
              <a:rPr lang="en-US" dirty="0"/>
              <a:t>TIME</a:t>
            </a:r>
            <a:r>
              <a:rPr lang="en-US" dirty="0" smtClean="0"/>
              <a:t>,</a:t>
            </a:r>
            <a:endParaRPr lang="ru-RU" dirty="0" smtClean="0"/>
          </a:p>
          <a:p>
            <a:pPr marL="0" indent="0">
              <a:buNone/>
            </a:pPr>
            <a:r>
              <a:rPr lang="en-US" dirty="0" smtClean="0"/>
              <a:t>tvtime2 </a:t>
            </a:r>
            <a:r>
              <a:rPr lang="en-US" dirty="0"/>
              <a:t>TIME</a:t>
            </a:r>
            <a:r>
              <a:rPr lang="en-US" dirty="0" smtClean="0"/>
              <a:t>,</a:t>
            </a:r>
            <a:endParaRPr lang="ru-RU" dirty="0" smtClean="0"/>
          </a:p>
          <a:p>
            <a:pPr marL="0" indent="0">
              <a:buNone/>
            </a:pPr>
            <a:r>
              <a:rPr lang="en-US" dirty="0" err="1" smtClean="0"/>
              <a:t>prname</a:t>
            </a:r>
            <a:r>
              <a:rPr lang="en-US" dirty="0" smtClean="0"/>
              <a:t> </a:t>
            </a:r>
            <a:r>
              <a:rPr lang="en-US" dirty="0"/>
              <a:t>VARCHAR(150</a:t>
            </a:r>
            <a:r>
              <a:rPr lang="en-US" dirty="0" smtClean="0"/>
              <a:t>),</a:t>
            </a:r>
            <a:endParaRPr lang="ru-RU" dirty="0" smtClean="0"/>
          </a:p>
          <a:p>
            <a:pPr marL="0" indent="0">
              <a:buNone/>
            </a:pPr>
            <a:r>
              <a:rPr lang="en-US" dirty="0" err="1" smtClean="0"/>
              <a:t>prgenre</a:t>
            </a:r>
            <a:r>
              <a:rPr lang="en-US" dirty="0" smtClean="0"/>
              <a:t> </a:t>
            </a:r>
            <a:r>
              <a:rPr lang="en-US" dirty="0"/>
              <a:t>VARCHAR(40</a:t>
            </a:r>
            <a:r>
              <a:rPr lang="en-US" dirty="0" smtClean="0"/>
              <a:t>)</a:t>
            </a:r>
            <a:endParaRPr lang="ru-RU" dirty="0" smtClean="0"/>
          </a:p>
          <a:p>
            <a:pPr marL="0" indent="0">
              <a:buNone/>
            </a:pPr>
            <a:r>
              <a:rPr lang="en-US" dirty="0" smtClean="0"/>
              <a:t>); """)</a:t>
            </a:r>
            <a:endParaRPr lang="ru-RU" dirty="0" smtClean="0"/>
          </a:p>
        </p:txBody>
      </p:sp>
    </p:spTree>
    <p:extLst>
      <p:ext uri="{BB962C8B-B14F-4D97-AF65-F5344CB8AC3E}">
        <p14:creationId xmlns:p14="http://schemas.microsoft.com/office/powerpoint/2010/main" val="29566924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92500" lnSpcReduction="20000"/>
          </a:bodyPr>
          <a:lstStyle/>
          <a:p>
            <a:pPr marL="0" indent="0">
              <a:buNone/>
            </a:pPr>
            <a:r>
              <a:rPr lang="en-US" dirty="0" smtClean="0"/>
              <a:t>except </a:t>
            </a:r>
            <a:r>
              <a:rPr lang="en-US" dirty="0" err="1" smtClean="0"/>
              <a:t>db.DatabaseError</a:t>
            </a:r>
            <a:r>
              <a:rPr lang="en-US" dirty="0" smtClean="0"/>
              <a:t>, x: </a:t>
            </a:r>
            <a:endParaRPr lang="ru-RU" dirty="0" smtClean="0"/>
          </a:p>
          <a:p>
            <a:pPr marL="0" indent="0">
              <a:buNone/>
            </a:pPr>
            <a:r>
              <a:rPr lang="en-US" dirty="0" smtClean="0"/>
              <a:t>print "</a:t>
            </a:r>
            <a:r>
              <a:rPr lang="ru-RU" dirty="0" smtClean="0"/>
              <a:t>Ошибка</a:t>
            </a:r>
            <a:r>
              <a:rPr lang="en-US" dirty="0" smtClean="0"/>
              <a:t>: ", x</a:t>
            </a:r>
            <a:endParaRPr lang="ru-RU" dirty="0" smtClean="0"/>
          </a:p>
          <a:p>
            <a:pPr marL="0" indent="0">
              <a:buNone/>
            </a:pPr>
            <a:r>
              <a:rPr lang="en-US" dirty="0" err="1" smtClean="0"/>
              <a:t>c.commit</a:t>
            </a:r>
            <a:r>
              <a:rPr lang="en-US" dirty="0" smtClean="0"/>
              <a:t>() </a:t>
            </a:r>
            <a:endParaRPr lang="ru-RU" dirty="0" smtClean="0"/>
          </a:p>
          <a:p>
            <a:pPr marL="0" indent="0">
              <a:buNone/>
            </a:pPr>
            <a:r>
              <a:rPr lang="en-US" dirty="0" smtClean="0"/>
              <a:t>try:</a:t>
            </a:r>
            <a:endParaRPr lang="ru-RU" dirty="0" smtClean="0"/>
          </a:p>
          <a:p>
            <a:pPr marL="0" indent="0">
              <a:buNone/>
            </a:pPr>
            <a:r>
              <a:rPr lang="en-US" dirty="0" err="1" smtClean="0"/>
              <a:t>cu.execute</a:t>
            </a:r>
            <a:r>
              <a:rPr lang="en-US" dirty="0" smtClean="0"/>
              <a:t>(""" </a:t>
            </a:r>
            <a:endParaRPr lang="ru-RU" dirty="0" smtClean="0"/>
          </a:p>
          <a:p>
            <a:pPr marL="0" indent="0">
              <a:buNone/>
            </a:pPr>
            <a:r>
              <a:rPr lang="en-US" dirty="0" smtClean="0"/>
              <a:t>CREATE TABLE </a:t>
            </a:r>
            <a:r>
              <a:rPr lang="en-US" dirty="0" err="1" smtClean="0"/>
              <a:t>wd</a:t>
            </a:r>
            <a:r>
              <a:rPr lang="en-US" dirty="0" smtClean="0"/>
              <a:t> (</a:t>
            </a:r>
            <a:endParaRPr lang="ru-RU" dirty="0" smtClean="0"/>
          </a:p>
          <a:p>
            <a:pPr marL="0" indent="0">
              <a:buNone/>
            </a:pPr>
            <a:r>
              <a:rPr lang="en-US" dirty="0" smtClean="0"/>
              <a:t>weekday INTEGER, </a:t>
            </a:r>
            <a:endParaRPr lang="ru-RU" dirty="0" smtClean="0"/>
          </a:p>
          <a:p>
            <a:pPr marL="0" indent="0">
              <a:buNone/>
            </a:pPr>
            <a:r>
              <a:rPr lang="en-US" dirty="0" err="1" smtClean="0"/>
              <a:t>wdname</a:t>
            </a:r>
            <a:r>
              <a:rPr lang="en-US" dirty="0" smtClean="0"/>
              <a:t> VARCHAR(11) </a:t>
            </a:r>
            <a:endParaRPr lang="ru-RU" dirty="0" smtClean="0"/>
          </a:p>
          <a:p>
            <a:pPr marL="0" indent="0">
              <a:buNone/>
            </a:pPr>
            <a:r>
              <a:rPr lang="en-US" dirty="0" smtClean="0"/>
              <a:t> ); """) </a:t>
            </a:r>
            <a:endParaRPr lang="ru-RU" dirty="0" smtClean="0"/>
          </a:p>
          <a:p>
            <a:pPr marL="0" indent="0">
              <a:buNone/>
            </a:pPr>
            <a:r>
              <a:rPr lang="en-US" dirty="0" smtClean="0"/>
              <a:t>except </a:t>
            </a:r>
            <a:r>
              <a:rPr lang="en-US" dirty="0" err="1" smtClean="0"/>
              <a:t>db.DatabaseError</a:t>
            </a:r>
            <a:r>
              <a:rPr lang="en-US" dirty="0" smtClean="0"/>
              <a:t>, x: </a:t>
            </a:r>
            <a:endParaRPr lang="ru-RU" dirty="0" smtClean="0"/>
          </a:p>
          <a:p>
            <a:pPr marL="0" indent="0">
              <a:buNone/>
            </a:pPr>
            <a:r>
              <a:rPr lang="en-US" dirty="0" smtClean="0"/>
              <a:t>print "</a:t>
            </a:r>
            <a:r>
              <a:rPr lang="ru-RU" dirty="0" smtClean="0"/>
              <a:t>Ошибка</a:t>
            </a:r>
            <a:r>
              <a:rPr lang="en-US" dirty="0" smtClean="0"/>
              <a:t>: ", x </a:t>
            </a:r>
            <a:endParaRPr lang="ru-RU" dirty="0" smtClean="0"/>
          </a:p>
          <a:p>
            <a:pPr marL="0" indent="0">
              <a:buNone/>
            </a:pPr>
            <a:r>
              <a:rPr lang="en-US" dirty="0" err="1" smtClean="0"/>
              <a:t>c.commit</a:t>
            </a:r>
            <a:r>
              <a:rPr lang="en-US" dirty="0" smtClean="0"/>
              <a:t>() </a:t>
            </a:r>
            <a:endParaRPr lang="ru-RU" dirty="0" smtClean="0"/>
          </a:p>
          <a:p>
            <a:pPr marL="0" indent="0">
              <a:buNone/>
            </a:pPr>
            <a:r>
              <a:rPr lang="ru-RU" dirty="0" err="1" smtClean="0"/>
              <a:t>c.close</a:t>
            </a:r>
            <a:r>
              <a:rPr lang="ru-RU" dirty="0" smtClean="0"/>
              <a:t>()</a:t>
            </a:r>
            <a:endParaRPr lang="uz-Cyrl-UZ" dirty="0" smtClean="0"/>
          </a:p>
          <a:p>
            <a:pPr marL="0" indent="0">
              <a:buNone/>
            </a:pPr>
            <a:endParaRPr lang="uz-Cyrl-UZ" dirty="0"/>
          </a:p>
        </p:txBody>
      </p:sp>
    </p:spTree>
    <p:extLst>
      <p:ext uri="{BB962C8B-B14F-4D97-AF65-F5344CB8AC3E}">
        <p14:creationId xmlns:p14="http://schemas.microsoft.com/office/powerpoint/2010/main" val="2762748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856984" cy="6624736"/>
          </a:xfrm>
        </p:spPr>
        <p:txBody>
          <a:bodyPr>
            <a:normAutofit fontScale="70000" lnSpcReduction="20000"/>
          </a:bodyPr>
          <a:lstStyle/>
          <a:p>
            <a:pPr marL="0" indent="0">
              <a:buNone/>
            </a:pPr>
            <a:r>
              <a:rPr lang="ru-RU" dirty="0"/>
              <a:t>Здесь просто исполняются SQL-инструкции, и обрабатывается ошибка базы данных, если таковая случится (например, при попытке создать таблицу с уже существующим именем). Для того чтобы таблицы создавались независимо, используется </a:t>
            </a:r>
            <a:r>
              <a:rPr lang="ru-RU" dirty="0" err="1"/>
              <a:t>commit</a:t>
            </a:r>
            <a:r>
              <a:rPr lang="ru-RU" dirty="0"/>
              <a:t>().</a:t>
            </a:r>
            <a:endParaRPr lang="uz-Cyrl-UZ" dirty="0"/>
          </a:p>
          <a:p>
            <a:pPr marL="0" indent="0">
              <a:buNone/>
            </a:pPr>
            <a:r>
              <a:rPr lang="ru-RU" dirty="0"/>
              <a:t>Кстати, удалить таблицы из базы данных можно следующим образом:</a:t>
            </a:r>
            <a:endParaRPr lang="uz-Cyrl-UZ" dirty="0"/>
          </a:p>
          <a:p>
            <a:pPr marL="0" indent="0">
              <a:buNone/>
            </a:pPr>
            <a:r>
              <a:rPr lang="en-US" dirty="0" smtClean="0"/>
              <a:t>import </a:t>
            </a:r>
            <a:r>
              <a:rPr lang="en-US" dirty="0" err="1"/>
              <a:t>sqlite</a:t>
            </a:r>
            <a:r>
              <a:rPr lang="en-US" dirty="0"/>
              <a:t> as </a:t>
            </a:r>
            <a:r>
              <a:rPr lang="en-US" dirty="0" err="1" smtClean="0"/>
              <a:t>db</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smtClean="0"/>
              <a:t>()</a:t>
            </a:r>
            <a:endParaRPr lang="ru-RU" dirty="0" smtClean="0"/>
          </a:p>
          <a:p>
            <a:pPr marL="0" indent="0">
              <a:buNone/>
            </a:pPr>
            <a:r>
              <a:rPr lang="en-US" dirty="0" smtClean="0"/>
              <a:t>try:</a:t>
            </a:r>
            <a:endParaRPr lang="ru-RU" dirty="0" smtClean="0"/>
          </a:p>
          <a:p>
            <a:pPr marL="0" indent="0">
              <a:buNone/>
            </a:pPr>
            <a:r>
              <a:rPr lang="en-US" dirty="0" err="1" smtClean="0"/>
              <a:t>cu.execute</a:t>
            </a:r>
            <a:r>
              <a:rPr lang="en-US" dirty="0"/>
              <a:t>("""DROP TABLE </a:t>
            </a:r>
            <a:r>
              <a:rPr lang="en-US" dirty="0" err="1"/>
              <a:t>tv</a:t>
            </a:r>
            <a:r>
              <a:rPr lang="en-US" dirty="0" smtClean="0"/>
              <a:t>;""")</a:t>
            </a:r>
            <a:endParaRPr lang="ru-RU" dirty="0" smtClean="0"/>
          </a:p>
          <a:p>
            <a:pPr marL="0" indent="0">
              <a:buNone/>
            </a:pPr>
            <a:r>
              <a:rPr lang="en-US" dirty="0" smtClean="0"/>
              <a:t>except </a:t>
            </a:r>
            <a:r>
              <a:rPr lang="en-US" dirty="0" err="1"/>
              <a:t>db.DatabaseError</a:t>
            </a:r>
            <a:r>
              <a:rPr lang="en-US" dirty="0"/>
              <a:t>, x</a:t>
            </a:r>
            <a:r>
              <a:rPr lang="en-US" dirty="0" smtClean="0"/>
              <a:t>:</a:t>
            </a:r>
            <a:endParaRPr lang="ru-RU" dirty="0" smtClean="0"/>
          </a:p>
          <a:p>
            <a:pPr marL="0" indent="0">
              <a:buNone/>
            </a:pPr>
            <a:r>
              <a:rPr lang="en-US" dirty="0" smtClean="0"/>
              <a:t>print </a:t>
            </a:r>
            <a:r>
              <a:rPr lang="en-US" dirty="0"/>
              <a:t>"</a:t>
            </a:r>
            <a:r>
              <a:rPr lang="ru-RU" dirty="0"/>
              <a:t>Ошибка</a:t>
            </a:r>
            <a:r>
              <a:rPr lang="en-US" dirty="0"/>
              <a:t>: ", </a:t>
            </a:r>
            <a:r>
              <a:rPr lang="en-US" dirty="0" smtClean="0"/>
              <a:t>x</a:t>
            </a:r>
            <a:endParaRPr lang="ru-RU" dirty="0" smtClean="0"/>
          </a:p>
          <a:p>
            <a:pPr marL="0" indent="0">
              <a:buNone/>
            </a:pPr>
            <a:r>
              <a:rPr lang="en-US" dirty="0" err="1" smtClean="0"/>
              <a:t>c.commit</a:t>
            </a:r>
            <a:r>
              <a:rPr lang="en-US" dirty="0" smtClean="0"/>
              <a:t>()</a:t>
            </a:r>
            <a:endParaRPr lang="ru-RU" dirty="0" smtClean="0"/>
          </a:p>
          <a:p>
            <a:pPr marL="0" indent="0">
              <a:buNone/>
            </a:pPr>
            <a:r>
              <a:rPr lang="en-US" dirty="0" smtClean="0"/>
              <a:t>try:</a:t>
            </a:r>
            <a:endParaRPr lang="ru-RU" dirty="0" smtClean="0"/>
          </a:p>
          <a:p>
            <a:pPr marL="0" indent="0">
              <a:buNone/>
            </a:pPr>
            <a:r>
              <a:rPr lang="en-US" dirty="0" err="1" smtClean="0"/>
              <a:t>cu.execute</a:t>
            </a:r>
            <a:r>
              <a:rPr lang="en-US" dirty="0"/>
              <a:t>("""DROP TABLE </a:t>
            </a:r>
            <a:r>
              <a:rPr lang="en-US" dirty="0" err="1"/>
              <a:t>wd</a:t>
            </a:r>
            <a:r>
              <a:rPr lang="en-US" dirty="0" smtClean="0"/>
              <a:t>;""")</a:t>
            </a:r>
            <a:endParaRPr lang="ru-RU" dirty="0" smtClean="0"/>
          </a:p>
          <a:p>
            <a:pPr marL="0" indent="0">
              <a:buNone/>
            </a:pPr>
            <a:r>
              <a:rPr lang="en-US" dirty="0" smtClean="0"/>
              <a:t>except </a:t>
            </a:r>
            <a:r>
              <a:rPr lang="en-US" dirty="0" err="1"/>
              <a:t>db.DatabaseError</a:t>
            </a:r>
            <a:r>
              <a:rPr lang="en-US" dirty="0"/>
              <a:t>, x</a:t>
            </a:r>
            <a:r>
              <a:rPr lang="en-US" dirty="0" smtClean="0"/>
              <a:t>:</a:t>
            </a:r>
            <a:endParaRPr lang="ru-RU" dirty="0" smtClean="0"/>
          </a:p>
          <a:p>
            <a:pPr marL="0" indent="0">
              <a:buNone/>
            </a:pPr>
            <a:r>
              <a:rPr lang="en-US" dirty="0" smtClean="0"/>
              <a:t>print </a:t>
            </a:r>
            <a:r>
              <a:rPr lang="en-US" dirty="0"/>
              <a:t>"</a:t>
            </a:r>
            <a:r>
              <a:rPr lang="ru-RU" dirty="0"/>
              <a:t>Ошибка</a:t>
            </a:r>
            <a:r>
              <a:rPr lang="en-US" dirty="0"/>
              <a:t>: ", </a:t>
            </a:r>
            <a:r>
              <a:rPr lang="en-US" dirty="0" smtClean="0"/>
              <a:t>x</a:t>
            </a:r>
            <a:endParaRPr lang="ru-RU" dirty="0" smtClean="0"/>
          </a:p>
          <a:p>
            <a:pPr marL="0" indent="0">
              <a:buNone/>
            </a:pPr>
            <a:r>
              <a:rPr lang="ru-RU" dirty="0" err="1" smtClean="0"/>
              <a:t>c.commit</a:t>
            </a:r>
            <a:r>
              <a:rPr lang="ru-RU" dirty="0" smtClean="0"/>
              <a:t>()</a:t>
            </a:r>
          </a:p>
          <a:p>
            <a:pPr marL="0" indent="0">
              <a:buNone/>
            </a:pPr>
            <a:r>
              <a:rPr lang="ru-RU" dirty="0" err="1" smtClean="0"/>
              <a:t>c.close</a:t>
            </a:r>
            <a:r>
              <a:rPr lang="ru-RU" dirty="0"/>
              <a:t>()</a:t>
            </a:r>
            <a:endParaRPr lang="uz-Cyrl-UZ" dirty="0"/>
          </a:p>
        </p:txBody>
      </p:sp>
    </p:spTree>
    <p:extLst>
      <p:ext uri="{BB962C8B-B14F-4D97-AF65-F5344CB8AC3E}">
        <p14:creationId xmlns:p14="http://schemas.microsoft.com/office/powerpoint/2010/main" val="11947002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Наполнение базы </a:t>
            </a:r>
            <a:r>
              <a:rPr lang="ru-RU" b="1" dirty="0" smtClean="0"/>
              <a:t>данных</a:t>
            </a:r>
            <a:endParaRPr lang="uz-Cyrl-UZ" dirty="0"/>
          </a:p>
        </p:txBody>
      </p:sp>
      <p:sp>
        <p:nvSpPr>
          <p:cNvPr id="3" name="Объект 2"/>
          <p:cNvSpPr>
            <a:spLocks noGrp="1"/>
          </p:cNvSpPr>
          <p:nvPr>
            <p:ph idx="1"/>
          </p:nvPr>
        </p:nvSpPr>
        <p:spPr>
          <a:xfrm>
            <a:off x="107504" y="1124744"/>
            <a:ext cx="8856984" cy="5616624"/>
          </a:xfrm>
        </p:spPr>
        <p:txBody>
          <a:bodyPr>
            <a:normAutofit fontScale="85000" lnSpcReduction="10000"/>
          </a:bodyPr>
          <a:lstStyle/>
          <a:p>
            <a:pPr marL="0" indent="0">
              <a:buNone/>
            </a:pPr>
            <a:r>
              <a:rPr lang="ru-RU" dirty="0"/>
              <a:t>Теперь можно наполнить таблицы значениями. Следует начать с расшифровки числовых значений для дней недели</a:t>
            </a:r>
            <a:r>
              <a:rPr lang="ru-RU" dirty="0" smtClean="0"/>
              <a:t>:</a:t>
            </a:r>
          </a:p>
          <a:p>
            <a:pPr marL="0" indent="0">
              <a:buNone/>
            </a:pPr>
            <a:r>
              <a:rPr lang="ru-RU" dirty="0" err="1" smtClean="0"/>
              <a:t>weekdays</a:t>
            </a:r>
            <a:r>
              <a:rPr lang="ru-RU" dirty="0" smtClean="0"/>
              <a:t> </a:t>
            </a:r>
            <a:r>
              <a:rPr lang="ru-RU" dirty="0"/>
              <a:t>= ["Воскресенье", "Понедельник", "Вторник", "Среда</a:t>
            </a:r>
            <a:r>
              <a:rPr lang="ru-RU" dirty="0" smtClean="0"/>
              <a:t>", "</a:t>
            </a:r>
            <a:r>
              <a:rPr lang="ru-RU" dirty="0"/>
              <a:t>Четверг", "Пятница", "Суббота", "Воскресенье"] </a:t>
            </a:r>
            <a:endParaRPr lang="ru-RU" dirty="0" smtClean="0"/>
          </a:p>
          <a:p>
            <a:pPr marL="0" indent="0">
              <a:buNone/>
            </a:pPr>
            <a:r>
              <a:rPr lang="ru-RU" dirty="0" err="1" smtClean="0"/>
              <a:t>import</a:t>
            </a:r>
            <a:r>
              <a:rPr lang="ru-RU" dirty="0" smtClean="0"/>
              <a:t> </a:t>
            </a:r>
            <a:r>
              <a:rPr lang="ru-RU" dirty="0" err="1"/>
              <a:t>sqlite</a:t>
            </a:r>
            <a:r>
              <a:rPr lang="ru-RU" dirty="0"/>
              <a:t> </a:t>
            </a:r>
            <a:r>
              <a:rPr lang="ru-RU" dirty="0" err="1"/>
              <a:t>as</a:t>
            </a:r>
            <a:r>
              <a:rPr lang="ru-RU" dirty="0"/>
              <a:t> </a:t>
            </a:r>
            <a:r>
              <a:rPr lang="ru-RU" dirty="0" err="1" smtClean="0"/>
              <a:t>db</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smtClean="0"/>
              <a:t>()</a:t>
            </a:r>
            <a:endParaRPr lang="ru-RU" dirty="0" smtClean="0"/>
          </a:p>
          <a:p>
            <a:pPr marL="0" indent="0">
              <a:buNone/>
            </a:pPr>
            <a:r>
              <a:rPr lang="en-US" dirty="0" err="1" smtClean="0"/>
              <a:t>cu.execute</a:t>
            </a:r>
            <a:r>
              <a:rPr lang="en-US" dirty="0"/>
              <a:t>("""DELETE FROM </a:t>
            </a:r>
            <a:r>
              <a:rPr lang="en-US" dirty="0" err="1"/>
              <a:t>wd</a:t>
            </a:r>
            <a:r>
              <a:rPr lang="en-US" dirty="0"/>
              <a:t>;""")                </a:t>
            </a:r>
            <a:r>
              <a:rPr lang="en-US" dirty="0" err="1"/>
              <a:t>cu.executemany</a:t>
            </a:r>
            <a:r>
              <a:rPr lang="en-US" dirty="0"/>
              <a:t>("""INSERT INTO </a:t>
            </a:r>
            <a:r>
              <a:rPr lang="en-US" dirty="0" err="1"/>
              <a:t>wd</a:t>
            </a:r>
            <a:r>
              <a:rPr lang="en-US" dirty="0"/>
              <a:t> VALUES (%s, %s);""",                           enumerate(weekdays</a:t>
            </a:r>
            <a:r>
              <a:rPr lang="en-US" dirty="0" smtClean="0"/>
              <a:t>))</a:t>
            </a:r>
            <a:endParaRPr lang="ru-RU" dirty="0" smtClean="0"/>
          </a:p>
          <a:p>
            <a:pPr marL="0" indent="0">
              <a:buNone/>
            </a:pPr>
            <a:r>
              <a:rPr lang="en-US" dirty="0" err="1" smtClean="0"/>
              <a:t>c.commit</a:t>
            </a:r>
            <a:r>
              <a:rPr lang="en-US" dirty="0" smtClean="0"/>
              <a:t>()</a:t>
            </a:r>
            <a:endParaRPr lang="ru-RU" dirty="0" smtClean="0"/>
          </a:p>
          <a:p>
            <a:pPr marL="0" indent="0">
              <a:buNone/>
            </a:pPr>
            <a:r>
              <a:rPr lang="en-US" dirty="0" err="1" smtClean="0"/>
              <a:t>c.close</a:t>
            </a:r>
            <a:r>
              <a:rPr lang="en-US" dirty="0" smtClean="0"/>
              <a:t>()</a:t>
            </a:r>
            <a:endParaRPr lang="uz-Cyrl-UZ" dirty="0"/>
          </a:p>
        </p:txBody>
      </p:sp>
    </p:spTree>
    <p:extLst>
      <p:ext uri="{BB962C8B-B14F-4D97-AF65-F5344CB8AC3E}">
        <p14:creationId xmlns:p14="http://schemas.microsoft.com/office/powerpoint/2010/main" val="3990880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552728"/>
          </a:xfrm>
        </p:spPr>
        <p:txBody>
          <a:bodyPr>
            <a:normAutofit/>
          </a:bodyPr>
          <a:lstStyle/>
          <a:p>
            <a:pPr marL="0" indent="0">
              <a:buNone/>
            </a:pPr>
            <a:r>
              <a:rPr lang="ru-RU" dirty="0"/>
              <a:t>Стоит напомнить, что встроенная функция </a:t>
            </a:r>
            <a:r>
              <a:rPr lang="ru-RU" dirty="0" err="1"/>
              <a:t>enumerate</a:t>
            </a:r>
            <a:r>
              <a:rPr lang="ru-RU" dirty="0"/>
              <a:t>() создает список пар номер-значение, например:</a:t>
            </a:r>
            <a:endParaRPr lang="uz-Cyrl-UZ" dirty="0"/>
          </a:p>
          <a:p>
            <a:pPr marL="0" indent="0">
              <a:buNone/>
            </a:pPr>
            <a:r>
              <a:rPr lang="en-US" dirty="0" smtClean="0"/>
              <a:t>&gt;&gt;&gt; </a:t>
            </a:r>
            <a:r>
              <a:rPr lang="en-US" dirty="0"/>
              <a:t>print [</a:t>
            </a:r>
            <a:r>
              <a:rPr lang="en-US" dirty="0" err="1"/>
              <a:t>i</a:t>
            </a:r>
            <a:r>
              <a:rPr lang="en-US" dirty="0"/>
              <a:t> for </a:t>
            </a:r>
            <a:r>
              <a:rPr lang="en-US" dirty="0" err="1"/>
              <a:t>i</a:t>
            </a:r>
            <a:r>
              <a:rPr lang="en-US" dirty="0"/>
              <a:t> in enumerate(['a', 'b', 'c</a:t>
            </a:r>
            <a:r>
              <a:rPr lang="en-US" dirty="0" smtClean="0"/>
              <a:t>'])]</a:t>
            </a:r>
            <a:endParaRPr lang="ru-RU" dirty="0" smtClean="0"/>
          </a:p>
          <a:p>
            <a:pPr marL="0" indent="0">
              <a:buNone/>
            </a:pPr>
            <a:r>
              <a:rPr lang="ru-RU" dirty="0" smtClean="0"/>
              <a:t>[(</a:t>
            </a:r>
            <a:r>
              <a:rPr lang="ru-RU" dirty="0"/>
              <a:t>0, 'a'), (1, 'b'), (2, 'c</a:t>
            </a:r>
            <a:r>
              <a:rPr lang="ru-RU" dirty="0" smtClean="0"/>
              <a:t>')]</a:t>
            </a:r>
          </a:p>
          <a:p>
            <a:pPr marL="0" indent="0">
              <a:buNone/>
            </a:pPr>
            <a:r>
              <a:rPr lang="ru-RU" dirty="0" smtClean="0"/>
              <a:t>Из </a:t>
            </a:r>
            <a:r>
              <a:rPr lang="ru-RU" dirty="0"/>
              <a:t>приведенного примера ясно, что метод </a:t>
            </a:r>
            <a:r>
              <a:rPr lang="ru-RU" dirty="0" err="1"/>
              <a:t>executemany</a:t>
            </a:r>
            <a:r>
              <a:rPr lang="ru-RU" dirty="0"/>
              <a:t>() объекта-курсора использует второй параметр - последовательность - для массового ввода данных с помощью SQL-инструкции INSERT</a:t>
            </a:r>
            <a:r>
              <a:rPr lang="ru-RU" dirty="0" smtClean="0"/>
              <a:t>.</a:t>
            </a:r>
            <a:endParaRPr lang="uz-Cyrl-UZ" dirty="0"/>
          </a:p>
        </p:txBody>
      </p:sp>
    </p:spTree>
    <p:extLst>
      <p:ext uri="{BB962C8B-B14F-4D97-AF65-F5344CB8AC3E}">
        <p14:creationId xmlns:p14="http://schemas.microsoft.com/office/powerpoint/2010/main" val="1713453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Основные понятия реляционной </a:t>
            </a:r>
            <a:r>
              <a:rPr lang="ru-RU" b="1" dirty="0" smtClean="0"/>
              <a:t>СУБД</a:t>
            </a:r>
            <a:endParaRPr lang="uz-Cyrl-UZ" dirty="0"/>
          </a:p>
        </p:txBody>
      </p:sp>
      <p:sp>
        <p:nvSpPr>
          <p:cNvPr id="3" name="Объект 2"/>
          <p:cNvSpPr>
            <a:spLocks noGrp="1"/>
          </p:cNvSpPr>
          <p:nvPr>
            <p:ph idx="1"/>
          </p:nvPr>
        </p:nvSpPr>
        <p:spPr/>
        <p:txBody>
          <a:bodyPr>
            <a:normAutofit fontScale="77500" lnSpcReduction="20000"/>
          </a:bodyPr>
          <a:lstStyle/>
          <a:p>
            <a:r>
              <a:rPr lang="ru-RU" b="1" dirty="0"/>
              <a:t>Реляционная база данных</a:t>
            </a:r>
            <a:r>
              <a:rPr lang="ru-RU" dirty="0"/>
              <a:t> - это набор таблиц с данными.</a:t>
            </a:r>
            <a:endParaRPr lang="uz-Cyrl-UZ" dirty="0"/>
          </a:p>
          <a:p>
            <a:r>
              <a:rPr lang="ru-RU" b="1" dirty="0"/>
              <a:t>Таблица</a:t>
            </a:r>
            <a:r>
              <a:rPr lang="ru-RU" dirty="0"/>
              <a:t> - это прямоугольная матрица, состоящая из строк и столбцов. Таблица задает отношение (</a:t>
            </a:r>
            <a:r>
              <a:rPr lang="ru-RU" dirty="0" err="1"/>
              <a:t>relation</a:t>
            </a:r>
            <a:r>
              <a:rPr lang="ru-RU" dirty="0"/>
              <a:t>).</a:t>
            </a:r>
            <a:endParaRPr lang="uz-Cyrl-UZ" dirty="0"/>
          </a:p>
          <a:p>
            <a:r>
              <a:rPr lang="ru-RU" b="1" dirty="0"/>
              <a:t>Строка</a:t>
            </a:r>
            <a:r>
              <a:rPr lang="ru-RU" dirty="0"/>
              <a:t> - запись, состоящая из полей - столбцов. В каждом поле может содержаться некоторое значение, либо специальное значение NULL (пусто). В таблице может быть произвольное количество строк. Для реляционной модели порядок расположения строк не определен и не важен.</a:t>
            </a:r>
            <a:endParaRPr lang="uz-Cyrl-UZ" dirty="0"/>
          </a:p>
          <a:p>
            <a:r>
              <a:rPr lang="ru-RU" dirty="0"/>
              <a:t>Каждый </a:t>
            </a:r>
            <a:r>
              <a:rPr lang="ru-RU" b="1" dirty="0"/>
              <a:t>столбец</a:t>
            </a:r>
            <a:r>
              <a:rPr lang="ru-RU" dirty="0"/>
              <a:t> в таблице имеет собственное имя и тип</a:t>
            </a:r>
            <a:r>
              <a:rPr lang="ru-RU" dirty="0" smtClean="0"/>
              <a:t>.</a:t>
            </a:r>
            <a:endParaRPr lang="uz-Cyrl-UZ" dirty="0"/>
          </a:p>
        </p:txBody>
      </p:sp>
    </p:spTree>
    <p:extLst>
      <p:ext uri="{BB962C8B-B14F-4D97-AF65-F5344CB8AC3E}">
        <p14:creationId xmlns:p14="http://schemas.microsoft.com/office/powerpoint/2010/main" val="3311483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144000" cy="6741368"/>
          </a:xfrm>
        </p:spPr>
        <p:txBody>
          <a:bodyPr>
            <a:normAutofit fontScale="77500" lnSpcReduction="20000"/>
          </a:bodyPr>
          <a:lstStyle/>
          <a:p>
            <a:pPr marL="0" indent="0">
              <a:buNone/>
            </a:pPr>
            <a:r>
              <a:rPr lang="ru-RU" dirty="0" smtClean="0"/>
              <a:t>Предположим, что телепрограмма задана в файле tv.csv в формате CSV (он уже обсуждался):</a:t>
            </a:r>
          </a:p>
          <a:p>
            <a:pPr marL="0" indent="0">
              <a:buNone/>
            </a:pPr>
            <a:r>
              <a:rPr lang="ru-RU" dirty="0" smtClean="0"/>
              <a:t>10.02.2003 9.00|ОРТ|Новости|Новости|9.15                10.02.2003 9.15|ОРТ|"НЕЖНЫЙ ЯД"|Сериал|10.15                10.02.2003 10.15|ОРТ|"Маски-шоу"|Юмористическая программа|10.45</a:t>
            </a:r>
          </a:p>
          <a:p>
            <a:pPr marL="0" indent="0">
              <a:buNone/>
            </a:pPr>
            <a:r>
              <a:rPr lang="ru-RU" dirty="0" smtClean="0"/>
              <a:t>10.02.2003 10.45|ОРТ|"Человек и закон"||11.30                10.02.2003 11.30|ОРТ|"НОВЫЕ ПРИКЛЮЧЕНИЯ СИНДБАДА"|Сериал|12.00 </a:t>
            </a:r>
            <a:endParaRPr lang="uz-Cyrl-UZ" dirty="0" smtClean="0"/>
          </a:p>
          <a:p>
            <a:pPr marL="0" indent="0">
              <a:buNone/>
            </a:pPr>
            <a:r>
              <a:rPr lang="ru-RU" dirty="0" smtClean="0"/>
              <a:t>Следующая </a:t>
            </a:r>
            <a:r>
              <a:rPr lang="ru-RU" dirty="0"/>
              <a:t>программа разбирает CSV-файл и записывает данные в таблицу </a:t>
            </a:r>
            <a:r>
              <a:rPr lang="ru-RU" dirty="0" err="1"/>
              <a:t>tv</a:t>
            </a:r>
            <a:r>
              <a:rPr lang="ru-RU" dirty="0"/>
              <a:t>:</a:t>
            </a:r>
            <a:endParaRPr lang="uz-Cyrl-UZ" dirty="0"/>
          </a:p>
          <a:p>
            <a:pPr marL="0" indent="0">
              <a:buNone/>
            </a:pPr>
            <a:r>
              <a:rPr lang="en-US" dirty="0" smtClean="0"/>
              <a:t>import </a:t>
            </a:r>
            <a:r>
              <a:rPr lang="en-US" dirty="0"/>
              <a:t>calendar, </a:t>
            </a:r>
            <a:r>
              <a:rPr lang="en-US" dirty="0" err="1" smtClean="0"/>
              <a:t>csv</a:t>
            </a:r>
            <a:endParaRPr lang="ru-RU" dirty="0" smtClean="0"/>
          </a:p>
          <a:p>
            <a:pPr marL="0" indent="0">
              <a:buNone/>
            </a:pPr>
            <a:r>
              <a:rPr lang="en-US" dirty="0" smtClean="0"/>
              <a:t>import </a:t>
            </a:r>
            <a:r>
              <a:rPr lang="en-US" dirty="0" err="1"/>
              <a:t>sqlite</a:t>
            </a:r>
            <a:r>
              <a:rPr lang="en-US" dirty="0"/>
              <a:t> as </a:t>
            </a:r>
            <a:r>
              <a:rPr lang="en-US" dirty="0" err="1" smtClean="0"/>
              <a:t>db</a:t>
            </a:r>
            <a:r>
              <a:rPr lang="ru-RU" dirty="0" smtClean="0"/>
              <a:t> </a:t>
            </a:r>
          </a:p>
          <a:p>
            <a:pPr marL="0" indent="0">
              <a:buNone/>
            </a:pPr>
            <a:r>
              <a:rPr lang="en-US" dirty="0" smtClean="0"/>
              <a:t>from </a:t>
            </a:r>
            <a:r>
              <a:rPr lang="en-US" dirty="0" err="1" smtClean="0"/>
              <a:t>sqlite.main</a:t>
            </a:r>
            <a:r>
              <a:rPr lang="ru-RU" dirty="0" smtClean="0"/>
              <a:t> </a:t>
            </a:r>
            <a:r>
              <a:rPr lang="en-US" dirty="0" smtClean="0"/>
              <a:t>import </a:t>
            </a:r>
            <a:r>
              <a:rPr lang="en-US" dirty="0"/>
              <a:t>Time, Date  ## </a:t>
            </a:r>
            <a:r>
              <a:rPr lang="ru-RU" dirty="0"/>
              <a:t>Только </a:t>
            </a:r>
            <a:r>
              <a:rPr lang="ru-RU" dirty="0" smtClean="0"/>
              <a:t>для</a:t>
            </a:r>
          </a:p>
          <a:p>
            <a:pPr marL="0" indent="0">
              <a:buNone/>
            </a:pPr>
            <a:r>
              <a:rPr lang="en-US" dirty="0" err="1" smtClean="0"/>
              <a:t>db.Date</a:t>
            </a:r>
            <a:r>
              <a:rPr lang="en-US" dirty="0"/>
              <a:t>, </a:t>
            </a:r>
            <a:r>
              <a:rPr lang="en-US" dirty="0" err="1"/>
              <a:t>db.Time</a:t>
            </a:r>
            <a:r>
              <a:rPr lang="en-US" dirty="0"/>
              <a:t> = Date, Time       ## </a:t>
            </a:r>
            <a:r>
              <a:rPr lang="en-US" dirty="0" err="1" smtClean="0"/>
              <a:t>sqlite</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a:t>() </a:t>
            </a:r>
            <a:endParaRPr lang="ru-RU" dirty="0" smtClean="0"/>
          </a:p>
          <a:p>
            <a:pPr marL="0" indent="0">
              <a:buNone/>
            </a:pPr>
            <a:r>
              <a:rPr lang="en-US" dirty="0" err="1" smtClean="0"/>
              <a:t>input_file</a:t>
            </a:r>
            <a:r>
              <a:rPr lang="en-US" dirty="0" smtClean="0"/>
              <a:t> </a:t>
            </a:r>
            <a:r>
              <a:rPr lang="en-US" dirty="0"/>
              <a:t>= open("tv.csv", "</a:t>
            </a:r>
            <a:r>
              <a:rPr lang="en-US" dirty="0" err="1"/>
              <a:t>rb</a:t>
            </a:r>
            <a:r>
              <a:rPr lang="en-US" dirty="0"/>
              <a:t>") </a:t>
            </a:r>
            <a:endParaRPr lang="ru-RU" dirty="0" smtClean="0"/>
          </a:p>
          <a:p>
            <a:pPr marL="0" indent="0">
              <a:buNone/>
            </a:pPr>
            <a:r>
              <a:rPr lang="en-US" dirty="0" err="1" smtClean="0"/>
              <a:t>rdr</a:t>
            </a:r>
            <a:r>
              <a:rPr lang="en-US" dirty="0" smtClean="0"/>
              <a:t> </a:t>
            </a:r>
            <a:r>
              <a:rPr lang="en-US" dirty="0"/>
              <a:t>= </a:t>
            </a:r>
            <a:r>
              <a:rPr lang="en-US" dirty="0" err="1" smtClean="0"/>
              <a:t>csv.DictReader</a:t>
            </a:r>
            <a:r>
              <a:rPr lang="en-US" dirty="0" smtClean="0"/>
              <a:t>(</a:t>
            </a:r>
            <a:r>
              <a:rPr lang="en-US" dirty="0" err="1" smtClean="0"/>
              <a:t>input_file</a:t>
            </a:r>
            <a:r>
              <a:rPr lang="en-US" dirty="0" smtClean="0"/>
              <a:t>,</a:t>
            </a:r>
            <a:r>
              <a:rPr lang="ru-RU" dirty="0" smtClean="0"/>
              <a:t> </a:t>
            </a:r>
            <a:r>
              <a:rPr lang="en-US" dirty="0" smtClean="0"/>
              <a:t>fieldnames</a:t>
            </a:r>
            <a:r>
              <a:rPr lang="en-US" dirty="0"/>
              <a:t>=['</a:t>
            </a:r>
            <a:r>
              <a:rPr lang="en-US" dirty="0" err="1"/>
              <a:t>begt</a:t>
            </a:r>
            <a:r>
              <a:rPr lang="en-US" dirty="0"/>
              <a:t>', 'channel', '</a:t>
            </a:r>
            <a:r>
              <a:rPr lang="en-US" dirty="0" err="1"/>
              <a:t>prname</a:t>
            </a:r>
            <a:r>
              <a:rPr lang="en-US" dirty="0"/>
              <a:t>', '</a:t>
            </a:r>
            <a:r>
              <a:rPr lang="en-US" dirty="0" err="1"/>
              <a:t>prgenre</a:t>
            </a:r>
            <a:r>
              <a:rPr lang="en-US" dirty="0"/>
              <a:t>', '</a:t>
            </a:r>
            <a:r>
              <a:rPr lang="en-US" dirty="0" err="1"/>
              <a:t>endt</a:t>
            </a:r>
            <a:r>
              <a:rPr lang="en-US" dirty="0"/>
              <a:t>']) </a:t>
            </a:r>
            <a:endParaRPr lang="ru-RU" dirty="0" smtClean="0"/>
          </a:p>
        </p:txBody>
      </p:sp>
    </p:spTree>
    <p:extLst>
      <p:ext uri="{BB962C8B-B14F-4D97-AF65-F5344CB8AC3E}">
        <p14:creationId xmlns:p14="http://schemas.microsoft.com/office/powerpoint/2010/main" val="25619523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741368"/>
          </a:xfrm>
        </p:spPr>
        <p:txBody>
          <a:bodyPr>
            <a:normAutofit fontScale="92500" lnSpcReduction="20000"/>
          </a:bodyPr>
          <a:lstStyle/>
          <a:p>
            <a:pPr marL="0" indent="0">
              <a:buNone/>
            </a:pPr>
            <a:r>
              <a:rPr lang="en-US" dirty="0" smtClean="0"/>
              <a:t>for rec in </a:t>
            </a:r>
            <a:r>
              <a:rPr lang="en-US" dirty="0" err="1" smtClean="0"/>
              <a:t>rdr</a:t>
            </a:r>
            <a:r>
              <a:rPr lang="en-US" dirty="0" smtClean="0"/>
              <a:t>: </a:t>
            </a:r>
            <a:endParaRPr lang="ru-RU" dirty="0" smtClean="0"/>
          </a:p>
          <a:p>
            <a:pPr marL="400050" lvl="1" indent="0">
              <a:buNone/>
            </a:pPr>
            <a:r>
              <a:rPr lang="en-US" dirty="0" err="1" smtClean="0"/>
              <a:t>bd</a:t>
            </a:r>
            <a:r>
              <a:rPr lang="en-US" dirty="0" smtClean="0"/>
              <a:t>, </a:t>
            </a:r>
            <a:r>
              <a:rPr lang="en-US" dirty="0" err="1" smtClean="0"/>
              <a:t>bt</a:t>
            </a:r>
            <a:r>
              <a:rPr lang="en-US" dirty="0" smtClean="0"/>
              <a:t> = rec['</a:t>
            </a:r>
            <a:r>
              <a:rPr lang="en-US" dirty="0" err="1" smtClean="0"/>
              <a:t>begt</a:t>
            </a:r>
            <a:r>
              <a:rPr lang="en-US" dirty="0" smtClean="0"/>
              <a:t>'].split() </a:t>
            </a:r>
            <a:endParaRPr lang="ru-RU" dirty="0" smtClean="0"/>
          </a:p>
          <a:p>
            <a:pPr marL="400050" lvl="1" indent="0">
              <a:buNone/>
            </a:pPr>
            <a:r>
              <a:rPr lang="en-US" dirty="0" err="1" smtClean="0"/>
              <a:t>bdd</a:t>
            </a:r>
            <a:r>
              <a:rPr lang="en-US" dirty="0" smtClean="0"/>
              <a:t>, </a:t>
            </a:r>
            <a:r>
              <a:rPr lang="en-US" dirty="0" err="1" smtClean="0"/>
              <a:t>bdm</a:t>
            </a:r>
            <a:r>
              <a:rPr lang="en-US" dirty="0" smtClean="0"/>
              <a:t>, </a:t>
            </a:r>
            <a:r>
              <a:rPr lang="en-US" dirty="0" err="1" smtClean="0"/>
              <a:t>bdy</a:t>
            </a:r>
            <a:r>
              <a:rPr lang="en-US" dirty="0" smtClean="0"/>
              <a:t> = map(</a:t>
            </a:r>
            <a:r>
              <a:rPr lang="en-US" dirty="0" err="1" smtClean="0"/>
              <a:t>int</a:t>
            </a:r>
            <a:r>
              <a:rPr lang="en-US" dirty="0" smtClean="0"/>
              <a:t>, </a:t>
            </a:r>
            <a:r>
              <a:rPr lang="en-US" dirty="0" err="1" smtClean="0"/>
              <a:t>bd.split</a:t>
            </a:r>
            <a:r>
              <a:rPr lang="en-US" dirty="0" smtClean="0"/>
              <a:t>('.'))</a:t>
            </a:r>
            <a:endParaRPr lang="ru-RU" dirty="0" smtClean="0"/>
          </a:p>
          <a:p>
            <a:pPr marL="400050" lvl="1" indent="0">
              <a:buNone/>
            </a:pPr>
            <a:r>
              <a:rPr lang="en-US" dirty="0" err="1" smtClean="0"/>
              <a:t>bth</a:t>
            </a:r>
            <a:r>
              <a:rPr lang="en-US" dirty="0" smtClean="0"/>
              <a:t>, </a:t>
            </a:r>
            <a:r>
              <a:rPr lang="en-US" dirty="0" err="1" smtClean="0"/>
              <a:t>btm</a:t>
            </a:r>
            <a:r>
              <a:rPr lang="en-US" dirty="0" smtClean="0"/>
              <a:t> = map(</a:t>
            </a:r>
            <a:r>
              <a:rPr lang="en-US" dirty="0" err="1" smtClean="0"/>
              <a:t>int</a:t>
            </a:r>
            <a:r>
              <a:rPr lang="en-US" dirty="0" smtClean="0"/>
              <a:t>, </a:t>
            </a:r>
            <a:r>
              <a:rPr lang="en-US" dirty="0" err="1" smtClean="0"/>
              <a:t>bt.split</a:t>
            </a:r>
            <a:r>
              <a:rPr lang="en-US" dirty="0" smtClean="0"/>
              <a:t>('.')) </a:t>
            </a:r>
            <a:endParaRPr lang="ru-RU" dirty="0" smtClean="0"/>
          </a:p>
          <a:p>
            <a:pPr marL="400050" lvl="1" indent="0">
              <a:buNone/>
            </a:pPr>
            <a:r>
              <a:rPr lang="en-US" dirty="0" smtClean="0"/>
              <a:t>eth, </a:t>
            </a:r>
            <a:r>
              <a:rPr lang="en-US" dirty="0" err="1" smtClean="0"/>
              <a:t>etm</a:t>
            </a:r>
            <a:r>
              <a:rPr lang="en-US" dirty="0" smtClean="0"/>
              <a:t> = map(</a:t>
            </a:r>
            <a:r>
              <a:rPr lang="en-US" dirty="0" err="1" smtClean="0"/>
              <a:t>int</a:t>
            </a:r>
            <a:r>
              <a:rPr lang="en-US" dirty="0" smtClean="0"/>
              <a:t>, rec['</a:t>
            </a:r>
            <a:r>
              <a:rPr lang="en-US" dirty="0" err="1" smtClean="0"/>
              <a:t>endt</a:t>
            </a:r>
            <a:r>
              <a:rPr lang="en-US" dirty="0" smtClean="0"/>
              <a:t>'].split('.')) </a:t>
            </a:r>
            <a:endParaRPr lang="ru-RU" dirty="0" smtClean="0"/>
          </a:p>
          <a:p>
            <a:pPr marL="400050" lvl="1" indent="0">
              <a:buNone/>
            </a:pPr>
            <a:r>
              <a:rPr lang="en-US" dirty="0" smtClean="0"/>
              <a:t>rec['</a:t>
            </a:r>
            <a:r>
              <a:rPr lang="en-US" dirty="0" err="1" smtClean="0"/>
              <a:t>wd</a:t>
            </a:r>
            <a:r>
              <a:rPr lang="en-US" dirty="0" smtClean="0"/>
              <a:t>'] = </a:t>
            </a:r>
            <a:r>
              <a:rPr lang="en-US" dirty="0" err="1" smtClean="0"/>
              <a:t>calendar.weekday</a:t>
            </a:r>
            <a:r>
              <a:rPr lang="en-US" dirty="0" smtClean="0"/>
              <a:t>(</a:t>
            </a:r>
            <a:r>
              <a:rPr lang="en-US" dirty="0" err="1" smtClean="0"/>
              <a:t>bdy</a:t>
            </a:r>
            <a:r>
              <a:rPr lang="en-US" dirty="0" smtClean="0"/>
              <a:t>, </a:t>
            </a:r>
            <a:r>
              <a:rPr lang="en-US" dirty="0" err="1" smtClean="0"/>
              <a:t>bdm</a:t>
            </a:r>
            <a:r>
              <a:rPr lang="en-US" dirty="0" smtClean="0"/>
              <a:t>, </a:t>
            </a:r>
            <a:r>
              <a:rPr lang="en-US" dirty="0" err="1" smtClean="0"/>
              <a:t>bdd</a:t>
            </a:r>
            <a:r>
              <a:rPr lang="en-US" dirty="0" smtClean="0"/>
              <a:t>)</a:t>
            </a:r>
            <a:endParaRPr lang="ru-RU" dirty="0" smtClean="0"/>
          </a:p>
          <a:p>
            <a:pPr marL="400050" lvl="1" indent="0">
              <a:buNone/>
            </a:pPr>
            <a:r>
              <a:rPr lang="en-US" dirty="0" smtClean="0"/>
              <a:t>rec['</a:t>
            </a:r>
            <a:r>
              <a:rPr lang="en-US" dirty="0" err="1" smtClean="0"/>
              <a:t>begd</a:t>
            </a:r>
            <a:r>
              <a:rPr lang="en-US" dirty="0" smtClean="0"/>
              <a:t>'] = </a:t>
            </a:r>
            <a:r>
              <a:rPr lang="en-US" dirty="0" err="1" smtClean="0"/>
              <a:t>db.Date</a:t>
            </a:r>
            <a:r>
              <a:rPr lang="en-US" dirty="0" smtClean="0"/>
              <a:t>(</a:t>
            </a:r>
            <a:r>
              <a:rPr lang="en-US" dirty="0" err="1" smtClean="0"/>
              <a:t>bdy</a:t>
            </a:r>
            <a:r>
              <a:rPr lang="en-US" dirty="0" smtClean="0"/>
              <a:t>, </a:t>
            </a:r>
            <a:r>
              <a:rPr lang="en-US" dirty="0" err="1" smtClean="0"/>
              <a:t>bdm</a:t>
            </a:r>
            <a:r>
              <a:rPr lang="en-US" dirty="0" smtClean="0"/>
              <a:t>, </a:t>
            </a:r>
            <a:r>
              <a:rPr lang="en-US" dirty="0" err="1" smtClean="0"/>
              <a:t>bdd</a:t>
            </a:r>
            <a:r>
              <a:rPr lang="en-US" dirty="0" smtClean="0"/>
              <a:t>)</a:t>
            </a:r>
            <a:endParaRPr lang="ru-RU" dirty="0" smtClean="0"/>
          </a:p>
          <a:p>
            <a:pPr marL="400050" lvl="1" indent="0">
              <a:buNone/>
            </a:pPr>
            <a:r>
              <a:rPr lang="en-US" dirty="0" smtClean="0"/>
              <a:t>rec['</a:t>
            </a:r>
            <a:r>
              <a:rPr lang="en-US" dirty="0" err="1" smtClean="0"/>
              <a:t>begt</a:t>
            </a:r>
            <a:r>
              <a:rPr lang="en-US" dirty="0" smtClean="0"/>
              <a:t>'] = </a:t>
            </a:r>
            <a:r>
              <a:rPr lang="en-US" dirty="0" err="1" smtClean="0"/>
              <a:t>db.Time</a:t>
            </a:r>
            <a:r>
              <a:rPr lang="en-US" dirty="0" smtClean="0"/>
              <a:t>(</a:t>
            </a:r>
            <a:r>
              <a:rPr lang="en-US" dirty="0" err="1" smtClean="0"/>
              <a:t>bth</a:t>
            </a:r>
            <a:r>
              <a:rPr lang="en-US" dirty="0" smtClean="0"/>
              <a:t>, </a:t>
            </a:r>
            <a:r>
              <a:rPr lang="en-US" dirty="0" err="1" smtClean="0"/>
              <a:t>btm</a:t>
            </a:r>
            <a:r>
              <a:rPr lang="en-US" dirty="0" smtClean="0"/>
              <a:t>, 0) </a:t>
            </a:r>
            <a:endParaRPr lang="ru-RU" dirty="0" smtClean="0"/>
          </a:p>
          <a:p>
            <a:pPr marL="400050" lvl="1" indent="0">
              <a:buNone/>
            </a:pPr>
            <a:r>
              <a:rPr lang="en-US" dirty="0" smtClean="0"/>
              <a:t>rec['</a:t>
            </a:r>
            <a:r>
              <a:rPr lang="en-US" dirty="0" err="1" smtClean="0"/>
              <a:t>endt</a:t>
            </a:r>
            <a:r>
              <a:rPr lang="en-US" dirty="0" smtClean="0"/>
              <a:t>'] = </a:t>
            </a:r>
            <a:r>
              <a:rPr lang="en-US" dirty="0" err="1" smtClean="0"/>
              <a:t>db.Time</a:t>
            </a:r>
            <a:r>
              <a:rPr lang="en-US" dirty="0" smtClean="0"/>
              <a:t>(eth, </a:t>
            </a:r>
            <a:r>
              <a:rPr lang="en-US" dirty="0" err="1" smtClean="0"/>
              <a:t>etm</a:t>
            </a:r>
            <a:r>
              <a:rPr lang="en-US" dirty="0" smtClean="0"/>
              <a:t>, 0) </a:t>
            </a:r>
            <a:endParaRPr lang="ru-RU" dirty="0" smtClean="0"/>
          </a:p>
          <a:p>
            <a:pPr marL="400050" lvl="1" indent="0">
              <a:buNone/>
            </a:pPr>
            <a:r>
              <a:rPr lang="en-US" dirty="0" err="1" smtClean="0"/>
              <a:t>cu.execute</a:t>
            </a:r>
            <a:r>
              <a:rPr lang="en-US" dirty="0" smtClean="0"/>
              <a:t>("""INSERT INTO </a:t>
            </a:r>
            <a:r>
              <a:rPr lang="en-US" dirty="0" err="1" smtClean="0"/>
              <a:t>tv</a:t>
            </a:r>
            <a:r>
              <a:rPr lang="en-US" dirty="0" smtClean="0"/>
              <a:t> </a:t>
            </a:r>
            <a:endParaRPr lang="ru-RU" dirty="0" smtClean="0"/>
          </a:p>
          <a:p>
            <a:pPr marL="400050" lvl="1" indent="0">
              <a:buNone/>
            </a:pPr>
            <a:r>
              <a:rPr lang="en-US" dirty="0" smtClean="0"/>
              <a:t>(</a:t>
            </a:r>
            <a:r>
              <a:rPr lang="en-US" dirty="0" err="1" smtClean="0"/>
              <a:t>tvdate</a:t>
            </a:r>
            <a:r>
              <a:rPr lang="en-US" dirty="0" smtClean="0"/>
              <a:t>, </a:t>
            </a:r>
            <a:r>
              <a:rPr lang="en-US" dirty="0" err="1" smtClean="0"/>
              <a:t>tvweekday</a:t>
            </a:r>
            <a:r>
              <a:rPr lang="en-US" dirty="0" smtClean="0"/>
              <a:t>, </a:t>
            </a:r>
            <a:r>
              <a:rPr lang="en-US" dirty="0" err="1" smtClean="0"/>
              <a:t>tvchannel</a:t>
            </a:r>
            <a:r>
              <a:rPr lang="en-US" dirty="0" smtClean="0"/>
              <a:t>, tvtime1, tvtime2, </a:t>
            </a:r>
            <a:r>
              <a:rPr lang="en-US" dirty="0" err="1" smtClean="0"/>
              <a:t>prname</a:t>
            </a:r>
            <a:r>
              <a:rPr lang="en-US" dirty="0" smtClean="0"/>
              <a:t>, </a:t>
            </a:r>
            <a:r>
              <a:rPr lang="en-US" dirty="0" err="1" smtClean="0"/>
              <a:t>prgenre</a:t>
            </a:r>
            <a:r>
              <a:rPr lang="en-US" dirty="0" smtClean="0"/>
              <a:t>) </a:t>
            </a:r>
            <a:endParaRPr lang="ru-RU" dirty="0" smtClean="0"/>
          </a:p>
          <a:p>
            <a:pPr marL="400050" lvl="1" indent="0">
              <a:buNone/>
            </a:pPr>
            <a:r>
              <a:rPr lang="en-US" dirty="0" smtClean="0"/>
              <a:t>VALUES (</a:t>
            </a:r>
            <a:r>
              <a:rPr lang="ru-RU" dirty="0" smtClean="0"/>
              <a:t> </a:t>
            </a:r>
            <a:r>
              <a:rPr lang="en-US" dirty="0" smtClean="0"/>
              <a:t>%(</a:t>
            </a:r>
            <a:r>
              <a:rPr lang="en-US" dirty="0" err="1" smtClean="0"/>
              <a:t>begd</a:t>
            </a:r>
            <a:r>
              <a:rPr lang="en-US" dirty="0" smtClean="0"/>
              <a:t>)s, %(</a:t>
            </a:r>
            <a:r>
              <a:rPr lang="en-US" dirty="0" err="1" smtClean="0"/>
              <a:t>wd</a:t>
            </a:r>
            <a:r>
              <a:rPr lang="en-US" dirty="0" smtClean="0"/>
              <a:t>)s, %(channel)s, %(</a:t>
            </a:r>
            <a:r>
              <a:rPr lang="en-US" dirty="0" err="1" smtClean="0"/>
              <a:t>begt</a:t>
            </a:r>
            <a:r>
              <a:rPr lang="en-US" dirty="0" smtClean="0"/>
              <a:t>)s, %(</a:t>
            </a:r>
            <a:r>
              <a:rPr lang="en-US" dirty="0" err="1" smtClean="0"/>
              <a:t>endt</a:t>
            </a:r>
            <a:r>
              <a:rPr lang="en-US" dirty="0" smtClean="0"/>
              <a:t>)s,</a:t>
            </a:r>
            <a:r>
              <a:rPr lang="ru-RU" dirty="0" smtClean="0"/>
              <a:t> </a:t>
            </a:r>
            <a:r>
              <a:rPr lang="en-US" dirty="0" smtClean="0"/>
              <a:t> %(</a:t>
            </a:r>
            <a:r>
              <a:rPr lang="en-US" dirty="0" err="1" smtClean="0"/>
              <a:t>prname</a:t>
            </a:r>
            <a:r>
              <a:rPr lang="en-US" dirty="0" smtClean="0"/>
              <a:t>)s, %(</a:t>
            </a:r>
            <a:r>
              <a:rPr lang="en-US" dirty="0" err="1" smtClean="0"/>
              <a:t>prgenre</a:t>
            </a:r>
            <a:r>
              <a:rPr lang="en-US" dirty="0" smtClean="0"/>
              <a:t>)s);""", rec) </a:t>
            </a:r>
            <a:endParaRPr lang="ru-RU" dirty="0" smtClean="0"/>
          </a:p>
          <a:p>
            <a:pPr marL="1588" lvl="1" indent="0">
              <a:buNone/>
            </a:pPr>
            <a:r>
              <a:rPr lang="en-US" dirty="0" err="1" smtClean="0"/>
              <a:t>input_file.close</a:t>
            </a:r>
            <a:r>
              <a:rPr lang="en-US" dirty="0" smtClean="0"/>
              <a:t>()</a:t>
            </a:r>
            <a:endParaRPr lang="ru-RU" dirty="0" smtClean="0"/>
          </a:p>
          <a:p>
            <a:pPr marL="0" indent="0">
              <a:buNone/>
            </a:pPr>
            <a:r>
              <a:rPr lang="en-US" dirty="0" err="1" smtClean="0"/>
              <a:t>c.commit</a:t>
            </a:r>
            <a:r>
              <a:rPr lang="en-US" dirty="0" smtClean="0"/>
              <a:t>()</a:t>
            </a:r>
            <a:endParaRPr lang="uz-Cyrl-UZ" dirty="0" smtClean="0"/>
          </a:p>
          <a:p>
            <a:pPr marL="0" indent="0">
              <a:buNone/>
            </a:pPr>
            <a:endParaRPr lang="uz-Cyrl-UZ" dirty="0"/>
          </a:p>
        </p:txBody>
      </p:sp>
    </p:spTree>
    <p:extLst>
      <p:ext uri="{BB962C8B-B14F-4D97-AF65-F5344CB8AC3E}">
        <p14:creationId xmlns:p14="http://schemas.microsoft.com/office/powerpoint/2010/main" val="4440192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640960" cy="6408712"/>
          </a:xfrm>
        </p:spPr>
        <p:txBody>
          <a:bodyPr>
            <a:normAutofit fontScale="85000" lnSpcReduction="20000"/>
          </a:bodyPr>
          <a:lstStyle/>
          <a:p>
            <a:pPr marL="0" indent="0">
              <a:buNone/>
            </a:pPr>
            <a:r>
              <a:rPr lang="ru-RU" dirty="0"/>
              <a:t>Большая часть преобразований связана с получением дат и времен (приходится разбивать строки на части в соответствии с форматом даты и времени). День недели получен с помощью функции из модуля </a:t>
            </a:r>
            <a:r>
              <a:rPr lang="ru-RU" dirty="0" err="1"/>
              <a:t>calendar</a:t>
            </a:r>
            <a:r>
              <a:rPr lang="ru-RU" dirty="0"/>
              <a:t>.</a:t>
            </a:r>
            <a:endParaRPr lang="uz-Cyrl-UZ" dirty="0"/>
          </a:p>
          <a:p>
            <a:pPr marL="0" indent="0">
              <a:buNone/>
            </a:pPr>
            <a:r>
              <a:rPr lang="ru-RU" b="1" dirty="0"/>
              <a:t>Примечание:</a:t>
            </a:r>
            <a:endParaRPr lang="uz-Cyrl-UZ" dirty="0"/>
          </a:p>
          <a:p>
            <a:pPr marL="0" indent="0">
              <a:buNone/>
            </a:pPr>
            <a:r>
              <a:rPr lang="ru-RU" dirty="0"/>
              <a:t>Из-за небольшой ошибки в пакете </a:t>
            </a:r>
            <a:r>
              <a:rPr lang="ru-RU" dirty="0" err="1"/>
              <a:t>sqlite</a:t>
            </a:r>
            <a:r>
              <a:rPr lang="ru-RU" dirty="0"/>
              <a:t> конструкторы </a:t>
            </a:r>
            <a:r>
              <a:rPr lang="ru-RU" dirty="0" err="1"/>
              <a:t>Date</a:t>
            </a:r>
            <a:r>
              <a:rPr lang="ru-RU" dirty="0"/>
              <a:t>, </a:t>
            </a:r>
            <a:r>
              <a:rPr lang="ru-RU" dirty="0" err="1"/>
              <a:t>Time</a:t>
            </a:r>
            <a:r>
              <a:rPr lang="ru-RU" dirty="0"/>
              <a:t> и т.д. не попадают из модуля </a:t>
            </a:r>
            <a:r>
              <a:rPr lang="ru-RU" dirty="0" err="1"/>
              <a:t>sqlite.main</a:t>
            </a:r>
            <a:r>
              <a:rPr lang="ru-RU" dirty="0"/>
              <a:t> при импорте из </a:t>
            </a:r>
            <a:r>
              <a:rPr lang="ru-RU" dirty="0" err="1"/>
              <a:t>sqlite</a:t>
            </a:r>
            <a:r>
              <a:rPr lang="ru-RU" dirty="0"/>
              <a:t>, поэтому пришлось добавить две строки, специфичные для </a:t>
            </a:r>
            <a:r>
              <a:rPr lang="ru-RU" dirty="0" err="1"/>
              <a:t>sqlite</a:t>
            </a:r>
            <a:r>
              <a:rPr lang="ru-RU" dirty="0"/>
              <a:t>, в универсальный "модуль" с именем </a:t>
            </a:r>
            <a:r>
              <a:rPr lang="ru-RU" dirty="0" err="1"/>
              <a:t>db</a:t>
            </a:r>
            <a:r>
              <a:rPr lang="ru-RU" dirty="0"/>
              <a:t>.</a:t>
            </a:r>
            <a:endParaRPr lang="uz-Cyrl-UZ" dirty="0"/>
          </a:p>
          <a:p>
            <a:pPr marL="0" indent="0">
              <a:buNone/>
            </a:pPr>
            <a:r>
              <a:rPr lang="ru-RU" dirty="0"/>
              <a:t>В этом же примере было продемонстрировано использование словаря для вставки значений в таблицу базы данных. Следует заметить, что подстановка выполняется внутри вызова </a:t>
            </a:r>
            <a:r>
              <a:rPr lang="ru-RU" dirty="0" err="1"/>
              <a:t>execute</a:t>
            </a:r>
            <a:r>
              <a:rPr lang="ru-RU" dirty="0"/>
              <a:t>() в соответствии с типами переданных значений. SQL-инструкция INSERT была бы некорректной при попытке выполнить подстановку самостоятельно, например, операцией форматирования </a:t>
            </a:r>
            <a:r>
              <a:rPr lang="ru-RU" dirty="0" smtClean="0"/>
              <a:t>%.</a:t>
            </a:r>
            <a:endParaRPr lang="uz-Cyrl-UZ" dirty="0"/>
          </a:p>
        </p:txBody>
      </p:sp>
    </p:spTree>
    <p:extLst>
      <p:ext uri="{BB962C8B-B14F-4D97-AF65-F5344CB8AC3E}">
        <p14:creationId xmlns:p14="http://schemas.microsoft.com/office/powerpoint/2010/main" val="68019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229600" cy="634082"/>
          </a:xfrm>
        </p:spPr>
        <p:txBody>
          <a:bodyPr>
            <a:normAutofit fontScale="90000"/>
          </a:bodyPr>
          <a:lstStyle/>
          <a:p>
            <a:r>
              <a:rPr lang="ru-RU" b="1" dirty="0"/>
              <a:t>Выборки из базы </a:t>
            </a:r>
            <a:r>
              <a:rPr lang="ru-RU" b="1" dirty="0" smtClean="0"/>
              <a:t>данных</a:t>
            </a:r>
            <a:endParaRPr lang="uz-Cyrl-UZ" dirty="0"/>
          </a:p>
        </p:txBody>
      </p:sp>
      <p:sp>
        <p:nvSpPr>
          <p:cNvPr id="3" name="Объект 2"/>
          <p:cNvSpPr>
            <a:spLocks noGrp="1"/>
          </p:cNvSpPr>
          <p:nvPr>
            <p:ph idx="1"/>
          </p:nvPr>
        </p:nvSpPr>
        <p:spPr>
          <a:xfrm>
            <a:off x="107504" y="620688"/>
            <a:ext cx="8928992" cy="6120680"/>
          </a:xfrm>
        </p:spPr>
        <p:txBody>
          <a:bodyPr>
            <a:normAutofit fontScale="70000" lnSpcReduction="20000"/>
          </a:bodyPr>
          <a:lstStyle/>
          <a:p>
            <a:pPr marL="0" indent="0">
              <a:buNone/>
            </a:pPr>
            <a:r>
              <a:rPr lang="ru-RU" dirty="0"/>
              <a:t>Базы данных создаются для удобства хранения и извлечения больших объемов. Следующий нехитрый пример позволяет проверить, правильно ли были введены в таблицу дни недели:</a:t>
            </a:r>
            <a:endParaRPr lang="uz-Cyrl-UZ" dirty="0"/>
          </a:p>
          <a:p>
            <a:pPr marL="0" indent="0">
              <a:buNone/>
            </a:pPr>
            <a:r>
              <a:rPr lang="en-US" dirty="0" smtClean="0"/>
              <a:t>import </a:t>
            </a:r>
            <a:r>
              <a:rPr lang="en-US" dirty="0" err="1"/>
              <a:t>sqlite</a:t>
            </a:r>
            <a:r>
              <a:rPr lang="en-US" dirty="0"/>
              <a:t> as </a:t>
            </a:r>
            <a:r>
              <a:rPr lang="en-US" dirty="0" err="1" smtClean="0"/>
              <a:t>db</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smtClean="0"/>
              <a:t>()</a:t>
            </a:r>
            <a:endParaRPr lang="ru-RU" dirty="0" smtClean="0"/>
          </a:p>
          <a:p>
            <a:pPr marL="0" indent="0">
              <a:buNone/>
            </a:pPr>
            <a:r>
              <a:rPr lang="en-US" dirty="0" err="1" smtClean="0"/>
              <a:t>cu.execute</a:t>
            </a:r>
            <a:r>
              <a:rPr lang="en-US" dirty="0"/>
              <a:t>("SELECT weekday, </a:t>
            </a:r>
            <a:r>
              <a:rPr lang="en-US" dirty="0" err="1"/>
              <a:t>wdname</a:t>
            </a:r>
            <a:r>
              <a:rPr lang="en-US" dirty="0"/>
              <a:t> FROM </a:t>
            </a:r>
            <a:r>
              <a:rPr lang="en-US" dirty="0" err="1"/>
              <a:t>wd</a:t>
            </a:r>
            <a:r>
              <a:rPr lang="en-US" dirty="0"/>
              <a:t> ORDER BY weekday</a:t>
            </a:r>
            <a:r>
              <a:rPr lang="en-US" dirty="0" smtClean="0"/>
              <a:t>;")</a:t>
            </a:r>
            <a:endParaRPr lang="ru-RU" dirty="0" smtClean="0"/>
          </a:p>
          <a:p>
            <a:pPr marL="0" indent="0">
              <a:buNone/>
            </a:pPr>
            <a:r>
              <a:rPr lang="en-US" dirty="0" smtClean="0"/>
              <a:t>for </a:t>
            </a:r>
            <a:r>
              <a:rPr lang="en-US" dirty="0" err="1"/>
              <a:t>i</a:t>
            </a:r>
            <a:r>
              <a:rPr lang="en-US" dirty="0"/>
              <a:t>, n in </a:t>
            </a:r>
            <a:r>
              <a:rPr lang="en-US" dirty="0" err="1"/>
              <a:t>cu.fetchall</a:t>
            </a:r>
            <a:r>
              <a:rPr lang="en-US" dirty="0" smtClean="0"/>
              <a:t>():</a:t>
            </a:r>
            <a:endParaRPr lang="ru-RU" dirty="0" smtClean="0"/>
          </a:p>
          <a:p>
            <a:pPr marL="0" indent="0">
              <a:buNone/>
            </a:pPr>
            <a:r>
              <a:rPr lang="ru-RU" dirty="0"/>
              <a:t>	</a:t>
            </a:r>
            <a:r>
              <a:rPr lang="ru-RU" dirty="0" err="1" smtClean="0"/>
              <a:t>print</a:t>
            </a:r>
            <a:r>
              <a:rPr lang="ru-RU" dirty="0" smtClean="0"/>
              <a:t> </a:t>
            </a:r>
            <a:r>
              <a:rPr lang="ru-RU" dirty="0"/>
              <a:t>i, </a:t>
            </a:r>
            <a:r>
              <a:rPr lang="ru-RU" dirty="0" smtClean="0"/>
              <a:t>n</a:t>
            </a:r>
          </a:p>
          <a:p>
            <a:pPr marL="0" indent="0">
              <a:buNone/>
            </a:pPr>
            <a:r>
              <a:rPr lang="ru-RU" dirty="0" smtClean="0"/>
              <a:t>Если </a:t>
            </a:r>
            <a:r>
              <a:rPr lang="ru-RU" dirty="0"/>
              <a:t>все было сделано правильно, получится:</a:t>
            </a:r>
            <a:endParaRPr lang="uz-Cyrl-UZ" dirty="0"/>
          </a:p>
          <a:p>
            <a:pPr marL="0" indent="0">
              <a:buNone/>
            </a:pPr>
            <a:r>
              <a:rPr lang="ru-RU" dirty="0" smtClean="0"/>
              <a:t>0 Воскресенье</a:t>
            </a:r>
          </a:p>
          <a:p>
            <a:pPr marL="0" indent="0">
              <a:buNone/>
            </a:pPr>
            <a:r>
              <a:rPr lang="ru-RU" dirty="0" smtClean="0"/>
              <a:t>1 Понедельник</a:t>
            </a:r>
          </a:p>
          <a:p>
            <a:pPr marL="0" indent="0">
              <a:buNone/>
            </a:pPr>
            <a:r>
              <a:rPr lang="ru-RU" dirty="0" smtClean="0"/>
              <a:t>2 Вторник</a:t>
            </a:r>
          </a:p>
          <a:p>
            <a:pPr marL="0" indent="0">
              <a:buNone/>
            </a:pPr>
            <a:r>
              <a:rPr lang="ru-RU" dirty="0" smtClean="0"/>
              <a:t>3 </a:t>
            </a:r>
            <a:r>
              <a:rPr lang="ru-RU" dirty="0"/>
              <a:t>Среда </a:t>
            </a:r>
            <a:endParaRPr lang="ru-RU" dirty="0" smtClean="0"/>
          </a:p>
          <a:p>
            <a:pPr marL="0" indent="0">
              <a:buNone/>
            </a:pPr>
            <a:r>
              <a:rPr lang="ru-RU" dirty="0" smtClean="0"/>
              <a:t>4 </a:t>
            </a:r>
            <a:r>
              <a:rPr lang="ru-RU" dirty="0"/>
              <a:t>Четверг </a:t>
            </a:r>
            <a:endParaRPr lang="ru-RU" dirty="0" smtClean="0"/>
          </a:p>
          <a:p>
            <a:pPr marL="0" indent="0">
              <a:buNone/>
            </a:pPr>
            <a:r>
              <a:rPr lang="ru-RU" dirty="0" smtClean="0"/>
              <a:t>5 Пятница</a:t>
            </a:r>
          </a:p>
          <a:p>
            <a:pPr marL="0" indent="0">
              <a:buNone/>
            </a:pPr>
            <a:r>
              <a:rPr lang="ru-RU" dirty="0" smtClean="0"/>
              <a:t>6 Суббота</a:t>
            </a:r>
          </a:p>
          <a:p>
            <a:pPr marL="0" indent="0">
              <a:buNone/>
            </a:pPr>
            <a:r>
              <a:rPr lang="ru-RU" dirty="0" smtClean="0"/>
              <a:t>7 </a:t>
            </a:r>
            <a:r>
              <a:rPr lang="ru-RU" dirty="0"/>
              <a:t>Воскресенье </a:t>
            </a:r>
            <a:endParaRPr lang="uz-Cyrl-UZ" dirty="0"/>
          </a:p>
        </p:txBody>
      </p:sp>
    </p:spTree>
    <p:extLst>
      <p:ext uri="{BB962C8B-B14F-4D97-AF65-F5344CB8AC3E}">
        <p14:creationId xmlns:p14="http://schemas.microsoft.com/office/powerpoint/2010/main" val="13608022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77500" lnSpcReduction="20000"/>
          </a:bodyPr>
          <a:lstStyle/>
          <a:p>
            <a:pPr marL="0" indent="0">
              <a:buNone/>
            </a:pPr>
            <a:r>
              <a:rPr lang="ru-RU" dirty="0"/>
              <a:t>Несложно догадаться, как сделать выборку телепрограммы:</a:t>
            </a:r>
            <a:endParaRPr lang="uz-Cyrl-UZ" dirty="0"/>
          </a:p>
          <a:p>
            <a:pPr marL="0" indent="0">
              <a:buNone/>
            </a:pPr>
            <a:r>
              <a:rPr lang="en-US" dirty="0" smtClean="0"/>
              <a:t>import </a:t>
            </a:r>
            <a:r>
              <a:rPr lang="en-US" dirty="0" err="1"/>
              <a:t>sqlite</a:t>
            </a:r>
            <a:r>
              <a:rPr lang="en-US" dirty="0"/>
              <a:t> as </a:t>
            </a:r>
            <a:r>
              <a:rPr lang="en-US" dirty="0" err="1" smtClean="0"/>
              <a:t>db</a:t>
            </a:r>
            <a:endParaRPr lang="ru-RU" dirty="0" smtClean="0"/>
          </a:p>
          <a:p>
            <a:pPr marL="0" indent="0">
              <a:buNone/>
            </a:pPr>
            <a:r>
              <a:rPr lang="en-US" dirty="0" smtClean="0"/>
              <a:t>c </a:t>
            </a:r>
            <a:r>
              <a:rPr lang="en-US" dirty="0"/>
              <a:t>= </a:t>
            </a:r>
            <a:r>
              <a:rPr lang="en-US" dirty="0" err="1"/>
              <a:t>db.connect</a:t>
            </a:r>
            <a:r>
              <a:rPr lang="en-US" dirty="0"/>
              <a:t>(database="</a:t>
            </a:r>
            <a:r>
              <a:rPr lang="en-US" dirty="0" err="1"/>
              <a:t>tvprogram</a:t>
            </a:r>
            <a:r>
              <a:rPr lang="en-US" dirty="0" smtClean="0"/>
              <a:t>")</a:t>
            </a:r>
            <a:endParaRPr lang="ru-RU" dirty="0" smtClean="0"/>
          </a:p>
          <a:p>
            <a:pPr marL="0" indent="0">
              <a:buNone/>
            </a:pPr>
            <a:r>
              <a:rPr lang="en-US" dirty="0" smtClean="0"/>
              <a:t>cu </a:t>
            </a:r>
            <a:r>
              <a:rPr lang="en-US" dirty="0"/>
              <a:t>= </a:t>
            </a:r>
            <a:r>
              <a:rPr lang="en-US" dirty="0" err="1"/>
              <a:t>c.cursor</a:t>
            </a:r>
            <a:r>
              <a:rPr lang="en-US" dirty="0" smtClean="0"/>
              <a:t>()</a:t>
            </a:r>
            <a:endParaRPr lang="ru-RU" dirty="0" smtClean="0"/>
          </a:p>
          <a:p>
            <a:pPr marL="0" indent="0">
              <a:buNone/>
            </a:pPr>
            <a:r>
              <a:rPr lang="en-US" dirty="0" err="1" smtClean="0"/>
              <a:t>cu.execute</a:t>
            </a:r>
            <a:r>
              <a:rPr lang="en-US" dirty="0"/>
              <a:t>(""" </a:t>
            </a:r>
            <a:r>
              <a:rPr lang="ru-RU" dirty="0" smtClean="0"/>
              <a:t> </a:t>
            </a:r>
            <a:r>
              <a:rPr lang="en-US" dirty="0" smtClean="0"/>
              <a:t>SELECT </a:t>
            </a:r>
            <a:r>
              <a:rPr lang="en-US" dirty="0" err="1"/>
              <a:t>tvdate</a:t>
            </a:r>
            <a:r>
              <a:rPr lang="en-US" dirty="0"/>
              <a:t>, tvtime1, </a:t>
            </a:r>
            <a:r>
              <a:rPr lang="en-US" dirty="0" err="1"/>
              <a:t>wd.wdname</a:t>
            </a:r>
            <a:r>
              <a:rPr lang="en-US" dirty="0"/>
              <a:t>, </a:t>
            </a:r>
            <a:r>
              <a:rPr lang="en-US" dirty="0" err="1"/>
              <a:t>tvchannel</a:t>
            </a:r>
            <a:r>
              <a:rPr lang="en-US" dirty="0"/>
              <a:t>, </a:t>
            </a:r>
            <a:r>
              <a:rPr lang="en-US" dirty="0" err="1"/>
              <a:t>prname</a:t>
            </a:r>
            <a:r>
              <a:rPr lang="en-US" dirty="0"/>
              <a:t>, </a:t>
            </a:r>
            <a:r>
              <a:rPr lang="en-US" dirty="0" err="1"/>
              <a:t>prgenre</a:t>
            </a:r>
            <a:r>
              <a:rPr lang="en-US" dirty="0"/>
              <a:t> </a:t>
            </a:r>
            <a:r>
              <a:rPr lang="en-US" dirty="0" smtClean="0"/>
              <a:t>FROM </a:t>
            </a:r>
            <a:r>
              <a:rPr lang="en-US" dirty="0" err="1"/>
              <a:t>tv</a:t>
            </a:r>
            <a:r>
              <a:rPr lang="en-US" dirty="0"/>
              <a:t>, </a:t>
            </a:r>
            <a:r>
              <a:rPr lang="en-US" dirty="0" err="1" smtClean="0"/>
              <a:t>wd</a:t>
            </a:r>
            <a:r>
              <a:rPr lang="ru-RU" dirty="0" smtClean="0"/>
              <a:t> </a:t>
            </a:r>
            <a:r>
              <a:rPr lang="en-US" dirty="0" smtClean="0"/>
              <a:t>WHERE </a:t>
            </a:r>
            <a:r>
              <a:rPr lang="en-US" dirty="0" err="1"/>
              <a:t>wd.weekday</a:t>
            </a:r>
            <a:r>
              <a:rPr lang="en-US" dirty="0"/>
              <a:t> = </a:t>
            </a:r>
            <a:r>
              <a:rPr lang="en-US" dirty="0" err="1"/>
              <a:t>tvweekday</a:t>
            </a:r>
            <a:r>
              <a:rPr lang="en-US" dirty="0"/>
              <a:t> </a:t>
            </a:r>
            <a:r>
              <a:rPr lang="ru-RU" dirty="0" smtClean="0"/>
              <a:t> </a:t>
            </a:r>
            <a:r>
              <a:rPr lang="en-US" dirty="0" smtClean="0"/>
              <a:t>ORDER </a:t>
            </a:r>
            <a:r>
              <a:rPr lang="en-US" dirty="0"/>
              <a:t>BY </a:t>
            </a:r>
            <a:r>
              <a:rPr lang="en-US" dirty="0" err="1"/>
              <a:t>tvdate</a:t>
            </a:r>
            <a:r>
              <a:rPr lang="en-US" dirty="0" smtClean="0"/>
              <a:t>,</a:t>
            </a:r>
            <a:r>
              <a:rPr lang="ru-RU" dirty="0" smtClean="0"/>
              <a:t> </a:t>
            </a:r>
            <a:r>
              <a:rPr lang="en-US" dirty="0" smtClean="0"/>
              <a:t>tvtime1;""")</a:t>
            </a:r>
            <a:endParaRPr lang="ru-RU" dirty="0" smtClean="0"/>
          </a:p>
          <a:p>
            <a:pPr marL="0" indent="0">
              <a:buNone/>
            </a:pPr>
            <a:r>
              <a:rPr lang="en-US" dirty="0" smtClean="0"/>
              <a:t>for </a:t>
            </a:r>
            <a:r>
              <a:rPr lang="en-US" dirty="0"/>
              <a:t>rec in </a:t>
            </a:r>
            <a:r>
              <a:rPr lang="en-US" dirty="0" err="1"/>
              <a:t>cu.fetchall</a:t>
            </a:r>
            <a:r>
              <a:rPr lang="en-US" dirty="0"/>
              <a:t>(): </a:t>
            </a:r>
            <a:endParaRPr lang="ru-RU" dirty="0" smtClean="0"/>
          </a:p>
          <a:p>
            <a:pPr marL="0" indent="0">
              <a:buNone/>
            </a:pPr>
            <a:r>
              <a:rPr lang="ru-RU" dirty="0"/>
              <a:t>	</a:t>
            </a:r>
            <a:r>
              <a:rPr lang="en-US" dirty="0" err="1" smtClean="0"/>
              <a:t>dt</a:t>
            </a:r>
            <a:r>
              <a:rPr lang="en-US" dirty="0" smtClean="0"/>
              <a:t> </a:t>
            </a:r>
            <a:r>
              <a:rPr lang="en-US" dirty="0"/>
              <a:t>= rec[0] + rec[1] </a:t>
            </a:r>
            <a:endParaRPr lang="ru-RU" dirty="0" smtClean="0"/>
          </a:p>
          <a:p>
            <a:pPr marL="0" indent="0">
              <a:buNone/>
            </a:pPr>
            <a:r>
              <a:rPr lang="ru-RU" dirty="0"/>
              <a:t>	</a:t>
            </a:r>
            <a:r>
              <a:rPr lang="en-US" dirty="0" smtClean="0"/>
              <a:t>weekday </a:t>
            </a:r>
            <a:r>
              <a:rPr lang="en-US" dirty="0"/>
              <a:t>= rec[2] </a:t>
            </a:r>
            <a:endParaRPr lang="ru-RU" dirty="0" smtClean="0"/>
          </a:p>
          <a:p>
            <a:pPr marL="0" indent="0">
              <a:buNone/>
            </a:pPr>
            <a:r>
              <a:rPr lang="ru-RU" dirty="0"/>
              <a:t>	</a:t>
            </a:r>
            <a:r>
              <a:rPr lang="en-US" dirty="0" smtClean="0"/>
              <a:t>channel </a:t>
            </a:r>
            <a:r>
              <a:rPr lang="en-US" dirty="0"/>
              <a:t>= rec[3</a:t>
            </a:r>
            <a:r>
              <a:rPr lang="en-US" dirty="0" smtClean="0"/>
              <a:t>]</a:t>
            </a:r>
            <a:endParaRPr lang="ru-RU" dirty="0" smtClean="0"/>
          </a:p>
          <a:p>
            <a:pPr marL="0" indent="0">
              <a:buNone/>
            </a:pPr>
            <a:r>
              <a:rPr lang="ru-RU" dirty="0"/>
              <a:t>	</a:t>
            </a:r>
            <a:r>
              <a:rPr lang="en-US" dirty="0" smtClean="0"/>
              <a:t>name </a:t>
            </a:r>
            <a:r>
              <a:rPr lang="en-US" dirty="0"/>
              <a:t>= rec[4</a:t>
            </a:r>
            <a:r>
              <a:rPr lang="en-US" dirty="0" smtClean="0"/>
              <a:t>]</a:t>
            </a:r>
            <a:endParaRPr lang="ru-RU" dirty="0" smtClean="0"/>
          </a:p>
          <a:p>
            <a:pPr marL="0" indent="0">
              <a:buNone/>
            </a:pPr>
            <a:r>
              <a:rPr lang="ru-RU" dirty="0"/>
              <a:t>	</a:t>
            </a:r>
            <a:r>
              <a:rPr lang="en-US" dirty="0" smtClean="0"/>
              <a:t>genre </a:t>
            </a:r>
            <a:r>
              <a:rPr lang="en-US" dirty="0"/>
              <a:t>= rec[5</a:t>
            </a:r>
            <a:r>
              <a:rPr lang="en-US" dirty="0" smtClean="0"/>
              <a:t>]</a:t>
            </a:r>
            <a:endParaRPr lang="ru-RU" dirty="0" smtClean="0"/>
          </a:p>
          <a:p>
            <a:pPr marL="0" indent="0">
              <a:buNone/>
            </a:pPr>
            <a:r>
              <a:rPr lang="ru-RU" dirty="0"/>
              <a:t>	</a:t>
            </a:r>
            <a:r>
              <a:rPr lang="en-US" dirty="0" smtClean="0"/>
              <a:t>print </a:t>
            </a:r>
            <a:r>
              <a:rPr lang="en-US" dirty="0"/>
              <a:t>"%s, %02i.%02i.%04i %s %02i:%02i %s (%s)" % </a:t>
            </a:r>
            <a:r>
              <a:rPr lang="en-US" dirty="0" smtClean="0"/>
              <a:t>(</a:t>
            </a:r>
            <a:endParaRPr lang="ru-RU" dirty="0" smtClean="0"/>
          </a:p>
          <a:p>
            <a:pPr marL="0" indent="0">
              <a:buNone/>
            </a:pPr>
            <a:r>
              <a:rPr lang="ru-RU" dirty="0"/>
              <a:t>	</a:t>
            </a:r>
            <a:r>
              <a:rPr lang="ru-RU" dirty="0" smtClean="0"/>
              <a:t>	</a:t>
            </a:r>
            <a:r>
              <a:rPr lang="en-US" dirty="0" smtClean="0"/>
              <a:t>weekday</a:t>
            </a:r>
            <a:r>
              <a:rPr lang="en-US" dirty="0"/>
              <a:t>, </a:t>
            </a:r>
            <a:r>
              <a:rPr lang="en-US" dirty="0" err="1"/>
              <a:t>dt.day</a:t>
            </a:r>
            <a:r>
              <a:rPr lang="en-US" dirty="0"/>
              <a:t>, </a:t>
            </a:r>
            <a:r>
              <a:rPr lang="en-US" dirty="0" err="1"/>
              <a:t>dt.month</a:t>
            </a:r>
            <a:r>
              <a:rPr lang="en-US" dirty="0"/>
              <a:t>, </a:t>
            </a:r>
            <a:r>
              <a:rPr lang="en-US" dirty="0" err="1"/>
              <a:t>dt.year</a:t>
            </a:r>
            <a:r>
              <a:rPr lang="en-US" dirty="0"/>
              <a:t>, channel</a:t>
            </a:r>
            <a:r>
              <a:rPr lang="en-US" dirty="0" smtClean="0"/>
              <a:t>, </a:t>
            </a:r>
            <a:endParaRPr lang="ru-RU" dirty="0" smtClean="0"/>
          </a:p>
          <a:p>
            <a:pPr marL="0" indent="0">
              <a:buNone/>
            </a:pPr>
            <a:r>
              <a:rPr lang="ru-RU" dirty="0"/>
              <a:t>	</a:t>
            </a:r>
            <a:r>
              <a:rPr lang="ru-RU" dirty="0" smtClean="0"/>
              <a:t>	</a:t>
            </a:r>
            <a:r>
              <a:rPr lang="en-US" dirty="0" err="1" smtClean="0"/>
              <a:t>dt.hour</a:t>
            </a:r>
            <a:r>
              <a:rPr lang="en-US" dirty="0"/>
              <a:t>, </a:t>
            </a:r>
            <a:r>
              <a:rPr lang="en-US" dirty="0" err="1"/>
              <a:t>dt.minute</a:t>
            </a:r>
            <a:r>
              <a:rPr lang="en-US" dirty="0"/>
              <a:t>, name, genre)</a:t>
            </a:r>
            <a:endParaRPr lang="uz-Cyrl-UZ" dirty="0"/>
          </a:p>
        </p:txBody>
      </p:sp>
    </p:spTree>
    <p:extLst>
      <p:ext uri="{BB962C8B-B14F-4D97-AF65-F5344CB8AC3E}">
        <p14:creationId xmlns:p14="http://schemas.microsoft.com/office/powerpoint/2010/main" val="37200642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568952" cy="6192688"/>
          </a:xfrm>
        </p:spPr>
        <p:txBody>
          <a:bodyPr>
            <a:normAutofit fontScale="92500"/>
          </a:bodyPr>
          <a:lstStyle/>
          <a:p>
            <a:pPr marL="0" indent="0">
              <a:buNone/>
            </a:pPr>
            <a:r>
              <a:rPr lang="ru-RU" dirty="0"/>
              <a:t>В этом примере в качестве типа для даты и времени используется тип из </a:t>
            </a:r>
            <a:r>
              <a:rPr lang="ru-RU" dirty="0" err="1"/>
              <a:t>mx.DateTime</a:t>
            </a:r>
            <a:r>
              <a:rPr lang="ru-RU" dirty="0"/>
              <a:t>. Именно поэтому стало возможным получить год, месяц, день, час и минуту обращением к атрибуту. Кстати, </a:t>
            </a:r>
            <a:r>
              <a:rPr lang="ru-RU" dirty="0" err="1"/>
              <a:t>datetime</a:t>
            </a:r>
            <a:r>
              <a:rPr lang="ru-RU" dirty="0"/>
              <a:t>-объект стандартного модуля </a:t>
            </a:r>
            <a:r>
              <a:rPr lang="ru-RU" dirty="0" err="1"/>
              <a:t>datetime</a:t>
            </a:r>
            <a:r>
              <a:rPr lang="ru-RU" dirty="0"/>
              <a:t> имеет те же атрибуты. В общем случае для даты и времени может использоваться другой тип, поэтому если получаемые из базы даты будут проходить более глубокую обработку, их следует переводить во внутреннее представление сразу после получения по запросу. Тем самым тип даты из модуля DB-API не будет влиять на другие части программы</a:t>
            </a:r>
            <a:r>
              <a:rPr lang="ru-RU" dirty="0" smtClean="0"/>
              <a:t>.</a:t>
            </a:r>
            <a:endParaRPr lang="uz-Cyrl-UZ" dirty="0"/>
          </a:p>
        </p:txBody>
      </p:sp>
    </p:spTree>
    <p:extLst>
      <p:ext uri="{BB962C8B-B14F-4D97-AF65-F5344CB8AC3E}">
        <p14:creationId xmlns:p14="http://schemas.microsoft.com/office/powerpoint/2010/main" val="7921358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229600" cy="562074"/>
          </a:xfrm>
        </p:spPr>
        <p:txBody>
          <a:bodyPr>
            <a:normAutofit fontScale="90000"/>
          </a:bodyPr>
          <a:lstStyle/>
          <a:p>
            <a:r>
              <a:rPr lang="ru-RU" b="1" dirty="0"/>
              <a:t>Другие СУБД и </a:t>
            </a:r>
            <a:r>
              <a:rPr lang="ru-RU" b="1" dirty="0" err="1" smtClean="0"/>
              <a:t>Python</a:t>
            </a:r>
            <a:endParaRPr lang="uz-Cyrl-UZ" dirty="0"/>
          </a:p>
        </p:txBody>
      </p:sp>
      <p:sp>
        <p:nvSpPr>
          <p:cNvPr id="3" name="Объект 2"/>
          <p:cNvSpPr>
            <a:spLocks noGrp="1"/>
          </p:cNvSpPr>
          <p:nvPr>
            <p:ph idx="1"/>
          </p:nvPr>
        </p:nvSpPr>
        <p:spPr>
          <a:xfrm>
            <a:off x="107504" y="620688"/>
            <a:ext cx="8928992" cy="6120680"/>
          </a:xfrm>
        </p:spPr>
        <p:txBody>
          <a:bodyPr>
            <a:normAutofit fontScale="70000" lnSpcReduction="20000"/>
          </a:bodyPr>
          <a:lstStyle/>
          <a:p>
            <a:pPr marL="0" indent="0">
              <a:buNone/>
            </a:pPr>
            <a:r>
              <a:rPr lang="ru-RU" dirty="0"/>
              <a:t>Модуль </a:t>
            </a:r>
            <a:r>
              <a:rPr lang="ru-RU" dirty="0" err="1"/>
              <a:t>sqlite</a:t>
            </a:r>
            <a:r>
              <a:rPr lang="ru-RU" dirty="0"/>
              <a:t> дает прекрасные возможности для построения небольших и быстрых баз данных, однако для полноты изложения предлагается обзор модулей расширения </a:t>
            </a:r>
            <a:r>
              <a:rPr lang="ru-RU" dirty="0" err="1"/>
              <a:t>Python</a:t>
            </a:r>
            <a:r>
              <a:rPr lang="ru-RU" dirty="0"/>
              <a:t> для других СУБД.</a:t>
            </a:r>
            <a:endParaRPr lang="uz-Cyrl-UZ" dirty="0"/>
          </a:p>
          <a:p>
            <a:pPr marL="0" indent="0">
              <a:buNone/>
            </a:pPr>
            <a:r>
              <a:rPr lang="ru-RU" dirty="0"/>
              <a:t>Выше везде импортировался модуль </a:t>
            </a:r>
            <a:r>
              <a:rPr lang="ru-RU" dirty="0" err="1"/>
              <a:t>sqlite</a:t>
            </a:r>
            <a:r>
              <a:rPr lang="ru-RU" dirty="0"/>
              <a:t>, с изменением его имени на </a:t>
            </a:r>
            <a:r>
              <a:rPr lang="ru-RU" dirty="0" err="1"/>
              <a:t>db</a:t>
            </a:r>
            <a:r>
              <a:rPr lang="ru-RU" dirty="0"/>
              <a:t>. Это было сделано не случайно. Дело в том, что подобные модули, поддерживающие DB-API 2.0, есть и для других СУБД, и даже не в единственном числе. Согласно информации на сайте www.python.org DB-API 2.0-совместимые модули для </a:t>
            </a:r>
            <a:r>
              <a:rPr lang="ru-RU" dirty="0" err="1"/>
              <a:t>Python</a:t>
            </a:r>
            <a:r>
              <a:rPr lang="ru-RU" dirty="0"/>
              <a:t> имеют следующие СУБД или протоколы доступа к БД:</a:t>
            </a:r>
            <a:endParaRPr lang="uz-Cyrl-UZ" dirty="0"/>
          </a:p>
          <a:p>
            <a:pPr lvl="0"/>
            <a:r>
              <a:rPr lang="ru-RU" dirty="0" err="1"/>
              <a:t>zxJDBC</a:t>
            </a:r>
            <a:r>
              <a:rPr lang="ru-RU" dirty="0"/>
              <a:t> Доступ по JDBC. </a:t>
            </a:r>
            <a:endParaRPr lang="uz-Cyrl-UZ" dirty="0"/>
          </a:p>
          <a:p>
            <a:pPr lvl="0"/>
            <a:r>
              <a:rPr lang="ru-RU" dirty="0" err="1"/>
              <a:t>MySQL</a:t>
            </a:r>
            <a:r>
              <a:rPr lang="ru-RU" dirty="0"/>
              <a:t> Для СУБД </a:t>
            </a:r>
            <a:r>
              <a:rPr lang="ru-RU" dirty="0" err="1"/>
              <a:t>MySQL</a:t>
            </a:r>
            <a:r>
              <a:rPr lang="ru-RU" dirty="0"/>
              <a:t>. </a:t>
            </a:r>
            <a:endParaRPr lang="uz-Cyrl-UZ" dirty="0"/>
          </a:p>
          <a:p>
            <a:pPr lvl="0"/>
            <a:r>
              <a:rPr lang="ru-RU" dirty="0" err="1"/>
              <a:t>mxODBC</a:t>
            </a:r>
            <a:r>
              <a:rPr lang="ru-RU" dirty="0"/>
              <a:t> Доступ по ODBC, продается фирмой </a:t>
            </a:r>
            <a:r>
              <a:rPr lang="ru-RU" dirty="0" err="1"/>
              <a:t>eGenix</a:t>
            </a:r>
            <a:r>
              <a:rPr lang="ru-RU" dirty="0"/>
              <a:t> (</a:t>
            </a:r>
            <a:r>
              <a:rPr lang="ru-RU" u="sng" dirty="0">
                <a:hlinkClick r:id="rId2"/>
              </a:rPr>
              <a:t>http://www.egenix.com</a:t>
            </a:r>
            <a:r>
              <a:rPr lang="ru-RU" dirty="0"/>
              <a:t>). </a:t>
            </a:r>
            <a:endParaRPr lang="uz-Cyrl-UZ" dirty="0"/>
          </a:p>
          <a:p>
            <a:pPr lvl="0"/>
            <a:r>
              <a:rPr lang="en-US" dirty="0"/>
              <a:t>DCOracle2, </a:t>
            </a:r>
            <a:r>
              <a:rPr lang="en-US" dirty="0" err="1"/>
              <a:t>cx_Oracle</a:t>
            </a:r>
            <a:r>
              <a:rPr lang="en-US" dirty="0"/>
              <a:t> </a:t>
            </a:r>
            <a:r>
              <a:rPr lang="ru-RU" dirty="0"/>
              <a:t>Для СУБД</a:t>
            </a:r>
            <a:r>
              <a:rPr lang="en-US" dirty="0"/>
              <a:t> Oracle. </a:t>
            </a:r>
            <a:endParaRPr lang="uz-Cyrl-UZ" dirty="0"/>
          </a:p>
          <a:p>
            <a:pPr lvl="0"/>
            <a:r>
              <a:rPr lang="en-US" dirty="0" err="1"/>
              <a:t>PyGresQL</a:t>
            </a:r>
            <a:r>
              <a:rPr lang="en-US" dirty="0"/>
              <a:t>, </a:t>
            </a:r>
            <a:r>
              <a:rPr lang="en-US" dirty="0" err="1"/>
              <a:t>psycopg</a:t>
            </a:r>
            <a:r>
              <a:rPr lang="en-US" dirty="0"/>
              <a:t>, </a:t>
            </a:r>
            <a:r>
              <a:rPr lang="en-US" dirty="0" err="1"/>
              <a:t>pyPgSQL</a:t>
            </a:r>
            <a:r>
              <a:rPr lang="en-US" dirty="0"/>
              <a:t> </a:t>
            </a:r>
            <a:r>
              <a:rPr lang="ru-RU" dirty="0"/>
              <a:t>Для СУБД</a:t>
            </a:r>
            <a:r>
              <a:rPr lang="en-US" dirty="0"/>
              <a:t> </a:t>
            </a:r>
            <a:r>
              <a:rPr lang="en-US" dirty="0" err="1"/>
              <a:t>PostgreSQL</a:t>
            </a:r>
            <a:r>
              <a:rPr lang="en-US" dirty="0"/>
              <a:t>. </a:t>
            </a:r>
            <a:endParaRPr lang="uz-Cyrl-UZ" dirty="0"/>
          </a:p>
          <a:p>
            <a:pPr lvl="0"/>
            <a:r>
              <a:rPr lang="ru-RU" dirty="0" err="1"/>
              <a:t>Sybase</a:t>
            </a:r>
            <a:r>
              <a:rPr lang="ru-RU" dirty="0"/>
              <a:t> Для </a:t>
            </a:r>
            <a:r>
              <a:rPr lang="ru-RU" dirty="0" err="1"/>
              <a:t>Sybase</a:t>
            </a:r>
            <a:r>
              <a:rPr lang="ru-RU" dirty="0"/>
              <a:t>. </a:t>
            </a:r>
            <a:endParaRPr lang="uz-Cyrl-UZ" dirty="0"/>
          </a:p>
          <a:p>
            <a:pPr lvl="0"/>
            <a:r>
              <a:rPr lang="ru-RU" dirty="0" err="1"/>
              <a:t>sapdbapi</a:t>
            </a:r>
            <a:r>
              <a:rPr lang="ru-RU" dirty="0"/>
              <a:t> Для СУБД SAP. </a:t>
            </a:r>
            <a:endParaRPr lang="uz-Cyrl-UZ" dirty="0"/>
          </a:p>
          <a:p>
            <a:pPr lvl="0"/>
            <a:r>
              <a:rPr lang="ru-RU" dirty="0" err="1"/>
              <a:t>KInterbasDB</a:t>
            </a:r>
            <a:r>
              <a:rPr lang="ru-RU" dirty="0"/>
              <a:t> Для СУБД </a:t>
            </a:r>
            <a:r>
              <a:rPr lang="ru-RU" dirty="0" err="1"/>
              <a:t>Firebird</a:t>
            </a:r>
            <a:r>
              <a:rPr lang="ru-RU" dirty="0"/>
              <a:t> (это потомок </a:t>
            </a:r>
            <a:r>
              <a:rPr lang="ru-RU" dirty="0" err="1"/>
              <a:t>Interbase</a:t>
            </a:r>
            <a:r>
              <a:rPr lang="ru-RU" dirty="0"/>
              <a:t>). </a:t>
            </a:r>
            <a:endParaRPr lang="uz-Cyrl-UZ" dirty="0"/>
          </a:p>
          <a:p>
            <a:pPr lvl="0"/>
            <a:r>
              <a:rPr lang="en-US" dirty="0" err="1"/>
              <a:t>PyADO</a:t>
            </a:r>
            <a:r>
              <a:rPr lang="en-US" dirty="0"/>
              <a:t> </a:t>
            </a:r>
            <a:r>
              <a:rPr lang="ru-RU" dirty="0"/>
              <a:t>Адаптер к</a:t>
            </a:r>
            <a:r>
              <a:rPr lang="en-US" dirty="0"/>
              <a:t> Microsoft ActiveX Data Objects (</a:t>
            </a:r>
            <a:r>
              <a:rPr lang="ru-RU" dirty="0"/>
              <a:t>только под</a:t>
            </a:r>
            <a:r>
              <a:rPr lang="en-US" dirty="0"/>
              <a:t> Windows</a:t>
            </a:r>
            <a:r>
              <a:rPr lang="en-US" dirty="0" smtClean="0"/>
              <a:t>).</a:t>
            </a:r>
            <a:endParaRPr lang="uz-Cyrl-UZ" dirty="0"/>
          </a:p>
        </p:txBody>
      </p:sp>
    </p:spTree>
    <p:extLst>
      <p:ext uri="{BB962C8B-B14F-4D97-AF65-F5344CB8AC3E}">
        <p14:creationId xmlns:p14="http://schemas.microsoft.com/office/powerpoint/2010/main" val="17376209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229600" cy="490066"/>
          </a:xfrm>
        </p:spPr>
        <p:txBody>
          <a:bodyPr>
            <a:normAutofit fontScale="90000"/>
          </a:bodyPr>
          <a:lstStyle/>
          <a:p>
            <a:r>
              <a:rPr lang="ru-RU" b="1" dirty="0" smtClean="0"/>
              <a:t>Заключение</a:t>
            </a:r>
            <a:endParaRPr lang="uz-Cyrl-UZ" dirty="0"/>
          </a:p>
        </p:txBody>
      </p:sp>
      <p:sp>
        <p:nvSpPr>
          <p:cNvPr id="3" name="Объект 2"/>
          <p:cNvSpPr>
            <a:spLocks noGrp="1"/>
          </p:cNvSpPr>
          <p:nvPr>
            <p:ph idx="1"/>
          </p:nvPr>
        </p:nvSpPr>
        <p:spPr>
          <a:xfrm>
            <a:off x="107504" y="548680"/>
            <a:ext cx="8928992" cy="6192688"/>
          </a:xfrm>
        </p:spPr>
        <p:txBody>
          <a:bodyPr>
            <a:normAutofit fontScale="70000" lnSpcReduction="20000"/>
          </a:bodyPr>
          <a:lstStyle/>
          <a:p>
            <a:pPr marL="0" indent="0">
              <a:buNone/>
            </a:pPr>
            <a:r>
              <a:rPr lang="ru-RU" dirty="0"/>
              <a:t>В рамках данной лекции были рассмотрены возможности связи </a:t>
            </a:r>
            <a:r>
              <a:rPr lang="ru-RU" dirty="0" err="1"/>
              <a:t>Python</a:t>
            </a:r>
            <a:r>
              <a:rPr lang="ru-RU" dirty="0"/>
              <a:t> с системами управления реляционными базами данных. Для </a:t>
            </a:r>
            <a:r>
              <a:rPr lang="ru-RU" dirty="0" err="1"/>
              <a:t>Python</a:t>
            </a:r>
            <a:r>
              <a:rPr lang="ru-RU" dirty="0"/>
              <a:t> разработан стандарт, называемый DB-API (версия 2.0), которого должны придерживаться все разработчики модулей сопряжения с реляционными базами данных. Благодаря этому API код прикладной программы становится менее зависимым от марки используемой базы данных, его могут понять разработчики, использующие другие базы данных. Фактически DB-API 2.0 описывает имена функций и классов, которые должен содержать модуль сопряжения с базой данных, и их семантику. Модуль сопряжения должен содержать класс объектов-соединений с базой данных и класс для курсоров - специальных объектов, через которые происходит коммуникация с СУБД на прикладном уровне.</a:t>
            </a:r>
            <a:endParaRPr lang="uz-Cyrl-UZ" dirty="0"/>
          </a:p>
          <a:p>
            <a:pPr marL="0" indent="0">
              <a:buNone/>
            </a:pPr>
            <a:r>
              <a:rPr lang="ru-RU" dirty="0"/>
              <a:t>Здесь была использована СУБД </a:t>
            </a:r>
            <a:r>
              <a:rPr lang="ru-RU" dirty="0" err="1"/>
              <a:t>SQLite</a:t>
            </a:r>
            <a:r>
              <a:rPr lang="ru-RU" dirty="0"/>
              <a:t> и соответствующий модуль расширения </a:t>
            </a:r>
            <a:r>
              <a:rPr lang="ru-RU" dirty="0" err="1"/>
              <a:t>Python</a:t>
            </a:r>
            <a:r>
              <a:rPr lang="ru-RU" dirty="0"/>
              <a:t> для сопряжения с этой СУБД - </a:t>
            </a:r>
            <a:r>
              <a:rPr lang="ru-RU" dirty="0" err="1"/>
              <a:t>sqlite</a:t>
            </a:r>
            <a:r>
              <a:rPr lang="ru-RU" dirty="0"/>
              <a:t>, так как он поддерживает DB-API 2.0 и достаточно прост в установке. С его помощью были продемонстрированы основные приемы работы с базой данных: создание и наполнение таблиц, выполнение выборок и анализ полученных данных.</a:t>
            </a:r>
            <a:endParaRPr lang="uz-Cyrl-UZ" dirty="0"/>
          </a:p>
          <a:p>
            <a:pPr marL="0" indent="0">
              <a:buNone/>
            </a:pPr>
            <a:r>
              <a:rPr lang="ru-RU" dirty="0"/>
              <a:t>В конце лекции дан список других пакетов и модулей, которые позволяют </a:t>
            </a:r>
            <a:r>
              <a:rPr lang="ru-RU" dirty="0" err="1"/>
              <a:t>Python</a:t>
            </a:r>
            <a:r>
              <a:rPr lang="ru-RU" dirty="0"/>
              <a:t>-программе работать со многими современными СУБД</a:t>
            </a:r>
            <a:r>
              <a:rPr lang="ru-RU" dirty="0" smtClean="0"/>
              <a:t>.</a:t>
            </a:r>
            <a:endParaRPr lang="uz-Cyrl-UZ" dirty="0"/>
          </a:p>
        </p:txBody>
      </p:sp>
    </p:spTree>
    <p:extLst>
      <p:ext uri="{BB962C8B-B14F-4D97-AF65-F5344CB8AC3E}">
        <p14:creationId xmlns:p14="http://schemas.microsoft.com/office/powerpoint/2010/main" val="17043764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lstStyle/>
          <a:p>
            <a:pPr marL="0" indent="0">
              <a:buNone/>
            </a:pPr>
            <a:r>
              <a:rPr lang="ru-RU" b="1" dirty="0"/>
              <a:t>Ссылки</a:t>
            </a:r>
            <a:endParaRPr lang="uz-Cyrl-UZ" b="1" dirty="0"/>
          </a:p>
          <a:p>
            <a:r>
              <a:rPr lang="ru-RU" dirty="0"/>
              <a:t>Модули </a:t>
            </a:r>
            <a:r>
              <a:rPr lang="ru-RU" dirty="0" err="1"/>
              <a:t>mxDateTime</a:t>
            </a:r>
            <a:r>
              <a:rPr lang="ru-RU" dirty="0"/>
              <a:t> и др. </a:t>
            </a:r>
            <a:r>
              <a:rPr lang="en-US" u="sng" dirty="0">
                <a:hlinkClick r:id="rId2"/>
              </a:rPr>
              <a:t>http://www.lemburg.com/files/python/</a:t>
            </a:r>
            <a:endParaRPr lang="uz-Cyrl-UZ" dirty="0"/>
          </a:p>
          <a:p>
            <a:r>
              <a:rPr lang="ru-RU" dirty="0"/>
              <a:t>СУБД</a:t>
            </a:r>
            <a:r>
              <a:rPr lang="en-US" dirty="0"/>
              <a:t> SQLite </a:t>
            </a:r>
            <a:r>
              <a:rPr lang="en-US" u="sng" dirty="0">
                <a:hlinkClick r:id="rId3"/>
              </a:rPr>
              <a:t>http://sqlite.org</a:t>
            </a:r>
            <a:endParaRPr lang="uz-Cyrl-UZ" dirty="0"/>
          </a:p>
          <a:p>
            <a:r>
              <a:rPr lang="ru-RU" dirty="0"/>
              <a:t>Модуль сопряжения с </a:t>
            </a:r>
            <a:r>
              <a:rPr lang="ru-RU" dirty="0" err="1"/>
              <a:t>SQLite</a:t>
            </a:r>
            <a:r>
              <a:rPr lang="ru-RU" dirty="0"/>
              <a:t> </a:t>
            </a:r>
            <a:r>
              <a:rPr lang="ru-RU" u="sng" dirty="0">
                <a:hlinkClick r:id="rId4"/>
              </a:rPr>
              <a:t>http://pysqlite.org</a:t>
            </a:r>
            <a:endParaRPr lang="uz-Cyrl-UZ" dirty="0"/>
          </a:p>
        </p:txBody>
      </p:sp>
    </p:spTree>
    <p:extLst>
      <p:ext uri="{BB962C8B-B14F-4D97-AF65-F5344CB8AC3E}">
        <p14:creationId xmlns:p14="http://schemas.microsoft.com/office/powerpoint/2010/main" val="1740100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85000" lnSpcReduction="10000"/>
          </a:bodyPr>
          <a:lstStyle/>
          <a:p>
            <a:pPr marL="0" indent="0">
              <a:buNone/>
            </a:pPr>
            <a:r>
              <a:rPr lang="ru-RU" b="1" dirty="0"/>
              <a:t>Что такое DB-API 2</a:t>
            </a:r>
            <a:endParaRPr lang="uz-Cyrl-UZ" b="1" dirty="0"/>
          </a:p>
          <a:p>
            <a:pPr marL="0" indent="0">
              <a:buNone/>
            </a:pPr>
            <a:r>
              <a:rPr lang="ru-RU" dirty="0"/>
              <a:t>Вынесенная в заголовок аббревиатура объединяет два понятия: DB (</a:t>
            </a:r>
            <a:r>
              <a:rPr lang="ru-RU" dirty="0" err="1"/>
              <a:t>Database</a:t>
            </a:r>
            <a:r>
              <a:rPr lang="ru-RU" dirty="0"/>
              <a:t>, база данных) и API (</a:t>
            </a:r>
            <a:r>
              <a:rPr lang="ru-RU" dirty="0" err="1"/>
              <a:t>Application</a:t>
            </a:r>
            <a:r>
              <a:rPr lang="ru-RU" dirty="0"/>
              <a:t> </a:t>
            </a:r>
            <a:r>
              <a:rPr lang="ru-RU" dirty="0" err="1"/>
              <a:t>Program</a:t>
            </a:r>
            <a:r>
              <a:rPr lang="ru-RU" dirty="0"/>
              <a:t> </a:t>
            </a:r>
            <a:r>
              <a:rPr lang="ru-RU" dirty="0" err="1"/>
              <a:t>Interface</a:t>
            </a:r>
            <a:r>
              <a:rPr lang="ru-RU" dirty="0"/>
              <a:t>, интерфейс прикладной программы).</a:t>
            </a:r>
            <a:endParaRPr lang="uz-Cyrl-UZ" dirty="0"/>
          </a:p>
          <a:p>
            <a:pPr marL="0" indent="0">
              <a:buNone/>
            </a:pPr>
            <a:r>
              <a:rPr lang="ru-RU" dirty="0"/>
              <a:t>Таким образом, DB-API определяет интерфейс прикладной программы с базой данных. Этот интерфейс, описываемый ниже, должен реализовывать все модули расширения, которые служат для связи </a:t>
            </a:r>
            <a:r>
              <a:rPr lang="ru-RU" dirty="0" err="1"/>
              <a:t>Python</a:t>
            </a:r>
            <a:r>
              <a:rPr lang="ru-RU" dirty="0"/>
              <a:t>-программ с базами данных. Единый API (в настоящий момент его вторая версия) позволяет абстрагироваться от марки используемой базы данных, при необходимости довольно легко менять одну СУБД на другую, изучив всего один набор функций и методов.</a:t>
            </a:r>
            <a:endParaRPr lang="uz-Cyrl-UZ" dirty="0"/>
          </a:p>
          <a:p>
            <a:pPr marL="0" indent="0">
              <a:buNone/>
            </a:pPr>
            <a:r>
              <a:rPr lang="ru-RU" dirty="0"/>
              <a:t>DB-API 2.0 описан в PEP 249 (сайт </a:t>
            </a:r>
            <a:r>
              <a:rPr lang="ru-RU" u="sng" dirty="0">
                <a:hlinkClick r:id="rId2"/>
              </a:rPr>
              <a:t>http://www.python.org/dev/peps/pep-0249/</a:t>
            </a:r>
            <a:r>
              <a:rPr lang="ru-RU" dirty="0"/>
              <a:t>), и данное ниже описание основано именно на нем</a:t>
            </a:r>
            <a:r>
              <a:rPr lang="ru-RU" dirty="0" smtClean="0"/>
              <a:t>.</a:t>
            </a:r>
            <a:endParaRPr lang="uz-Cyrl-UZ" dirty="0"/>
          </a:p>
        </p:txBody>
      </p:sp>
    </p:spTree>
    <p:extLst>
      <p:ext uri="{BB962C8B-B14F-4D97-AF65-F5344CB8AC3E}">
        <p14:creationId xmlns:p14="http://schemas.microsoft.com/office/powerpoint/2010/main" val="1595365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568952" cy="6264696"/>
          </a:xfrm>
        </p:spPr>
        <p:txBody>
          <a:bodyPr>
            <a:normAutofit fontScale="92500" lnSpcReduction="20000"/>
          </a:bodyPr>
          <a:lstStyle/>
          <a:p>
            <a:pPr marL="0" indent="0">
              <a:buNone/>
            </a:pPr>
            <a:r>
              <a:rPr lang="ru-RU" b="1" dirty="0"/>
              <a:t>Описание DB API 2.0</a:t>
            </a:r>
            <a:endParaRPr lang="uz-Cyrl-UZ" b="1" dirty="0"/>
          </a:p>
          <a:p>
            <a:pPr marL="0" indent="0">
              <a:buNone/>
            </a:pPr>
            <a:r>
              <a:rPr lang="ru-RU" dirty="0"/>
              <a:t>DB API 2.0 регламентирует интерфейсы модуля расширения для работы с базой данных, методы объекта-соединения с базой, объекта-курсора текущей обрабатываемой записи, объектов различных для типов данных и их конструкторов, а также содержит рекомендации для разработчиков по реализации модулей. На сегодня </a:t>
            </a:r>
            <a:r>
              <a:rPr lang="ru-RU" dirty="0" err="1"/>
              <a:t>Python</a:t>
            </a:r>
            <a:r>
              <a:rPr lang="ru-RU" dirty="0"/>
              <a:t> поддерживает через модули расширения многие известные базы данных (уточнить можно на </a:t>
            </a:r>
            <a:r>
              <a:rPr lang="ru-RU" dirty="0" err="1"/>
              <a:t>web</a:t>
            </a:r>
            <a:r>
              <a:rPr lang="ru-RU" dirty="0"/>
              <a:t>-странице по адресу </a:t>
            </a:r>
            <a:r>
              <a:rPr lang="ru-RU" u="sng" dirty="0">
                <a:hlinkClick r:id="rId2"/>
              </a:rPr>
              <a:t>http://www.python.org/topics/database/</a:t>
            </a:r>
            <a:r>
              <a:rPr lang="ru-RU" dirty="0"/>
              <a:t>). Ниже рассматриваются почти все положения DB-API за исключением рекомендаций для разработчиков новых модулей</a:t>
            </a:r>
            <a:r>
              <a:rPr lang="ru-RU" dirty="0" smtClean="0"/>
              <a:t>.</a:t>
            </a:r>
            <a:endParaRPr lang="uz-Cyrl-UZ" dirty="0"/>
          </a:p>
        </p:txBody>
      </p:sp>
    </p:spTree>
    <p:extLst>
      <p:ext uri="{BB962C8B-B14F-4D97-AF65-F5344CB8AC3E}">
        <p14:creationId xmlns:p14="http://schemas.microsoft.com/office/powerpoint/2010/main" val="626851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08712"/>
          </a:xfrm>
        </p:spPr>
        <p:txBody>
          <a:bodyPr>
            <a:normAutofit fontScale="92500" lnSpcReduction="20000"/>
          </a:bodyPr>
          <a:lstStyle/>
          <a:p>
            <a:pPr marL="0" indent="0">
              <a:buNone/>
            </a:pPr>
            <a:r>
              <a:rPr lang="ru-RU" b="1" dirty="0"/>
              <a:t>Интерфейс модуля</a:t>
            </a:r>
            <a:endParaRPr lang="uz-Cyrl-UZ" b="1" dirty="0"/>
          </a:p>
          <a:p>
            <a:pPr marL="0" indent="0">
              <a:buNone/>
            </a:pPr>
            <a:r>
              <a:rPr lang="ru-RU" dirty="0"/>
              <a:t>Здесь необходимо сказать о том, что должен предоставлять модуль для удовлетворения требований DB-API 2.0.</a:t>
            </a:r>
            <a:endParaRPr lang="uz-Cyrl-UZ" dirty="0"/>
          </a:p>
          <a:p>
            <a:pPr marL="0" indent="0">
              <a:buNone/>
            </a:pPr>
            <a:r>
              <a:rPr lang="ru-RU" dirty="0"/>
              <a:t>Доступ к базе данных осуществляется с помощью </a:t>
            </a:r>
            <a:r>
              <a:rPr lang="ru-RU" b="1" dirty="0"/>
              <a:t>объекта-соединения</a:t>
            </a:r>
            <a:r>
              <a:rPr lang="ru-RU" dirty="0"/>
              <a:t> (</a:t>
            </a:r>
            <a:r>
              <a:rPr lang="ru-RU" dirty="0" err="1"/>
              <a:t>connection</a:t>
            </a:r>
            <a:r>
              <a:rPr lang="ru-RU" dirty="0"/>
              <a:t> </a:t>
            </a:r>
            <a:r>
              <a:rPr lang="ru-RU" dirty="0" err="1"/>
              <a:t>object</a:t>
            </a:r>
            <a:r>
              <a:rPr lang="ru-RU" dirty="0"/>
              <a:t>). DB-API-совместимый модуль должен предоставлять функцию-конструктор </a:t>
            </a:r>
            <a:r>
              <a:rPr lang="ru-RU" dirty="0" err="1"/>
              <a:t>connect</a:t>
            </a:r>
            <a:r>
              <a:rPr lang="ru-RU" dirty="0"/>
              <a:t>() для класса объектов-соединений. Конструктор должен иметь следующие именованные параметры:</a:t>
            </a:r>
            <a:endParaRPr lang="uz-Cyrl-UZ" dirty="0"/>
          </a:p>
          <a:p>
            <a:pPr lvl="0"/>
            <a:r>
              <a:rPr lang="ru-RU" dirty="0" err="1"/>
              <a:t>dsn</a:t>
            </a:r>
            <a:r>
              <a:rPr lang="ru-RU" dirty="0"/>
              <a:t> Название источника данных в виде строки </a:t>
            </a:r>
            <a:endParaRPr lang="uz-Cyrl-UZ" dirty="0"/>
          </a:p>
          <a:p>
            <a:pPr lvl="0"/>
            <a:r>
              <a:rPr lang="ru-RU" dirty="0" err="1"/>
              <a:t>user</a:t>
            </a:r>
            <a:r>
              <a:rPr lang="ru-RU" dirty="0"/>
              <a:t> Имя пользователя </a:t>
            </a:r>
            <a:endParaRPr lang="uz-Cyrl-UZ" dirty="0"/>
          </a:p>
          <a:p>
            <a:pPr lvl="0"/>
            <a:r>
              <a:rPr lang="ru-RU" dirty="0" err="1"/>
              <a:t>password</a:t>
            </a:r>
            <a:r>
              <a:rPr lang="ru-RU" dirty="0"/>
              <a:t> Пароль </a:t>
            </a:r>
            <a:endParaRPr lang="uz-Cyrl-UZ" dirty="0"/>
          </a:p>
          <a:p>
            <a:pPr lvl="0"/>
            <a:r>
              <a:rPr lang="ru-RU" dirty="0" err="1"/>
              <a:t>host</a:t>
            </a:r>
            <a:r>
              <a:rPr lang="ru-RU" dirty="0"/>
              <a:t> Адрес хоста, на котором работает СУБД </a:t>
            </a:r>
            <a:endParaRPr lang="uz-Cyrl-UZ" dirty="0"/>
          </a:p>
          <a:p>
            <a:pPr lvl="0"/>
            <a:r>
              <a:rPr lang="ru-RU" dirty="0" err="1"/>
              <a:t>database</a:t>
            </a:r>
            <a:r>
              <a:rPr lang="ru-RU" dirty="0"/>
              <a:t> Имя базы данных</a:t>
            </a:r>
            <a:r>
              <a:rPr lang="ru-RU" dirty="0" smtClean="0"/>
              <a:t>.</a:t>
            </a:r>
            <a:endParaRPr lang="uz-Cyrl-UZ" dirty="0"/>
          </a:p>
        </p:txBody>
      </p:sp>
    </p:spTree>
    <p:extLst>
      <p:ext uri="{BB962C8B-B14F-4D97-AF65-F5344CB8AC3E}">
        <p14:creationId xmlns:p14="http://schemas.microsoft.com/office/powerpoint/2010/main" val="3876275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70000" lnSpcReduction="20000"/>
          </a:bodyPr>
          <a:lstStyle/>
          <a:p>
            <a:pPr marL="0" indent="0">
              <a:buNone/>
            </a:pPr>
            <a:r>
              <a:rPr lang="ru-RU" dirty="0"/>
              <a:t>Методы объекта-соединения будут рассмотрены чуть позже.</a:t>
            </a:r>
            <a:endParaRPr lang="uz-Cyrl-UZ" dirty="0"/>
          </a:p>
          <a:p>
            <a:pPr marL="0" indent="0">
              <a:buNone/>
            </a:pPr>
            <a:r>
              <a:rPr lang="ru-RU" dirty="0"/>
              <a:t>Модуль определяет константы, содержащие его основные характеристики:</a:t>
            </a:r>
            <a:endParaRPr lang="uz-Cyrl-UZ" dirty="0"/>
          </a:p>
          <a:p>
            <a:pPr lvl="0"/>
            <a:r>
              <a:rPr lang="ru-RU" dirty="0" err="1"/>
              <a:t>apilevel</a:t>
            </a:r>
            <a:r>
              <a:rPr lang="ru-RU" dirty="0"/>
              <a:t> Версия DB-API ("1.0" или "2.0"). </a:t>
            </a:r>
            <a:endParaRPr lang="uz-Cyrl-UZ" sz="4400" dirty="0"/>
          </a:p>
          <a:p>
            <a:pPr lvl="0"/>
            <a:r>
              <a:rPr lang="ru-RU" dirty="0" err="1"/>
              <a:t>threadsafety</a:t>
            </a:r>
            <a:r>
              <a:rPr lang="ru-RU" dirty="0"/>
              <a:t> Целочисленная константа, описывающая возможности модуля при использовании потоков управления: </a:t>
            </a:r>
            <a:endParaRPr lang="uz-Cyrl-UZ" sz="4400" dirty="0"/>
          </a:p>
          <a:p>
            <a:pPr lvl="1"/>
            <a:r>
              <a:rPr lang="ru-RU" dirty="0"/>
              <a:t>0 Модуль не поддерживает потоки. </a:t>
            </a:r>
            <a:endParaRPr lang="uz-Cyrl-UZ" sz="4000" dirty="0"/>
          </a:p>
          <a:p>
            <a:pPr lvl="1"/>
            <a:r>
              <a:rPr lang="ru-RU" dirty="0"/>
              <a:t>1 Потоки могут совместно использовать модуль, но не соединения. </a:t>
            </a:r>
            <a:endParaRPr lang="uz-Cyrl-UZ" sz="4000" dirty="0"/>
          </a:p>
          <a:p>
            <a:pPr lvl="1"/>
            <a:r>
              <a:rPr lang="ru-RU" dirty="0"/>
              <a:t>2 Потоки могут совместно использовать модуль и соединения. </a:t>
            </a:r>
            <a:endParaRPr lang="uz-Cyrl-UZ" sz="4000" dirty="0"/>
          </a:p>
          <a:p>
            <a:pPr lvl="1"/>
            <a:r>
              <a:rPr lang="ru-RU" dirty="0"/>
              <a:t>3 Потоки могут совместно использовать модуль, соединения и курсоры. (Под совместным использованием здесь понимается возможность использования упомянутых ресурсов без применения семафоров).</a:t>
            </a:r>
            <a:endParaRPr lang="uz-Cyrl-UZ" sz="4000" dirty="0"/>
          </a:p>
          <a:p>
            <a:pPr lvl="0"/>
            <a:r>
              <a:rPr lang="ru-RU" dirty="0" err="1"/>
              <a:t>paramstyle</a:t>
            </a:r>
            <a:r>
              <a:rPr lang="ru-RU" dirty="0"/>
              <a:t> Тип используемых пометок при подстановке параметров. Возможны следующие значения этой константы: </a:t>
            </a:r>
            <a:endParaRPr lang="uz-Cyrl-UZ" sz="4400" dirty="0"/>
          </a:p>
          <a:p>
            <a:pPr lvl="1"/>
            <a:r>
              <a:rPr lang="ru-RU" dirty="0"/>
              <a:t>"</a:t>
            </a:r>
            <a:r>
              <a:rPr lang="ru-RU" dirty="0" err="1"/>
              <a:t>format</a:t>
            </a:r>
            <a:r>
              <a:rPr lang="ru-RU" dirty="0"/>
              <a:t>" Форматирование в стиле языка ANSI C (например, "%s", "%i"). </a:t>
            </a:r>
            <a:endParaRPr lang="uz-Cyrl-UZ" sz="4000" dirty="0"/>
          </a:p>
          <a:p>
            <a:pPr lvl="1"/>
            <a:r>
              <a:rPr lang="ru-RU" dirty="0"/>
              <a:t>"</a:t>
            </a:r>
            <a:r>
              <a:rPr lang="ru-RU" dirty="0" err="1"/>
              <a:t>pyformat</a:t>
            </a:r>
            <a:r>
              <a:rPr lang="ru-RU" dirty="0"/>
              <a:t>" Использование именованных спецификаторов формата в стиле </a:t>
            </a:r>
            <a:r>
              <a:rPr lang="ru-RU" dirty="0" err="1"/>
              <a:t>Python</a:t>
            </a:r>
            <a:r>
              <a:rPr lang="ru-RU" dirty="0"/>
              <a:t> ("%(</a:t>
            </a:r>
            <a:r>
              <a:rPr lang="ru-RU" dirty="0" err="1"/>
              <a:t>item</a:t>
            </a:r>
            <a:r>
              <a:rPr lang="ru-RU" dirty="0"/>
              <a:t>)s") </a:t>
            </a:r>
            <a:endParaRPr lang="uz-Cyrl-UZ" sz="4000" dirty="0"/>
          </a:p>
          <a:p>
            <a:pPr lvl="1"/>
            <a:r>
              <a:rPr lang="ru-RU" dirty="0"/>
              <a:t>"</a:t>
            </a:r>
            <a:r>
              <a:rPr lang="ru-RU" dirty="0" err="1"/>
              <a:t>qmark</a:t>
            </a:r>
            <a:r>
              <a:rPr lang="ru-RU" dirty="0"/>
              <a:t>" Использование знаков "?" для пометки мест подстановки параметров. </a:t>
            </a:r>
            <a:endParaRPr lang="uz-Cyrl-UZ" sz="4000" dirty="0"/>
          </a:p>
          <a:p>
            <a:pPr lvl="1"/>
            <a:r>
              <a:rPr lang="ru-RU" dirty="0"/>
              <a:t>"</a:t>
            </a:r>
            <a:r>
              <a:rPr lang="ru-RU" dirty="0" err="1"/>
              <a:t>numeric</a:t>
            </a:r>
            <a:r>
              <a:rPr lang="ru-RU" dirty="0"/>
              <a:t>" Использование номеров позиций (":1"). </a:t>
            </a:r>
            <a:endParaRPr lang="uz-Cyrl-UZ" sz="4000" dirty="0"/>
          </a:p>
          <a:p>
            <a:pPr lvl="1"/>
            <a:r>
              <a:rPr lang="ru-RU" dirty="0"/>
              <a:t>"</a:t>
            </a:r>
            <a:r>
              <a:rPr lang="ru-RU" dirty="0" err="1"/>
              <a:t>named</a:t>
            </a:r>
            <a:r>
              <a:rPr lang="ru-RU" dirty="0"/>
              <a:t>" Использование имен подставляемых параметров (":</a:t>
            </a:r>
            <a:r>
              <a:rPr lang="ru-RU" dirty="0" err="1"/>
              <a:t>name</a:t>
            </a:r>
            <a:r>
              <a:rPr lang="ru-RU" dirty="0"/>
              <a:t>").</a:t>
            </a:r>
            <a:endParaRPr lang="uz-Cyrl-UZ" sz="4000" dirty="0"/>
          </a:p>
          <a:p>
            <a:pPr marL="0" indent="0">
              <a:buNone/>
            </a:pPr>
            <a:endParaRPr lang="uz-Cyrl-UZ" dirty="0"/>
          </a:p>
        </p:txBody>
      </p:sp>
    </p:spTree>
    <p:extLst>
      <p:ext uri="{BB962C8B-B14F-4D97-AF65-F5344CB8AC3E}">
        <p14:creationId xmlns:p14="http://schemas.microsoft.com/office/powerpoint/2010/main" val="2171267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568952" cy="6264696"/>
          </a:xfrm>
        </p:spPr>
        <p:txBody>
          <a:bodyPr>
            <a:normAutofit fontScale="92500" lnSpcReduction="10000"/>
          </a:bodyPr>
          <a:lstStyle/>
          <a:p>
            <a:pPr marL="0" indent="0">
              <a:buNone/>
            </a:pPr>
            <a:r>
              <a:rPr lang="ru-RU" dirty="0"/>
              <a:t>Модуль должен определять ряд исключений для обозначения типичных исключительных ситуаций: </a:t>
            </a:r>
            <a:r>
              <a:rPr lang="ru-RU" dirty="0" err="1"/>
              <a:t>Warning</a:t>
            </a:r>
            <a:r>
              <a:rPr lang="ru-RU" dirty="0"/>
              <a:t> (предупреждение), </a:t>
            </a:r>
            <a:r>
              <a:rPr lang="ru-RU" dirty="0" err="1"/>
              <a:t>Error</a:t>
            </a:r>
            <a:r>
              <a:rPr lang="ru-RU" dirty="0"/>
              <a:t> (ошибка), </a:t>
            </a:r>
            <a:r>
              <a:rPr lang="ru-RU" dirty="0" err="1"/>
              <a:t>InterfaceError</a:t>
            </a:r>
            <a:r>
              <a:rPr lang="ru-RU" dirty="0"/>
              <a:t> (ошибка интерфейса), </a:t>
            </a:r>
            <a:r>
              <a:rPr lang="ru-RU" dirty="0" err="1"/>
              <a:t>DatabaseError</a:t>
            </a:r>
            <a:r>
              <a:rPr lang="ru-RU" dirty="0"/>
              <a:t> (ошибка, относящаяся к базе данных). А также подклассы этого последнего исключения: </a:t>
            </a:r>
            <a:r>
              <a:rPr lang="ru-RU" dirty="0" err="1"/>
              <a:t>DataError</a:t>
            </a:r>
            <a:r>
              <a:rPr lang="ru-RU" dirty="0"/>
              <a:t> (ошибка обработки данных), </a:t>
            </a:r>
            <a:r>
              <a:rPr lang="ru-RU" dirty="0" err="1"/>
              <a:t>OperationalError</a:t>
            </a:r>
            <a:r>
              <a:rPr lang="ru-RU" dirty="0"/>
              <a:t> (ошибка в работе или сбой соединения с базой данных), </a:t>
            </a:r>
            <a:r>
              <a:rPr lang="ru-RU" dirty="0" err="1"/>
              <a:t>IntegrityError</a:t>
            </a:r>
            <a:r>
              <a:rPr lang="ru-RU" dirty="0"/>
              <a:t> (ошибка целостности базы данных), </a:t>
            </a:r>
            <a:r>
              <a:rPr lang="ru-RU" dirty="0" err="1"/>
              <a:t>InternalError</a:t>
            </a:r>
            <a:r>
              <a:rPr lang="ru-RU" dirty="0"/>
              <a:t> (внутренняя ошибка базы данных), </a:t>
            </a:r>
            <a:r>
              <a:rPr lang="ru-RU" dirty="0" err="1"/>
              <a:t>ProgrammingError</a:t>
            </a:r>
            <a:r>
              <a:rPr lang="ru-RU" dirty="0"/>
              <a:t> (программная ошибка, например, ошибка в синтаксисе SQL-запроса), </a:t>
            </a:r>
            <a:r>
              <a:rPr lang="ru-RU" dirty="0" err="1"/>
              <a:t>NotSupportedError</a:t>
            </a:r>
            <a:r>
              <a:rPr lang="ru-RU" dirty="0"/>
              <a:t> (при отсутствии поддержки запрошенного свойства</a:t>
            </a:r>
            <a:r>
              <a:rPr lang="ru-RU" dirty="0" smtClean="0"/>
              <a:t>).</a:t>
            </a:r>
            <a:endParaRPr lang="uz-Cyrl-UZ" dirty="0"/>
          </a:p>
        </p:txBody>
      </p:sp>
    </p:spTree>
    <p:extLst>
      <p:ext uri="{BB962C8B-B14F-4D97-AF65-F5344CB8AC3E}">
        <p14:creationId xmlns:p14="http://schemas.microsoft.com/office/powerpoint/2010/main" val="3619246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568952" cy="6408712"/>
          </a:xfrm>
        </p:spPr>
        <p:txBody>
          <a:bodyPr>
            <a:normAutofit fontScale="92500" lnSpcReduction="10000"/>
          </a:bodyPr>
          <a:lstStyle/>
          <a:p>
            <a:pPr marL="0" indent="0">
              <a:buNone/>
            </a:pPr>
            <a:r>
              <a:rPr lang="ru-RU" b="1" dirty="0"/>
              <a:t>Объект-соединение</a:t>
            </a:r>
            <a:endParaRPr lang="uz-Cyrl-UZ" b="1" dirty="0"/>
          </a:p>
          <a:p>
            <a:pPr marL="0" indent="0">
              <a:buNone/>
            </a:pPr>
            <a:r>
              <a:rPr lang="ru-RU" dirty="0"/>
              <a:t>Объект-соединение, получаемый в результате успешного вызова функции </a:t>
            </a:r>
            <a:r>
              <a:rPr lang="ru-RU" dirty="0" err="1"/>
              <a:t>connect</a:t>
            </a:r>
            <a:r>
              <a:rPr lang="ru-RU" dirty="0"/>
              <a:t>(), должен иметь следующие методы:</a:t>
            </a:r>
            <a:endParaRPr lang="uz-Cyrl-UZ" dirty="0"/>
          </a:p>
          <a:p>
            <a:pPr lvl="0"/>
            <a:r>
              <a:rPr lang="ru-RU" dirty="0" err="1"/>
              <a:t>close</a:t>
            </a:r>
            <a:r>
              <a:rPr lang="ru-RU" dirty="0"/>
              <a:t>() Закрывает соединение с базой данных. </a:t>
            </a:r>
            <a:endParaRPr lang="uz-Cyrl-UZ" dirty="0"/>
          </a:p>
          <a:p>
            <a:pPr lvl="0"/>
            <a:r>
              <a:rPr lang="ru-RU" dirty="0" err="1"/>
              <a:t>commit</a:t>
            </a:r>
            <a:r>
              <a:rPr lang="ru-RU" dirty="0"/>
              <a:t>() Завершает транзакцию. </a:t>
            </a:r>
            <a:endParaRPr lang="uz-Cyrl-UZ" dirty="0"/>
          </a:p>
          <a:p>
            <a:pPr lvl="0"/>
            <a:r>
              <a:rPr lang="ru-RU" dirty="0" err="1"/>
              <a:t>rollback</a:t>
            </a:r>
            <a:r>
              <a:rPr lang="ru-RU" dirty="0"/>
              <a:t>() Откатывает начатую транзакцию (восстанавливает исходное состояние). Закрытие соединения при незавершенной транзакции автоматически производит откат транзакции. </a:t>
            </a:r>
            <a:endParaRPr lang="uz-Cyrl-UZ" dirty="0"/>
          </a:p>
          <a:p>
            <a:pPr lvl="0"/>
            <a:r>
              <a:rPr lang="ru-RU" dirty="0" err="1"/>
              <a:t>cursor</a:t>
            </a:r>
            <a:r>
              <a:rPr lang="ru-RU" dirty="0"/>
              <a:t>() Возвращает объект-курсор, использующий данное соединение. Если база данных не поддерживает курсоры, модуль сопряжения должен их имитировать</a:t>
            </a:r>
            <a:r>
              <a:rPr lang="ru-RU" dirty="0" smtClean="0"/>
              <a:t>.</a:t>
            </a:r>
            <a:endParaRPr lang="uz-Cyrl-UZ" dirty="0"/>
          </a:p>
        </p:txBody>
      </p:sp>
    </p:spTree>
    <p:extLst>
      <p:ext uri="{BB962C8B-B14F-4D97-AF65-F5344CB8AC3E}">
        <p14:creationId xmlns:p14="http://schemas.microsoft.com/office/powerpoint/2010/main" val="11345153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3303</Words>
  <Application>Microsoft Office PowerPoint</Application>
  <PresentationFormat>Экран (4:3)</PresentationFormat>
  <Paragraphs>265</Paragraphs>
  <Slides>38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38</vt:i4>
      </vt:variant>
    </vt:vector>
  </HeadingPairs>
  <TitlesOfParts>
    <vt:vector size="43" baseType="lpstr">
      <vt:lpstr>Arial</vt:lpstr>
      <vt:lpstr>Calibri</vt:lpstr>
      <vt:lpstr>Times New Roman</vt:lpstr>
      <vt:lpstr>Verdana</vt:lpstr>
      <vt:lpstr>Тема Office</vt:lpstr>
      <vt:lpstr>Работа с базой данных</vt:lpstr>
      <vt:lpstr>План</vt:lpstr>
      <vt:lpstr>Основные понятия реляционной СУБД</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Атрибуты объекта-курсора тоже определены DB-API:</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Работа с базой данных из Python-приложения</vt:lpstr>
      <vt:lpstr>Презентация PowerPoint</vt:lpstr>
      <vt:lpstr>Презентация PowerPoint</vt:lpstr>
      <vt:lpstr>Знакомство с СУБД</vt:lpstr>
      <vt:lpstr>Создание базы данных</vt:lpstr>
      <vt:lpstr>Презентация PowerPoint</vt:lpstr>
      <vt:lpstr>Презентация PowerPoint</vt:lpstr>
      <vt:lpstr>Презентация PowerPoint</vt:lpstr>
      <vt:lpstr>Презентация PowerPoint</vt:lpstr>
      <vt:lpstr>Наполнение базы данных</vt:lpstr>
      <vt:lpstr>Презентация PowerPoint</vt:lpstr>
      <vt:lpstr>Презентация PowerPoint</vt:lpstr>
      <vt:lpstr>Презентация PowerPoint</vt:lpstr>
      <vt:lpstr>Презентация PowerPoint</vt:lpstr>
      <vt:lpstr>Выборки из базы данных</vt:lpstr>
      <vt:lpstr>Презентация PowerPoint</vt:lpstr>
      <vt:lpstr>Презентация PowerPoint</vt:lpstr>
      <vt:lpstr>Другие СУБД и Python</vt:lpstr>
      <vt:lpstr>Заключение</vt:lpstr>
      <vt:lpstr>Презентация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Работа с базой данных</dc:title>
  <dc:creator>Аваз</dc:creator>
  <cp:lastModifiedBy>Shokudo</cp:lastModifiedBy>
  <cp:revision>8</cp:revision>
  <dcterms:created xsi:type="dcterms:W3CDTF">2018-05-05T04:31:39Z</dcterms:created>
  <dcterms:modified xsi:type="dcterms:W3CDTF">2020-03-20T05:33:11Z</dcterms:modified>
</cp:coreProperties>
</file>