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3" r:id="rId6"/>
    <p:sldId id="260" r:id="rId7"/>
    <p:sldId id="261" r:id="rId8"/>
    <p:sldId id="262" r:id="rId9"/>
    <p:sldId id="284" r:id="rId10"/>
    <p:sldId id="263" r:id="rId11"/>
    <p:sldId id="264" r:id="rId12"/>
    <p:sldId id="265" r:id="rId13"/>
    <p:sldId id="285" r:id="rId14"/>
    <p:sldId id="266" r:id="rId15"/>
    <p:sldId id="267" r:id="rId16"/>
    <p:sldId id="268" r:id="rId17"/>
    <p:sldId id="286" r:id="rId18"/>
    <p:sldId id="269" r:id="rId19"/>
    <p:sldId id="270" r:id="rId20"/>
    <p:sldId id="271" r:id="rId21"/>
    <p:sldId id="287" r:id="rId22"/>
    <p:sldId id="272" r:id="rId23"/>
    <p:sldId id="273" r:id="rId24"/>
    <p:sldId id="274" r:id="rId25"/>
    <p:sldId id="275" r:id="rId26"/>
    <p:sldId id="276" r:id="rId27"/>
    <p:sldId id="277" r:id="rId28"/>
    <p:sldId id="288" r:id="rId29"/>
    <p:sldId id="278" r:id="rId30"/>
    <p:sldId id="279" r:id="rId31"/>
    <p:sldId id="280" r:id="rId32"/>
    <p:sldId id="289" r:id="rId33"/>
    <p:sldId id="281" r:id="rId34"/>
    <p:sldId id="282" r:id="rId35"/>
    <p:sldId id="290" r:id="rId36"/>
  </p:sldIdLst>
  <p:sldSz cx="9144000" cy="6858000" type="screen4x3"/>
  <p:notesSz cx="6858000" cy="9144000"/>
  <p:defaultText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z-Cyrl-UZ"/>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z-Cyrl-UZ"/>
          </a:p>
        </p:txBody>
      </p:sp>
      <p:sp>
        <p:nvSpPr>
          <p:cNvPr id="4" name="Дата 3"/>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3998494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3121601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z-Cyrl-UZ"/>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2428668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789253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z-Cyrl-UZ"/>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3675598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Дата 4"/>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4000075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z-Cyrl-UZ"/>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7" name="Дата 6"/>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3157549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Дата 2"/>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3665121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3479472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z-Cyrl-UZ"/>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3084056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z-Cyrl-UZ"/>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z-Cyrl-UZ"/>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C0DEC6E-3725-47D6-9700-DE2B21BA7B33}"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1D249F82-66B2-4028-8AF8-7D7787BD4466}" type="slidenum">
              <a:rPr lang="uz-Cyrl-UZ" smtClean="0"/>
              <a:t>‹#›</a:t>
            </a:fld>
            <a:endParaRPr lang="uz-Cyrl-UZ"/>
          </a:p>
        </p:txBody>
      </p:sp>
    </p:spTree>
    <p:extLst>
      <p:ext uri="{BB962C8B-B14F-4D97-AF65-F5344CB8AC3E}">
        <p14:creationId xmlns:p14="http://schemas.microsoft.com/office/powerpoint/2010/main" val="3453333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z-Cyrl-UZ"/>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0DEC6E-3725-47D6-9700-DE2B21BA7B33}" type="datetimeFigureOut">
              <a:rPr lang="uz-Cyrl-UZ" smtClean="0"/>
              <a:t>20.03.2020</a:t>
            </a:fld>
            <a:endParaRPr lang="uz-Cyrl-UZ"/>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z-Cyrl-UZ"/>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249F82-66B2-4028-8AF8-7D7787BD4466}" type="slidenum">
              <a:rPr lang="uz-Cyrl-UZ" smtClean="0"/>
              <a:t>‹#›</a:t>
            </a:fld>
            <a:endParaRPr lang="uz-Cyrl-UZ"/>
          </a:p>
        </p:txBody>
      </p:sp>
    </p:spTree>
    <p:extLst>
      <p:ext uri="{BB962C8B-B14F-4D97-AF65-F5344CB8AC3E}">
        <p14:creationId xmlns:p14="http://schemas.microsoft.com/office/powerpoint/2010/main" val="2623905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a:t>Элементы функционального программирования </a:t>
            </a:r>
            <a:endParaRPr lang="uz-Cyrl-UZ" dirty="0"/>
          </a:p>
        </p:txBody>
      </p:sp>
      <p:sp>
        <p:nvSpPr>
          <p:cNvPr id="3" name="Подзаголовок 2"/>
          <p:cNvSpPr>
            <a:spLocks noGrp="1"/>
          </p:cNvSpPr>
          <p:nvPr>
            <p:ph type="subTitle" idx="1"/>
          </p:nvPr>
        </p:nvSpPr>
        <p:spPr/>
        <p:txBody>
          <a:bodyPr/>
          <a:lstStyle/>
          <a:p>
            <a:r>
              <a:rPr lang="uz-Cyrl-UZ"/>
              <a:t>Тохиров Э.Т.</a:t>
            </a:r>
            <a:endParaRPr lang="uz-Cyrl-UZ"/>
          </a:p>
        </p:txBody>
      </p:sp>
    </p:spTree>
    <p:extLst>
      <p:ext uri="{BB962C8B-B14F-4D97-AF65-F5344CB8AC3E}">
        <p14:creationId xmlns:p14="http://schemas.microsoft.com/office/powerpoint/2010/main" val="3602109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77500" lnSpcReduction="20000"/>
          </a:bodyPr>
          <a:lstStyle/>
          <a:p>
            <a:r>
              <a:rPr lang="ru-RU" dirty="0"/>
              <a:t>В результате </a:t>
            </a:r>
            <a:r>
              <a:rPr lang="ru-RU" dirty="0" err="1"/>
              <a:t>lambda</a:t>
            </a:r>
            <a:r>
              <a:rPr lang="ru-RU" dirty="0"/>
              <a:t>-выражения получается безымянный объект-функция, которая затем используется, например, для того, чтобы связать с ней некоторое имя. Однако, как правило, определяемые </a:t>
            </a:r>
            <a:r>
              <a:rPr lang="ru-RU" dirty="0" err="1"/>
              <a:t>lambda</a:t>
            </a:r>
            <a:r>
              <a:rPr lang="ru-RU" dirty="0"/>
              <a:t>-выражением функции, применяются в качестве параметров функций.</a:t>
            </a:r>
            <a:endParaRPr lang="uz-Cyrl-UZ" dirty="0"/>
          </a:p>
          <a:p>
            <a:r>
              <a:rPr lang="ru-RU" dirty="0"/>
              <a:t>В языке </a:t>
            </a:r>
            <a:r>
              <a:rPr lang="ru-RU" dirty="0" err="1"/>
              <a:t>Python</a:t>
            </a:r>
            <a:r>
              <a:rPr lang="ru-RU" dirty="0"/>
              <a:t> функция может возвратить только одно значение, которое может быть кортежем. В следующем примере видно, как стандартная функция </a:t>
            </a:r>
            <a:r>
              <a:rPr lang="ru-RU" dirty="0" err="1"/>
              <a:t>divmod</a:t>
            </a:r>
            <a:r>
              <a:rPr lang="ru-RU" dirty="0"/>
              <a:t>() возвращает частное и остаток от деления двух чисел:</a:t>
            </a:r>
            <a:endParaRPr lang="uz-Cyrl-UZ" dirty="0"/>
          </a:p>
          <a:p>
            <a:r>
              <a:rPr lang="ru-RU" dirty="0" err="1"/>
              <a:t>def</a:t>
            </a:r>
            <a:r>
              <a:rPr lang="ru-RU" dirty="0"/>
              <a:t> </a:t>
            </a:r>
            <a:r>
              <a:rPr lang="ru-RU" dirty="0" err="1"/>
              <a:t>bin</a:t>
            </a:r>
            <a:r>
              <a:rPr lang="ru-RU" dirty="0"/>
              <a:t>(n):    """Цифры двоичного представления натурального числа """    </a:t>
            </a:r>
            <a:r>
              <a:rPr lang="en-US" dirty="0"/>
              <a:t>digits = []    while n &gt; 0:        n, d = </a:t>
            </a:r>
            <a:r>
              <a:rPr lang="en-US" dirty="0" err="1"/>
              <a:t>divmod</a:t>
            </a:r>
            <a:r>
              <a:rPr lang="en-US" dirty="0"/>
              <a:t>(n, 2)        digits = [d] + digits    return digits print bin(69)</a:t>
            </a:r>
            <a:endParaRPr lang="uz-Cyrl-UZ" dirty="0"/>
          </a:p>
        </p:txBody>
      </p:sp>
    </p:spTree>
    <p:extLst>
      <p:ext uri="{BB962C8B-B14F-4D97-AF65-F5344CB8AC3E}">
        <p14:creationId xmlns:p14="http://schemas.microsoft.com/office/powerpoint/2010/main" val="3893757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lstStyle/>
          <a:p>
            <a:r>
              <a:rPr lang="ru-RU" b="1" dirty="0"/>
              <a:t>Примечание:</a:t>
            </a:r>
            <a:endParaRPr lang="uz-Cyrl-UZ" dirty="0"/>
          </a:p>
          <a:p>
            <a:r>
              <a:rPr lang="ru-RU" dirty="0"/>
              <a:t>Важно понять, что за именем функции стоит объект. Этот объект можно связать с другим именем:</a:t>
            </a:r>
            <a:endParaRPr lang="uz-Cyrl-UZ" dirty="0"/>
          </a:p>
          <a:p>
            <a:r>
              <a:rPr lang="en-US" dirty="0" err="1"/>
              <a:t>def</a:t>
            </a:r>
            <a:r>
              <a:rPr lang="en-US" dirty="0"/>
              <a:t> add(x, y):  return x + y</a:t>
            </a:r>
            <a:r>
              <a:rPr lang="ru-RU" dirty="0" err="1"/>
              <a:t>addition</a:t>
            </a:r>
            <a:r>
              <a:rPr lang="ru-RU" dirty="0"/>
              <a:t> = </a:t>
            </a:r>
            <a:r>
              <a:rPr lang="ru-RU" dirty="0" err="1"/>
              <a:t>add</a:t>
            </a:r>
            <a:r>
              <a:rPr lang="ru-RU" dirty="0"/>
              <a:t>  # теперь </a:t>
            </a:r>
            <a:r>
              <a:rPr lang="ru-RU" dirty="0" err="1"/>
              <a:t>addition</a:t>
            </a:r>
            <a:r>
              <a:rPr lang="ru-RU" dirty="0"/>
              <a:t> и </a:t>
            </a:r>
            <a:r>
              <a:rPr lang="ru-RU" dirty="0" err="1"/>
              <a:t>add</a:t>
            </a:r>
            <a:r>
              <a:rPr lang="ru-RU" dirty="0"/>
              <a:t> - разные имена одного и того же объекта</a:t>
            </a:r>
            <a:endParaRPr lang="uz-Cyrl-UZ" dirty="0"/>
          </a:p>
        </p:txBody>
      </p:sp>
    </p:spTree>
    <p:extLst>
      <p:ext uri="{BB962C8B-B14F-4D97-AF65-F5344CB8AC3E}">
        <p14:creationId xmlns:p14="http://schemas.microsoft.com/office/powerpoint/2010/main" val="3788233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70000" lnSpcReduction="20000"/>
          </a:bodyPr>
          <a:lstStyle/>
          <a:p>
            <a:r>
              <a:rPr lang="ru-RU" dirty="0"/>
              <a:t>Пример, в котором в качестве значения по умолчанию аргумента функции используется изменчивый объект (список). Этот объект - один и тот же для всех вызовов функций, что может привести к казусам:</a:t>
            </a:r>
            <a:endParaRPr lang="uz-Cyrl-UZ" dirty="0"/>
          </a:p>
          <a:p>
            <a:r>
              <a:rPr lang="en-US" dirty="0" err="1"/>
              <a:t>def</a:t>
            </a:r>
            <a:r>
              <a:rPr lang="en-US" dirty="0"/>
              <a:t> </a:t>
            </a:r>
            <a:r>
              <a:rPr lang="en-US" dirty="0" err="1"/>
              <a:t>mylist</a:t>
            </a:r>
            <a:r>
              <a:rPr lang="en-US" dirty="0"/>
              <a:t>(</a:t>
            </a:r>
            <a:r>
              <a:rPr lang="en-US" dirty="0" err="1"/>
              <a:t>val</a:t>
            </a:r>
            <a:r>
              <a:rPr lang="en-US" dirty="0"/>
              <a:t>, </a:t>
            </a:r>
            <a:r>
              <a:rPr lang="en-US" dirty="0" err="1"/>
              <a:t>lst</a:t>
            </a:r>
            <a:r>
              <a:rPr lang="en-US" dirty="0"/>
              <a:t>=[]):  </a:t>
            </a:r>
            <a:r>
              <a:rPr lang="en-US" dirty="0" err="1"/>
              <a:t>lst.append</a:t>
            </a:r>
            <a:r>
              <a:rPr lang="en-US" dirty="0"/>
              <a:t>(</a:t>
            </a:r>
            <a:r>
              <a:rPr lang="en-US" dirty="0" err="1"/>
              <a:t>val</a:t>
            </a:r>
            <a:r>
              <a:rPr lang="en-US" dirty="0"/>
              <a:t>)  return </a:t>
            </a:r>
            <a:r>
              <a:rPr lang="en-US" dirty="0" err="1"/>
              <a:t>lst</a:t>
            </a:r>
            <a:r>
              <a:rPr lang="en-US" dirty="0"/>
              <a:t> print </a:t>
            </a:r>
            <a:r>
              <a:rPr lang="en-US" dirty="0" err="1"/>
              <a:t>mylist</a:t>
            </a:r>
            <a:r>
              <a:rPr lang="en-US" dirty="0"/>
              <a:t>(1),print </a:t>
            </a:r>
            <a:r>
              <a:rPr lang="en-US" dirty="0" err="1"/>
              <a:t>mylist</a:t>
            </a:r>
            <a:r>
              <a:rPr lang="en-US" dirty="0"/>
              <a:t>(2)</a:t>
            </a:r>
            <a:r>
              <a:rPr lang="uz-Cyrl-UZ" dirty="0" smtClean="0">
                <a:effectLst/>
              </a:rPr>
              <a:t> </a:t>
            </a:r>
            <a:r>
              <a:rPr lang="ru-RU" dirty="0"/>
              <a:t>Вместо ожидаемого [1] [2] получается [1] [1, 2], так как добавляются элементы к "значению по умолчанию".</a:t>
            </a:r>
            <a:endParaRPr lang="uz-Cyrl-UZ" dirty="0"/>
          </a:p>
          <a:p>
            <a:r>
              <a:rPr lang="ru-RU" dirty="0"/>
              <a:t>Правильный вариант решения будет, например, таким:</a:t>
            </a:r>
            <a:endParaRPr lang="uz-Cyrl-UZ" dirty="0"/>
          </a:p>
          <a:p>
            <a:r>
              <a:rPr lang="en-US" dirty="0" err="1"/>
              <a:t>def</a:t>
            </a:r>
            <a:r>
              <a:rPr lang="en-US" dirty="0"/>
              <a:t> </a:t>
            </a:r>
            <a:r>
              <a:rPr lang="en-US" dirty="0" err="1"/>
              <a:t>mylist</a:t>
            </a:r>
            <a:r>
              <a:rPr lang="en-US" dirty="0"/>
              <a:t>(</a:t>
            </a:r>
            <a:r>
              <a:rPr lang="en-US" dirty="0" err="1"/>
              <a:t>val</a:t>
            </a:r>
            <a:r>
              <a:rPr lang="en-US" dirty="0"/>
              <a:t>, </a:t>
            </a:r>
            <a:r>
              <a:rPr lang="en-US" dirty="0" err="1"/>
              <a:t>lst</a:t>
            </a:r>
            <a:r>
              <a:rPr lang="en-US" dirty="0"/>
              <a:t>=None):  </a:t>
            </a:r>
            <a:r>
              <a:rPr lang="en-US" dirty="0" err="1"/>
              <a:t>lst</a:t>
            </a:r>
            <a:r>
              <a:rPr lang="en-US" dirty="0"/>
              <a:t> = </a:t>
            </a:r>
            <a:r>
              <a:rPr lang="en-US" dirty="0" err="1"/>
              <a:t>lst</a:t>
            </a:r>
            <a:r>
              <a:rPr lang="en-US" dirty="0"/>
              <a:t> or []  </a:t>
            </a:r>
            <a:r>
              <a:rPr lang="en-US" dirty="0" err="1"/>
              <a:t>lst.append</a:t>
            </a:r>
            <a:r>
              <a:rPr lang="en-US" dirty="0"/>
              <a:t>(</a:t>
            </a:r>
            <a:r>
              <a:rPr lang="en-US" dirty="0" err="1"/>
              <a:t>val</a:t>
            </a:r>
            <a:r>
              <a:rPr lang="en-US" dirty="0"/>
              <a:t>)  </a:t>
            </a:r>
            <a:r>
              <a:rPr lang="ru-RU" dirty="0" err="1"/>
              <a:t>return</a:t>
            </a:r>
            <a:r>
              <a:rPr lang="ru-RU" dirty="0"/>
              <a:t> </a:t>
            </a:r>
            <a:r>
              <a:rPr lang="ru-RU" dirty="0" err="1"/>
              <a:t>lst</a:t>
            </a:r>
            <a:r>
              <a:rPr lang="uz-Cyrl-UZ" dirty="0" smtClean="0">
                <a:effectLst/>
              </a:rPr>
              <a:t> </a:t>
            </a:r>
            <a:r>
              <a:rPr lang="ru-RU" dirty="0"/>
              <a:t>Конечно, приведенная выше форма может использоваться для хранения в функции некоторого состояния между ее вызовами, однако, практически всегда вместо функции с таким побочным эффектом лучше написать класс и использовать его экземпляр.</a:t>
            </a:r>
            <a:endParaRPr lang="uz-Cyrl-UZ" dirty="0"/>
          </a:p>
          <a:p>
            <a:endParaRPr lang="uz-Cyrl-UZ" dirty="0"/>
          </a:p>
        </p:txBody>
      </p:sp>
    </p:spTree>
    <p:extLst>
      <p:ext uri="{BB962C8B-B14F-4D97-AF65-F5344CB8AC3E}">
        <p14:creationId xmlns:p14="http://schemas.microsoft.com/office/powerpoint/2010/main" val="243201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47500" lnSpcReduction="20000"/>
          </a:bodyPr>
          <a:lstStyle/>
          <a:p>
            <a:r>
              <a:rPr lang="ru-RU" b="1" dirty="0"/>
              <a:t>Рекурсия</a:t>
            </a:r>
            <a:endParaRPr lang="uz-Cyrl-UZ" b="1" dirty="0"/>
          </a:p>
          <a:p>
            <a:r>
              <a:rPr lang="ru-RU" dirty="0"/>
              <a:t>В некоторых случаях описание функции элегантнее всего выглядит с применением вызова этой же функции. Такой прием, когда функция вызывает саму себя, называется </a:t>
            </a:r>
            <a:r>
              <a:rPr lang="ru-RU" b="1" dirty="0"/>
              <a:t>рекурсией</a:t>
            </a:r>
            <a:r>
              <a:rPr lang="ru-RU" dirty="0"/>
              <a:t>. В функциональных языках рекурсия обычно используется много чаще, чем итерация (циклы).</a:t>
            </a:r>
            <a:endParaRPr lang="uz-Cyrl-UZ" dirty="0"/>
          </a:p>
          <a:p>
            <a:r>
              <a:rPr lang="ru-RU" dirty="0"/>
              <a:t>В следующем примере переписывается функция </a:t>
            </a:r>
            <a:r>
              <a:rPr lang="ru-RU" dirty="0" err="1"/>
              <a:t>bin</a:t>
            </a:r>
            <a:r>
              <a:rPr lang="ru-RU" dirty="0"/>
              <a:t>() в рекурсивном варианте:</a:t>
            </a:r>
            <a:endParaRPr lang="uz-Cyrl-UZ" dirty="0"/>
          </a:p>
          <a:p>
            <a:r>
              <a:rPr lang="ru-RU" dirty="0" err="1"/>
              <a:t>def</a:t>
            </a:r>
            <a:r>
              <a:rPr lang="ru-RU" dirty="0"/>
              <a:t> </a:t>
            </a:r>
            <a:r>
              <a:rPr lang="ru-RU" dirty="0" err="1"/>
              <a:t>bin</a:t>
            </a:r>
            <a:r>
              <a:rPr lang="ru-RU" dirty="0"/>
              <a:t>(n):    """Цифры двоичного представления натурального числа """    </a:t>
            </a:r>
            <a:r>
              <a:rPr lang="en-US" dirty="0"/>
              <a:t>if n == 0:      return []    n, d = </a:t>
            </a:r>
            <a:r>
              <a:rPr lang="en-US" dirty="0" err="1"/>
              <a:t>divmod</a:t>
            </a:r>
            <a:r>
              <a:rPr lang="en-US" dirty="0"/>
              <a:t>(n, 2)    return bin(n) + [d] print bin(69)</a:t>
            </a:r>
            <a:r>
              <a:rPr lang="uz-Cyrl-UZ" dirty="0" smtClean="0">
                <a:effectLst/>
              </a:rPr>
              <a:t> </a:t>
            </a:r>
            <a:r>
              <a:rPr lang="ru-RU" dirty="0"/>
              <a:t>Здесь видно, что цикл </a:t>
            </a:r>
            <a:r>
              <a:rPr lang="ru-RU" dirty="0" err="1"/>
              <a:t>while</a:t>
            </a:r>
            <a:r>
              <a:rPr lang="ru-RU" dirty="0"/>
              <a:t> больше не используется, а вместо него появилось условие окончания рекурсии: условие, при выполнении которого функция не вызывает себя.</a:t>
            </a:r>
            <a:endParaRPr lang="uz-Cyrl-UZ" dirty="0"/>
          </a:p>
          <a:p>
            <a:r>
              <a:rPr lang="ru-RU" dirty="0"/>
              <a:t>Конечно, в погоне за красивым рекурсивным решением не следует упускать из виду эффективность реализации. В частности, пример реализации функции для вычисления n-</a:t>
            </a:r>
            <a:r>
              <a:rPr lang="ru-RU" dirty="0" err="1"/>
              <a:t>го</a:t>
            </a:r>
            <a:r>
              <a:rPr lang="ru-RU" dirty="0"/>
              <a:t> числа Фибоначчи это демонстрирует:</a:t>
            </a:r>
            <a:endParaRPr lang="uz-Cyrl-UZ" dirty="0"/>
          </a:p>
          <a:p>
            <a:r>
              <a:rPr lang="en-US" dirty="0" err="1"/>
              <a:t>def</a:t>
            </a:r>
            <a:r>
              <a:rPr lang="en-US" dirty="0"/>
              <a:t> Fib(n):   if n &lt; 2:        return n    else:       return Fib(n-1) + Fib(n-2)</a:t>
            </a:r>
            <a:r>
              <a:rPr lang="uz-Cyrl-UZ" dirty="0" smtClean="0">
                <a:effectLst/>
              </a:rPr>
              <a:t> </a:t>
            </a:r>
            <a:r>
              <a:rPr lang="ru-RU" dirty="0"/>
              <a:t>В данном случае количество рекурсивных вызовов растет экспоненциально от числа n, что совсем не соответствует временной сложности решаемой задачи.</a:t>
            </a:r>
            <a:endParaRPr lang="uz-Cyrl-UZ" dirty="0"/>
          </a:p>
          <a:p>
            <a:r>
              <a:rPr lang="ru-RU" dirty="0"/>
              <a:t>В качестве упражнения предлагается написать итеративный и рекурсивный варианты этой функции, которые бы требовали линейного времени для вычисления результата.</a:t>
            </a:r>
            <a:endParaRPr lang="uz-Cyrl-UZ" dirty="0"/>
          </a:p>
          <a:p>
            <a:endParaRPr lang="uz-Cyrl-UZ" dirty="0"/>
          </a:p>
        </p:txBody>
      </p:sp>
    </p:spTree>
    <p:extLst>
      <p:ext uri="{BB962C8B-B14F-4D97-AF65-F5344CB8AC3E}">
        <p14:creationId xmlns:p14="http://schemas.microsoft.com/office/powerpoint/2010/main" val="1364924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70000" lnSpcReduction="20000"/>
          </a:bodyPr>
          <a:lstStyle/>
          <a:p>
            <a:r>
              <a:rPr lang="ru-RU" b="1" dirty="0"/>
              <a:t>Функции как параметры и результат</a:t>
            </a:r>
            <a:endParaRPr lang="uz-Cyrl-UZ" b="1" dirty="0"/>
          </a:p>
          <a:p>
            <a:r>
              <a:rPr lang="ru-RU" dirty="0"/>
              <a:t>Как уже не раз говорилось, функции являются такими же объектами </a:t>
            </a:r>
            <a:r>
              <a:rPr lang="ru-RU" dirty="0" err="1"/>
              <a:t>Python</a:t>
            </a:r>
            <a:r>
              <a:rPr lang="ru-RU" dirty="0"/>
              <a:t> как числа, строки или списки. Это означает, что их можно передавать в качестве параметров функций или возвращать из функций.</a:t>
            </a:r>
            <a:endParaRPr lang="uz-Cyrl-UZ" dirty="0"/>
          </a:p>
          <a:p>
            <a:r>
              <a:rPr lang="ru-RU" dirty="0"/>
              <a:t>Функции, принимающие в качестве аргументов или возвращающие другие функции в результате, называют </a:t>
            </a:r>
            <a:r>
              <a:rPr lang="ru-RU" b="1" dirty="0"/>
              <a:t>функциями высшего порядка</a:t>
            </a:r>
            <a:r>
              <a:rPr lang="ru-RU" dirty="0"/>
              <a:t>. В </a:t>
            </a:r>
            <a:r>
              <a:rPr lang="ru-RU" dirty="0" err="1"/>
              <a:t>Python</a:t>
            </a:r>
            <a:r>
              <a:rPr lang="ru-RU" dirty="0"/>
              <a:t> функции высшего порядка применяются программистами достаточно часто. В большинстве случаев таким образом строится механизм обратных вызовов (</a:t>
            </a:r>
            <a:r>
              <a:rPr lang="ru-RU" dirty="0" err="1"/>
              <a:t>callbacks</a:t>
            </a:r>
            <a:r>
              <a:rPr lang="ru-RU" dirty="0"/>
              <a:t>), но встречаются и другие варианты. Например, алгоритм поиска может вызывать переданную ему функцию для каждого найденного объекта.</a:t>
            </a:r>
            <a:endParaRPr lang="uz-Cyrl-UZ" dirty="0"/>
          </a:p>
          <a:p>
            <a:endParaRPr lang="uz-Cyrl-UZ" dirty="0"/>
          </a:p>
        </p:txBody>
      </p:sp>
    </p:spTree>
    <p:extLst>
      <p:ext uri="{BB962C8B-B14F-4D97-AF65-F5344CB8AC3E}">
        <p14:creationId xmlns:p14="http://schemas.microsoft.com/office/powerpoint/2010/main" val="766302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85000" lnSpcReduction="20000"/>
          </a:bodyPr>
          <a:lstStyle/>
          <a:p>
            <a:r>
              <a:rPr lang="ru-RU" b="1" dirty="0"/>
              <a:t>Функция </a:t>
            </a:r>
            <a:r>
              <a:rPr lang="ru-RU" b="1" dirty="0" err="1"/>
              <a:t>apply</a:t>
            </a:r>
            <a:r>
              <a:rPr lang="ru-RU" b="1" dirty="0"/>
              <a:t>()</a:t>
            </a:r>
            <a:endParaRPr lang="uz-Cyrl-UZ" b="1" dirty="0"/>
          </a:p>
          <a:p>
            <a:r>
              <a:rPr lang="ru-RU" dirty="0"/>
              <a:t>Функция </a:t>
            </a:r>
            <a:r>
              <a:rPr lang="ru-RU" dirty="0" err="1"/>
              <a:t>apply</a:t>
            </a:r>
            <a:r>
              <a:rPr lang="ru-RU" dirty="0"/>
              <a:t>() применяет функцию, переданную в качестве первого аргумента, к параметрам, которые переданы вторым и третьим аргументом. Эта функция в </a:t>
            </a:r>
            <a:r>
              <a:rPr lang="ru-RU" dirty="0" err="1"/>
              <a:t>Python</a:t>
            </a:r>
            <a:r>
              <a:rPr lang="ru-RU" dirty="0"/>
              <a:t> устарела, так как вызвать функцию можно с помощью обычного синтаксиса вызова функции. Позиционные и именованные параметры можно передать с использованием звездочек:</a:t>
            </a:r>
            <a:endParaRPr lang="uz-Cyrl-UZ" dirty="0"/>
          </a:p>
          <a:p>
            <a:r>
              <a:rPr lang="ru-RU" dirty="0"/>
              <a:t>&gt;&gt;&gt; </a:t>
            </a:r>
            <a:r>
              <a:rPr lang="ru-RU" dirty="0" err="1"/>
              <a:t>lst</a:t>
            </a:r>
            <a:r>
              <a:rPr lang="ru-RU" dirty="0"/>
              <a:t> = [1, 2, 3]</a:t>
            </a:r>
            <a:r>
              <a:rPr lang="en-US" dirty="0"/>
              <a:t>&gt;&gt;&gt; </a:t>
            </a:r>
            <a:r>
              <a:rPr lang="en-US" dirty="0" err="1"/>
              <a:t>dct</a:t>
            </a:r>
            <a:r>
              <a:rPr lang="en-US" dirty="0"/>
              <a:t> = {'a': 4, 'b': 5}&gt;&gt;&gt; apply(max, </a:t>
            </a:r>
            <a:r>
              <a:rPr lang="en-US" dirty="0" err="1"/>
              <a:t>lst</a:t>
            </a:r>
            <a:r>
              <a:rPr lang="en-US" dirty="0"/>
              <a:t>)3&gt;&gt;&gt; max(*</a:t>
            </a:r>
            <a:r>
              <a:rPr lang="en-US" dirty="0" err="1"/>
              <a:t>lst</a:t>
            </a:r>
            <a:r>
              <a:rPr lang="en-US" dirty="0"/>
              <a:t>)3&gt;&gt;&gt; apply(</a:t>
            </a:r>
            <a:r>
              <a:rPr lang="en-US" dirty="0" err="1"/>
              <a:t>dict</a:t>
            </a:r>
            <a:r>
              <a:rPr lang="en-US" dirty="0"/>
              <a:t>, [], </a:t>
            </a:r>
            <a:r>
              <a:rPr lang="en-US" dirty="0" err="1"/>
              <a:t>dct</a:t>
            </a:r>
            <a:r>
              <a:rPr lang="en-US" dirty="0"/>
              <a:t>){'a': 4, 'b': 5}&gt;&gt;&gt; </a:t>
            </a:r>
            <a:r>
              <a:rPr lang="en-US" dirty="0" err="1"/>
              <a:t>dict</a:t>
            </a:r>
            <a:r>
              <a:rPr lang="en-US" dirty="0"/>
              <a:t>(**</a:t>
            </a:r>
            <a:r>
              <a:rPr lang="en-US" dirty="0" err="1"/>
              <a:t>dct</a:t>
            </a:r>
            <a:r>
              <a:rPr lang="en-US" dirty="0"/>
              <a:t>){'a': 4, 'b': 5}</a:t>
            </a:r>
            <a:endParaRPr lang="uz-Cyrl-UZ" dirty="0"/>
          </a:p>
        </p:txBody>
      </p:sp>
    </p:spTree>
    <p:extLst>
      <p:ext uri="{BB962C8B-B14F-4D97-AF65-F5344CB8AC3E}">
        <p14:creationId xmlns:p14="http://schemas.microsoft.com/office/powerpoint/2010/main" val="3735836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70000" lnSpcReduction="20000"/>
          </a:bodyPr>
          <a:lstStyle/>
          <a:p>
            <a:r>
              <a:rPr lang="ru-RU" b="1" dirty="0"/>
              <a:t>Обработка последовательностей</a:t>
            </a:r>
            <a:endParaRPr lang="uz-Cyrl-UZ" b="1" dirty="0"/>
          </a:p>
          <a:p>
            <a:r>
              <a:rPr lang="ru-RU" dirty="0"/>
              <a:t>Многие алгоритмы сводятся к обработке массивов данных и получению новых массивов данных в результате. Среди встроенных функций </a:t>
            </a:r>
            <a:r>
              <a:rPr lang="ru-RU" dirty="0" err="1"/>
              <a:t>Python</a:t>
            </a:r>
            <a:r>
              <a:rPr lang="ru-RU" dirty="0"/>
              <a:t> есть несколько для работы с последовательностями.</a:t>
            </a:r>
            <a:endParaRPr lang="uz-Cyrl-UZ" dirty="0"/>
          </a:p>
          <a:p>
            <a:r>
              <a:rPr lang="ru-RU" dirty="0"/>
              <a:t>Под </a:t>
            </a:r>
            <a:r>
              <a:rPr lang="ru-RU" b="1" dirty="0"/>
              <a:t>последовательностью</a:t>
            </a:r>
            <a:r>
              <a:rPr lang="ru-RU" dirty="0"/>
              <a:t> в </a:t>
            </a:r>
            <a:r>
              <a:rPr lang="ru-RU" dirty="0" err="1"/>
              <a:t>Python</a:t>
            </a:r>
            <a:r>
              <a:rPr lang="ru-RU" dirty="0"/>
              <a:t> понимается любой тип данных, который поддерживает интерфейс последовательности (это несколько специальных методов, реализующих операции над последовательностями, которые в данном курсе обсуждаться не будут).</a:t>
            </a:r>
            <a:endParaRPr lang="uz-Cyrl-UZ" dirty="0"/>
          </a:p>
          <a:p>
            <a:r>
              <a:rPr lang="ru-RU" dirty="0"/>
              <a:t>Следует заметить, что тип, основной задачей которого является хранение, манипулирование и обеспечение доступа к самостоятельным данным называется </a:t>
            </a:r>
            <a:r>
              <a:rPr lang="ru-RU" b="1" dirty="0"/>
              <a:t>контейнерным типом</a:t>
            </a:r>
            <a:r>
              <a:rPr lang="ru-RU" dirty="0"/>
              <a:t> или просто </a:t>
            </a:r>
            <a:r>
              <a:rPr lang="ru-RU" b="1" dirty="0"/>
              <a:t>контейнером</a:t>
            </a:r>
            <a:r>
              <a:rPr lang="ru-RU" dirty="0"/>
              <a:t>. Примеры контейнеров в </a:t>
            </a:r>
            <a:r>
              <a:rPr lang="ru-RU" dirty="0" err="1"/>
              <a:t>Python</a:t>
            </a:r>
            <a:r>
              <a:rPr lang="ru-RU" dirty="0"/>
              <a:t> - списки, кортежи, словари.</a:t>
            </a:r>
            <a:endParaRPr lang="uz-Cyrl-UZ" dirty="0"/>
          </a:p>
          <a:p>
            <a:endParaRPr lang="uz-Cyrl-UZ" dirty="0"/>
          </a:p>
        </p:txBody>
      </p:sp>
    </p:spTree>
    <p:extLst>
      <p:ext uri="{BB962C8B-B14F-4D97-AF65-F5344CB8AC3E}">
        <p14:creationId xmlns:p14="http://schemas.microsoft.com/office/powerpoint/2010/main" val="6420318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408712"/>
          </a:xfrm>
        </p:spPr>
        <p:txBody>
          <a:bodyPr>
            <a:normAutofit fontScale="70000" lnSpcReduction="20000"/>
          </a:bodyPr>
          <a:lstStyle/>
          <a:p>
            <a:pPr marL="0" indent="0">
              <a:buNone/>
            </a:pPr>
            <a:r>
              <a:rPr lang="ru-RU" b="1" dirty="0"/>
              <a:t>Функции </a:t>
            </a:r>
            <a:r>
              <a:rPr lang="ru-RU" b="1" dirty="0" err="1"/>
              <a:t>range</a:t>
            </a:r>
            <a:r>
              <a:rPr lang="ru-RU" b="1" dirty="0"/>
              <a:t>() и </a:t>
            </a:r>
            <a:r>
              <a:rPr lang="ru-RU" b="1" dirty="0" err="1"/>
              <a:t>xrange</a:t>
            </a:r>
            <a:r>
              <a:rPr lang="ru-RU" b="1" dirty="0"/>
              <a:t>()</a:t>
            </a:r>
            <a:endParaRPr lang="uz-Cyrl-UZ" b="1" dirty="0"/>
          </a:p>
          <a:p>
            <a:pPr marL="0" indent="0">
              <a:buNone/>
            </a:pPr>
            <a:r>
              <a:rPr lang="ru-RU" dirty="0"/>
              <a:t>Функция </a:t>
            </a:r>
            <a:r>
              <a:rPr lang="ru-RU" dirty="0" err="1"/>
              <a:t>range</a:t>
            </a:r>
            <a:r>
              <a:rPr lang="ru-RU" dirty="0"/>
              <a:t>() уже упоминалась при рассмотрении цикла </a:t>
            </a:r>
            <a:r>
              <a:rPr lang="ru-RU" dirty="0" err="1"/>
              <a:t>for</a:t>
            </a:r>
            <a:r>
              <a:rPr lang="ru-RU" dirty="0"/>
              <a:t>. Эта функция принимает от одного до трех аргументов. Если аргумент всего один, она генерирует список чисел от 0 (включительно) до заданного числа (исключительно). Если аргументов два, то список начинается с числа, указанного первым аргументом. Если аргументов три - третий аргумент задает шаг</a:t>
            </a:r>
            <a:endParaRPr lang="uz-Cyrl-UZ" dirty="0"/>
          </a:p>
          <a:p>
            <a:pPr marL="0" indent="0">
              <a:buNone/>
            </a:pPr>
            <a:r>
              <a:rPr lang="ru-RU" dirty="0"/>
              <a:t>&gt;&gt;&gt; </a:t>
            </a:r>
            <a:r>
              <a:rPr lang="ru-RU" dirty="0" err="1"/>
              <a:t>print</a:t>
            </a:r>
            <a:r>
              <a:rPr lang="ru-RU" dirty="0"/>
              <a:t> </a:t>
            </a:r>
            <a:r>
              <a:rPr lang="ru-RU" dirty="0" err="1"/>
              <a:t>range</a:t>
            </a:r>
            <a:r>
              <a:rPr lang="ru-RU" dirty="0"/>
              <a:t>(10</a:t>
            </a:r>
            <a:r>
              <a:rPr lang="ru-RU" dirty="0" smtClean="0"/>
              <a:t>)</a:t>
            </a:r>
            <a:endParaRPr lang="en-US" dirty="0" smtClean="0"/>
          </a:p>
          <a:p>
            <a:pPr marL="0" indent="0">
              <a:buNone/>
            </a:pPr>
            <a:r>
              <a:rPr lang="ru-RU" dirty="0" smtClean="0"/>
              <a:t>[</a:t>
            </a:r>
            <a:r>
              <a:rPr lang="ru-RU" dirty="0"/>
              <a:t>0, 1, 2, 3, 4, 5, 6, 7, 8, 9</a:t>
            </a:r>
            <a:r>
              <a:rPr lang="ru-RU" dirty="0" smtClean="0"/>
              <a:t>]</a:t>
            </a:r>
            <a:endParaRPr lang="en-US" dirty="0" smtClean="0"/>
          </a:p>
          <a:p>
            <a:pPr marL="0" indent="0">
              <a:buNone/>
            </a:pPr>
            <a:r>
              <a:rPr lang="ru-RU" dirty="0" smtClean="0"/>
              <a:t>&gt;&gt;&gt; </a:t>
            </a:r>
            <a:r>
              <a:rPr lang="ru-RU" dirty="0" err="1"/>
              <a:t>print</a:t>
            </a:r>
            <a:r>
              <a:rPr lang="ru-RU" dirty="0"/>
              <a:t> </a:t>
            </a:r>
            <a:r>
              <a:rPr lang="ru-RU" dirty="0" err="1"/>
              <a:t>range</a:t>
            </a:r>
            <a:r>
              <a:rPr lang="ru-RU" dirty="0"/>
              <a:t>(1, 10</a:t>
            </a:r>
            <a:r>
              <a:rPr lang="ru-RU" dirty="0" smtClean="0"/>
              <a:t>)</a:t>
            </a:r>
            <a:endParaRPr lang="en-US" dirty="0" smtClean="0"/>
          </a:p>
          <a:p>
            <a:pPr marL="0" indent="0">
              <a:buNone/>
            </a:pPr>
            <a:r>
              <a:rPr lang="ru-RU" dirty="0" smtClean="0"/>
              <a:t>[</a:t>
            </a:r>
            <a:r>
              <a:rPr lang="ru-RU" dirty="0"/>
              <a:t>1, 2, 3, 4, 5, 6, 7, 8, 9</a:t>
            </a:r>
            <a:r>
              <a:rPr lang="ru-RU" dirty="0" smtClean="0"/>
              <a:t>]</a:t>
            </a:r>
            <a:endParaRPr lang="en-US" dirty="0" smtClean="0"/>
          </a:p>
          <a:p>
            <a:pPr marL="0" indent="0">
              <a:buNone/>
            </a:pPr>
            <a:r>
              <a:rPr lang="ru-RU" dirty="0" smtClean="0"/>
              <a:t>&gt;&gt;&gt; </a:t>
            </a:r>
            <a:r>
              <a:rPr lang="ru-RU" dirty="0" err="1"/>
              <a:t>print</a:t>
            </a:r>
            <a:r>
              <a:rPr lang="ru-RU" dirty="0"/>
              <a:t> </a:t>
            </a:r>
            <a:r>
              <a:rPr lang="ru-RU" dirty="0" err="1"/>
              <a:t>range</a:t>
            </a:r>
            <a:r>
              <a:rPr lang="ru-RU" dirty="0"/>
              <a:t>(1, 10, 3</a:t>
            </a:r>
            <a:r>
              <a:rPr lang="ru-RU" dirty="0" smtClean="0"/>
              <a:t>)</a:t>
            </a:r>
            <a:endParaRPr lang="en-US" dirty="0" smtClean="0"/>
          </a:p>
          <a:p>
            <a:pPr marL="0" indent="0">
              <a:buNone/>
            </a:pPr>
            <a:r>
              <a:rPr lang="ru-RU" dirty="0" smtClean="0"/>
              <a:t>[</a:t>
            </a:r>
            <a:r>
              <a:rPr lang="ru-RU" dirty="0"/>
              <a:t>1, 4, 7]</a:t>
            </a:r>
            <a:r>
              <a:rPr lang="uz-Cyrl-UZ" dirty="0" smtClean="0">
                <a:effectLst/>
              </a:rPr>
              <a:t> </a:t>
            </a:r>
            <a:endParaRPr lang="en-US" dirty="0" smtClean="0">
              <a:effectLst/>
            </a:endParaRPr>
          </a:p>
          <a:p>
            <a:pPr marL="0" indent="0">
              <a:buNone/>
            </a:pPr>
            <a:r>
              <a:rPr lang="ru-RU" dirty="0" smtClean="0"/>
              <a:t>Функция </a:t>
            </a:r>
            <a:r>
              <a:rPr lang="ru-RU" dirty="0" err="1"/>
              <a:t>xrange</a:t>
            </a:r>
            <a:r>
              <a:rPr lang="ru-RU" dirty="0"/>
              <a:t>() - аналог </a:t>
            </a:r>
            <a:r>
              <a:rPr lang="ru-RU" dirty="0" err="1"/>
              <a:t>range</a:t>
            </a:r>
            <a:r>
              <a:rPr lang="ru-RU" dirty="0"/>
              <a:t>(), более предпочтительный для использования при последовательном доступе, например, в цикле </a:t>
            </a:r>
            <a:r>
              <a:rPr lang="ru-RU" dirty="0" err="1"/>
              <a:t>for</a:t>
            </a:r>
            <a:r>
              <a:rPr lang="ru-RU" dirty="0"/>
              <a:t> или с итераторами. Она возвращает специальный </a:t>
            </a:r>
            <a:r>
              <a:rPr lang="ru-RU" dirty="0" err="1"/>
              <a:t>xrange</a:t>
            </a:r>
            <a:r>
              <a:rPr lang="ru-RU" dirty="0"/>
              <a:t>-объект, который ведет себя почти как список, порождаемый </a:t>
            </a:r>
            <a:r>
              <a:rPr lang="ru-RU" dirty="0" err="1"/>
              <a:t>range</a:t>
            </a:r>
            <a:r>
              <a:rPr lang="ru-RU" dirty="0"/>
              <a:t>(), но не хранит в памяти все выдаваемые элементы</a:t>
            </a:r>
            <a:r>
              <a:rPr lang="ru-RU" dirty="0" smtClean="0"/>
              <a:t>.</a:t>
            </a:r>
            <a:endParaRPr lang="uz-Cyrl-UZ" dirty="0"/>
          </a:p>
        </p:txBody>
      </p:sp>
    </p:spTree>
    <p:extLst>
      <p:ext uri="{BB962C8B-B14F-4D97-AF65-F5344CB8AC3E}">
        <p14:creationId xmlns:p14="http://schemas.microsoft.com/office/powerpoint/2010/main" val="4148714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16632"/>
            <a:ext cx="8640960" cy="6408712"/>
          </a:xfrm>
        </p:spPr>
        <p:txBody>
          <a:bodyPr>
            <a:normAutofit fontScale="55000" lnSpcReduction="20000"/>
          </a:bodyPr>
          <a:lstStyle/>
          <a:p>
            <a:pPr marL="0" indent="0">
              <a:buNone/>
            </a:pPr>
            <a:r>
              <a:rPr lang="ru-RU" b="1" dirty="0"/>
              <a:t>Функция </a:t>
            </a:r>
            <a:r>
              <a:rPr lang="ru-RU" b="1" dirty="0" err="1"/>
              <a:t>map</a:t>
            </a:r>
            <a:r>
              <a:rPr lang="ru-RU" b="1" dirty="0"/>
              <a:t>()</a:t>
            </a:r>
            <a:endParaRPr lang="uz-Cyrl-UZ" b="1" dirty="0"/>
          </a:p>
          <a:p>
            <a:pPr marL="0" indent="0">
              <a:buNone/>
            </a:pPr>
            <a:r>
              <a:rPr lang="ru-RU" dirty="0"/>
              <a:t>Для применения некоторой функции ко всем элементам последовательности применяется функция </a:t>
            </a:r>
            <a:r>
              <a:rPr lang="ru-RU" dirty="0" err="1"/>
              <a:t>map</a:t>
            </a:r>
            <a:r>
              <a:rPr lang="ru-RU" dirty="0"/>
              <a:t>(f, *</a:t>
            </a:r>
            <a:r>
              <a:rPr lang="ru-RU" dirty="0" err="1"/>
              <a:t>args</a:t>
            </a:r>
            <a:r>
              <a:rPr lang="ru-RU" dirty="0"/>
              <a:t>). Первый параметр этой функции - функция, которая будет применяться ко всем элементам последовательности. Каждый следующий n+1-й параметр должен быть последовательностью, так как каждый его элемент будет использован в качестве n-</a:t>
            </a:r>
            <a:r>
              <a:rPr lang="ru-RU" dirty="0" err="1"/>
              <a:t>го</a:t>
            </a:r>
            <a:r>
              <a:rPr lang="ru-RU" dirty="0"/>
              <a:t> параметра при вызове функции f(). Результатом будет список, составленный из результатов выполнения этой функции.</a:t>
            </a:r>
            <a:endParaRPr lang="uz-Cyrl-UZ" dirty="0"/>
          </a:p>
          <a:p>
            <a:pPr marL="0" indent="0">
              <a:buNone/>
            </a:pPr>
            <a:r>
              <a:rPr lang="ru-RU" dirty="0"/>
              <a:t>В следующем примере складываются значения из двух списков:</a:t>
            </a:r>
            <a:endParaRPr lang="uz-Cyrl-UZ" dirty="0"/>
          </a:p>
          <a:p>
            <a:pPr marL="0" indent="0">
              <a:buNone/>
            </a:pPr>
            <a:r>
              <a:rPr lang="en-US" dirty="0"/>
              <a:t>&gt;&gt;&gt; l1 = [2, 7, 5, 3</a:t>
            </a:r>
            <a:r>
              <a:rPr lang="en-US" dirty="0" smtClean="0"/>
              <a:t>]</a:t>
            </a:r>
          </a:p>
          <a:p>
            <a:pPr marL="0" indent="0">
              <a:buNone/>
            </a:pPr>
            <a:r>
              <a:rPr lang="en-US" dirty="0" smtClean="0"/>
              <a:t>&gt;&gt;&gt; </a:t>
            </a:r>
            <a:r>
              <a:rPr lang="en-US" dirty="0"/>
              <a:t>l2 = [-2, 1, 0, 4</a:t>
            </a:r>
            <a:r>
              <a:rPr lang="en-US" dirty="0" smtClean="0"/>
              <a:t>]</a:t>
            </a:r>
          </a:p>
          <a:p>
            <a:pPr marL="0" indent="0">
              <a:buNone/>
            </a:pPr>
            <a:r>
              <a:rPr lang="en-US" dirty="0" smtClean="0"/>
              <a:t>&gt;&gt;&gt; </a:t>
            </a:r>
            <a:r>
              <a:rPr lang="en-US" dirty="0"/>
              <a:t>print map(lambda x, y: </a:t>
            </a:r>
            <a:r>
              <a:rPr lang="en-US" dirty="0" err="1"/>
              <a:t>x+y</a:t>
            </a:r>
            <a:r>
              <a:rPr lang="en-US" dirty="0"/>
              <a:t>, l1, l2</a:t>
            </a:r>
            <a:r>
              <a:rPr lang="en-US" dirty="0" smtClean="0"/>
              <a:t>)</a:t>
            </a:r>
          </a:p>
          <a:p>
            <a:pPr marL="0" indent="0">
              <a:buNone/>
            </a:pPr>
            <a:r>
              <a:rPr lang="ru-RU" dirty="0" smtClean="0"/>
              <a:t>[</a:t>
            </a:r>
            <a:r>
              <a:rPr lang="ru-RU" dirty="0"/>
              <a:t>0, 8, 5, 7]</a:t>
            </a:r>
            <a:r>
              <a:rPr lang="uz-Cyrl-UZ" dirty="0" smtClean="0">
                <a:effectLst/>
              </a:rPr>
              <a:t> </a:t>
            </a:r>
            <a:endParaRPr lang="en-US" dirty="0" smtClean="0">
              <a:effectLst/>
            </a:endParaRPr>
          </a:p>
          <a:p>
            <a:pPr marL="0" indent="0">
              <a:buNone/>
            </a:pPr>
            <a:r>
              <a:rPr lang="ru-RU" dirty="0" smtClean="0"/>
              <a:t>В </a:t>
            </a:r>
            <a:r>
              <a:rPr lang="ru-RU" dirty="0"/>
              <a:t>этом примере применена безымянная функция для получения суммы двух операндов ко всем элементам l1 и l2. В случае если одна из последовательностей короче другой, вместо соответствующего операнда будет </a:t>
            </a:r>
            <a:r>
              <a:rPr lang="ru-RU" dirty="0" err="1"/>
              <a:t>None</a:t>
            </a:r>
            <a:r>
              <a:rPr lang="ru-RU" dirty="0"/>
              <a:t>, что, конечно, собьет операцию сложения. В зависимости от решаемой задачи, можно либо видоизменить функцию, либо считать разные по длине последовательности ошибкой, которую нужно обрабатывать как отдельную ветвь алгоритма.</a:t>
            </a:r>
            <a:endParaRPr lang="uz-Cyrl-UZ" dirty="0"/>
          </a:p>
          <a:p>
            <a:pPr marL="0" indent="0">
              <a:buNone/>
            </a:pPr>
            <a:r>
              <a:rPr lang="ru-RU" dirty="0"/>
              <a:t>Частный случай применения </a:t>
            </a:r>
            <a:r>
              <a:rPr lang="ru-RU" dirty="0" err="1"/>
              <a:t>map</a:t>
            </a:r>
            <a:r>
              <a:rPr lang="ru-RU" dirty="0"/>
              <a:t>() - использование </a:t>
            </a:r>
            <a:r>
              <a:rPr lang="ru-RU" dirty="0" err="1"/>
              <a:t>None</a:t>
            </a:r>
            <a:r>
              <a:rPr lang="ru-RU" dirty="0"/>
              <a:t> в качестве первого аргумента. В этом случае просто формируется список кортежей из элементов исходных последовательностей:</a:t>
            </a:r>
            <a:endParaRPr lang="uz-Cyrl-UZ" dirty="0"/>
          </a:p>
          <a:p>
            <a:pPr marL="0" indent="0">
              <a:buNone/>
            </a:pPr>
            <a:r>
              <a:rPr lang="en-US" dirty="0"/>
              <a:t>&gt;&gt;&gt; l1 = [2, 7, 5, 3</a:t>
            </a:r>
            <a:r>
              <a:rPr lang="en-US" dirty="0" smtClean="0"/>
              <a:t>]</a:t>
            </a:r>
          </a:p>
          <a:p>
            <a:pPr marL="0" indent="0">
              <a:buNone/>
            </a:pPr>
            <a:r>
              <a:rPr lang="en-US" dirty="0" smtClean="0"/>
              <a:t>&gt;&gt;&gt; </a:t>
            </a:r>
            <a:r>
              <a:rPr lang="en-US" dirty="0"/>
              <a:t>l2 = [-2, 1, 0, 4</a:t>
            </a:r>
            <a:r>
              <a:rPr lang="en-US" dirty="0" smtClean="0"/>
              <a:t>]</a:t>
            </a:r>
          </a:p>
          <a:p>
            <a:pPr marL="0" indent="0">
              <a:buNone/>
            </a:pPr>
            <a:r>
              <a:rPr lang="en-US" dirty="0" smtClean="0"/>
              <a:t>&gt;&gt;&gt; </a:t>
            </a:r>
            <a:r>
              <a:rPr lang="en-US" dirty="0"/>
              <a:t>print map(None, l1, l2</a:t>
            </a:r>
            <a:r>
              <a:rPr lang="en-US" dirty="0" smtClean="0"/>
              <a:t>)</a:t>
            </a:r>
          </a:p>
          <a:p>
            <a:pPr marL="0" indent="0">
              <a:buNone/>
            </a:pPr>
            <a:r>
              <a:rPr lang="ru-RU" dirty="0" smtClean="0"/>
              <a:t>[(</a:t>
            </a:r>
            <a:r>
              <a:rPr lang="ru-RU" dirty="0"/>
              <a:t>2, -2), (7, 1), (5, 0), (3, 4)]</a:t>
            </a:r>
            <a:endParaRPr lang="uz-Cyrl-UZ" dirty="0"/>
          </a:p>
        </p:txBody>
      </p:sp>
    </p:spTree>
    <p:extLst>
      <p:ext uri="{BB962C8B-B14F-4D97-AF65-F5344CB8AC3E}">
        <p14:creationId xmlns:p14="http://schemas.microsoft.com/office/powerpoint/2010/main" val="1412054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96944" cy="6336704"/>
          </a:xfrm>
        </p:spPr>
        <p:txBody>
          <a:bodyPr>
            <a:normAutofit fontScale="85000" lnSpcReduction="20000"/>
          </a:bodyPr>
          <a:lstStyle/>
          <a:p>
            <a:pPr marL="0" indent="0">
              <a:buNone/>
            </a:pPr>
            <a:r>
              <a:rPr lang="ru-RU" b="1" dirty="0"/>
              <a:t>Функция </a:t>
            </a:r>
            <a:r>
              <a:rPr lang="ru-RU" b="1" dirty="0" err="1"/>
              <a:t>filter</a:t>
            </a:r>
            <a:r>
              <a:rPr lang="ru-RU" b="1" dirty="0"/>
              <a:t>()</a:t>
            </a:r>
            <a:endParaRPr lang="uz-Cyrl-UZ" b="1" dirty="0"/>
          </a:p>
          <a:p>
            <a:pPr marL="0" indent="0">
              <a:buNone/>
            </a:pPr>
            <a:r>
              <a:rPr lang="ru-RU" dirty="0"/>
              <a:t>Другой часто встречающейся операцией является фильтрование исходной последовательности в соответствии с некоторым предикатом (условием). Функция </a:t>
            </a:r>
            <a:r>
              <a:rPr lang="ru-RU" dirty="0" err="1"/>
              <a:t>filter</a:t>
            </a:r>
            <a:r>
              <a:rPr lang="ru-RU" dirty="0"/>
              <a:t>(f, </a:t>
            </a:r>
            <a:r>
              <a:rPr lang="ru-RU" dirty="0" err="1"/>
              <a:t>seq</a:t>
            </a:r>
            <a:r>
              <a:rPr lang="ru-RU" dirty="0"/>
              <a:t>) принимает два аргумента: функцию с условием и последовательность, из которой берутся значения. В результирующую последовательность попадут только те значения из исходной, для которой f() возвратит истину. Если в качестве f задано значение </a:t>
            </a:r>
            <a:r>
              <a:rPr lang="ru-RU" dirty="0" err="1"/>
              <a:t>None</a:t>
            </a:r>
            <a:r>
              <a:rPr lang="ru-RU" dirty="0"/>
              <a:t>, результирующая последовательность будет состоять из тех значений исходной, которые имеют истинностное значение </a:t>
            </a:r>
            <a:r>
              <a:rPr lang="ru-RU" dirty="0" err="1"/>
              <a:t>True</a:t>
            </a:r>
            <a:r>
              <a:rPr lang="ru-RU" dirty="0"/>
              <a:t>.</a:t>
            </a:r>
            <a:endParaRPr lang="uz-Cyrl-UZ" dirty="0"/>
          </a:p>
          <a:p>
            <a:pPr marL="0" indent="0">
              <a:buNone/>
            </a:pPr>
            <a:r>
              <a:rPr lang="ru-RU" dirty="0"/>
              <a:t>Например, в следующем фрагменте кода можно избавится от символов, которые не являются буквами:</a:t>
            </a:r>
            <a:endParaRPr lang="uz-Cyrl-UZ" dirty="0"/>
          </a:p>
          <a:p>
            <a:pPr marL="0" indent="0">
              <a:buNone/>
            </a:pPr>
            <a:r>
              <a:rPr lang="en-US" dirty="0"/>
              <a:t>&gt;&gt;&gt; filter(lambda x: </a:t>
            </a:r>
            <a:r>
              <a:rPr lang="en-US" dirty="0" err="1"/>
              <a:t>x.isalpha</a:t>
            </a:r>
            <a:r>
              <a:rPr lang="en-US" dirty="0"/>
              <a:t>(), 'Hi, there! I am eating an apple</a:t>
            </a:r>
            <a:r>
              <a:rPr lang="en-US" dirty="0" smtClean="0"/>
              <a:t>.')</a:t>
            </a:r>
            <a:r>
              <a:rPr lang="ru-RU" dirty="0" smtClean="0"/>
              <a:t>‘</a:t>
            </a:r>
            <a:endParaRPr lang="en-US" dirty="0" smtClean="0"/>
          </a:p>
          <a:p>
            <a:pPr marL="0" indent="0">
              <a:buNone/>
            </a:pPr>
            <a:r>
              <a:rPr lang="ru-RU" dirty="0" err="1" smtClean="0"/>
              <a:t>HithereIameatinganapple</a:t>
            </a:r>
            <a:r>
              <a:rPr lang="ru-RU" dirty="0"/>
              <a:t>'</a:t>
            </a:r>
            <a:endParaRPr lang="uz-Cyrl-UZ" dirty="0"/>
          </a:p>
        </p:txBody>
      </p:sp>
    </p:spTree>
    <p:extLst>
      <p:ext uri="{BB962C8B-B14F-4D97-AF65-F5344CB8AC3E}">
        <p14:creationId xmlns:p14="http://schemas.microsoft.com/office/powerpoint/2010/main" val="259165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62500" lnSpcReduction="20000"/>
          </a:bodyPr>
          <a:lstStyle/>
          <a:p>
            <a:r>
              <a:rPr lang="ru-RU" dirty="0"/>
              <a:t>Эта лекция может показаться необычной для того, кто использует императивные языки программирования (вроде </a:t>
            </a:r>
            <a:r>
              <a:rPr lang="ru-RU" dirty="0" err="1"/>
              <a:t>Pascal</a:t>
            </a:r>
            <a:r>
              <a:rPr lang="ru-RU" dirty="0"/>
              <a:t>, C++ или </a:t>
            </a:r>
            <a:r>
              <a:rPr lang="ru-RU" dirty="0" err="1"/>
              <a:t>Java</a:t>
            </a:r>
            <a:r>
              <a:rPr lang="ru-RU" dirty="0"/>
              <a:t>). Тем не менее, функциональный подход дает программисту мощные средства, позволяя создавать не только более компактный, но и более устойчивый к ошибкам программный код. Совсем не обязательно писать с помощью </a:t>
            </a:r>
            <a:r>
              <a:rPr lang="ru-RU" dirty="0" err="1"/>
              <a:t>Python</a:t>
            </a:r>
            <a:r>
              <a:rPr lang="ru-RU" dirty="0"/>
              <a:t> чисто функциональные программы, но необходимо научиться видеть, где элементы функционального программирования принесут максимальный эффект.</a:t>
            </a:r>
            <a:endParaRPr lang="uz-Cyrl-UZ" dirty="0"/>
          </a:p>
          <a:p>
            <a:r>
              <a:rPr lang="ru-RU" dirty="0"/>
              <a:t>Функции являются </a:t>
            </a:r>
            <a:r>
              <a:rPr lang="ru-RU" b="1" dirty="0"/>
              <a:t>абстракциями</a:t>
            </a:r>
            <a:r>
              <a:rPr lang="ru-RU" dirty="0"/>
              <a:t>, в которых детали реализации некоторого действия скрываются за отдельным именем. Хорошо написанный набор функций позволяет использовать их много раз. Стандартная библиотека </a:t>
            </a:r>
            <a:r>
              <a:rPr lang="ru-RU" dirty="0" err="1"/>
              <a:t>Python</a:t>
            </a:r>
            <a:r>
              <a:rPr lang="ru-RU" dirty="0"/>
              <a:t> содержит множество готовых и отлаженных функций, многие из которых достаточно универсальны, чтобы работать с широким спектром входных данных. Даже если некоторый участок кода не используется несколько раз, но по входным и выходным данным он достаточно автономен, его смело можно выделить в отдельную функцию.</a:t>
            </a:r>
            <a:endParaRPr lang="uz-Cyrl-UZ" dirty="0"/>
          </a:p>
          <a:p>
            <a:endParaRPr lang="uz-Cyrl-UZ" dirty="0"/>
          </a:p>
        </p:txBody>
      </p:sp>
    </p:spTree>
    <p:extLst>
      <p:ext uri="{BB962C8B-B14F-4D97-AF65-F5344CB8AC3E}">
        <p14:creationId xmlns:p14="http://schemas.microsoft.com/office/powerpoint/2010/main" val="14689156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229600" cy="3672408"/>
          </a:xfrm>
        </p:spPr>
        <p:txBody>
          <a:bodyPr>
            <a:normAutofit fontScale="55000" lnSpcReduction="20000"/>
          </a:bodyPr>
          <a:lstStyle/>
          <a:p>
            <a:pPr marL="0" indent="0">
              <a:buNone/>
            </a:pPr>
            <a:r>
              <a:rPr lang="ru-RU" b="1" dirty="0"/>
              <a:t>Списковые включения</a:t>
            </a:r>
            <a:endParaRPr lang="uz-Cyrl-UZ" b="1" dirty="0"/>
          </a:p>
          <a:p>
            <a:pPr marL="0" indent="0">
              <a:buNone/>
            </a:pPr>
            <a:r>
              <a:rPr lang="ru-RU" dirty="0"/>
              <a:t>Для более естественной записи обработки списков в </a:t>
            </a:r>
            <a:r>
              <a:rPr lang="ru-RU" dirty="0" err="1"/>
              <a:t>Python</a:t>
            </a:r>
            <a:r>
              <a:rPr lang="ru-RU" dirty="0"/>
              <a:t> 2 была внесена новинка: списковые включения. Фактически это специальный сокращенный синтаксис для вложенных циклов </a:t>
            </a:r>
            <a:r>
              <a:rPr lang="ru-RU" dirty="0" err="1"/>
              <a:t>for</a:t>
            </a:r>
            <a:r>
              <a:rPr lang="ru-RU" dirty="0"/>
              <a:t> и условий </a:t>
            </a:r>
            <a:r>
              <a:rPr lang="ru-RU" dirty="0" err="1"/>
              <a:t>if</a:t>
            </a:r>
            <a:r>
              <a:rPr lang="ru-RU" dirty="0"/>
              <a:t>, на самом низком уровне которых определенное выражение добавляется к списку, например:</a:t>
            </a:r>
            <a:endParaRPr lang="uz-Cyrl-UZ" dirty="0"/>
          </a:p>
          <a:p>
            <a:pPr marL="0" indent="0">
              <a:buNone/>
            </a:pPr>
            <a:r>
              <a:rPr lang="en-US" dirty="0" err="1"/>
              <a:t>all_pairs</a:t>
            </a:r>
            <a:r>
              <a:rPr lang="en-US" dirty="0"/>
              <a:t> = </a:t>
            </a:r>
            <a:r>
              <a:rPr lang="en-US" dirty="0" smtClean="0"/>
              <a:t>[]</a:t>
            </a:r>
          </a:p>
          <a:p>
            <a:pPr marL="0" indent="0">
              <a:buNone/>
            </a:pPr>
            <a:r>
              <a:rPr lang="en-US" dirty="0" smtClean="0"/>
              <a:t>for </a:t>
            </a:r>
            <a:r>
              <a:rPr lang="en-US" dirty="0" err="1"/>
              <a:t>i</a:t>
            </a:r>
            <a:r>
              <a:rPr lang="en-US" dirty="0"/>
              <a:t> in range(5):  </a:t>
            </a:r>
            <a:endParaRPr lang="en-US" dirty="0" smtClean="0"/>
          </a:p>
          <a:p>
            <a:pPr marL="0" indent="0">
              <a:buNone/>
            </a:pPr>
            <a:r>
              <a:rPr lang="en-US" dirty="0" smtClean="0"/>
              <a:t>for </a:t>
            </a:r>
            <a:r>
              <a:rPr lang="en-US" dirty="0"/>
              <a:t>j in range(5):   </a:t>
            </a:r>
            <a:endParaRPr lang="en-US" dirty="0" smtClean="0"/>
          </a:p>
          <a:p>
            <a:pPr marL="0" indent="0">
              <a:buNone/>
            </a:pPr>
            <a:r>
              <a:rPr lang="en-US" dirty="0" smtClean="0"/>
              <a:t> </a:t>
            </a:r>
            <a:r>
              <a:rPr lang="en-US" dirty="0"/>
              <a:t>if </a:t>
            </a:r>
            <a:r>
              <a:rPr lang="en-US" dirty="0" err="1"/>
              <a:t>i</a:t>
            </a:r>
            <a:r>
              <a:rPr lang="en-US" dirty="0"/>
              <a:t> &lt;= j:      </a:t>
            </a:r>
            <a:endParaRPr lang="en-US" dirty="0" smtClean="0"/>
          </a:p>
          <a:p>
            <a:pPr marL="0" indent="0">
              <a:buNone/>
            </a:pPr>
            <a:r>
              <a:rPr lang="en-US" dirty="0" err="1" smtClean="0"/>
              <a:t>all_pairs.append</a:t>
            </a:r>
            <a:r>
              <a:rPr lang="en-US" dirty="0"/>
              <a:t>((</a:t>
            </a:r>
            <a:r>
              <a:rPr lang="en-US" dirty="0" err="1"/>
              <a:t>i</a:t>
            </a:r>
            <a:r>
              <a:rPr lang="en-US" dirty="0"/>
              <a:t>, j))</a:t>
            </a:r>
            <a:r>
              <a:rPr lang="uz-Cyrl-UZ" dirty="0" smtClean="0">
                <a:effectLst/>
              </a:rPr>
              <a:t> </a:t>
            </a:r>
            <a:endParaRPr lang="en-US" dirty="0" smtClean="0">
              <a:effectLst/>
            </a:endParaRPr>
          </a:p>
          <a:p>
            <a:pPr marL="0" indent="0">
              <a:buNone/>
            </a:pPr>
            <a:r>
              <a:rPr lang="ru-RU" dirty="0" smtClean="0"/>
              <a:t>Все </a:t>
            </a:r>
            <a:r>
              <a:rPr lang="ru-RU" dirty="0"/>
              <a:t>это можно записать в виде спискового включения так:</a:t>
            </a:r>
            <a:endParaRPr lang="uz-Cyrl-UZ" dirty="0"/>
          </a:p>
          <a:p>
            <a:pPr marL="0" indent="0">
              <a:buNone/>
            </a:pPr>
            <a:r>
              <a:rPr lang="en-US" dirty="0" err="1"/>
              <a:t>all_pairs</a:t>
            </a:r>
            <a:r>
              <a:rPr lang="en-US" dirty="0"/>
              <a:t> = [(</a:t>
            </a:r>
            <a:r>
              <a:rPr lang="en-US" dirty="0" err="1"/>
              <a:t>i</a:t>
            </a:r>
            <a:r>
              <a:rPr lang="en-US" dirty="0"/>
              <a:t>, j) for </a:t>
            </a:r>
            <a:r>
              <a:rPr lang="en-US" dirty="0" err="1"/>
              <a:t>i</a:t>
            </a:r>
            <a:r>
              <a:rPr lang="en-US" dirty="0"/>
              <a:t> in range(5) for j in range(5) if </a:t>
            </a:r>
            <a:r>
              <a:rPr lang="en-US" dirty="0" err="1"/>
              <a:t>i</a:t>
            </a:r>
            <a:r>
              <a:rPr lang="en-US" dirty="0"/>
              <a:t> &lt;= j]</a:t>
            </a:r>
            <a:r>
              <a:rPr lang="uz-Cyrl-UZ" dirty="0" smtClean="0">
                <a:effectLst/>
              </a:rPr>
              <a:t> </a:t>
            </a:r>
            <a:endParaRPr lang="en-US" dirty="0" smtClean="0">
              <a:effectLst/>
            </a:endParaRPr>
          </a:p>
          <a:p>
            <a:pPr marL="0" indent="0">
              <a:buNone/>
            </a:pPr>
            <a:r>
              <a:rPr lang="ru-RU" dirty="0" smtClean="0"/>
              <a:t>Как </a:t>
            </a:r>
            <a:r>
              <a:rPr lang="ru-RU" dirty="0"/>
              <a:t>легко заметить, списковые включения позволяют заменить </a:t>
            </a:r>
            <a:r>
              <a:rPr lang="ru-RU" dirty="0" err="1"/>
              <a:t>map</a:t>
            </a:r>
            <a:r>
              <a:rPr lang="ru-RU" dirty="0"/>
              <a:t>() и </a:t>
            </a:r>
            <a:r>
              <a:rPr lang="ru-RU" dirty="0" err="1"/>
              <a:t>filter</a:t>
            </a:r>
            <a:r>
              <a:rPr lang="ru-RU" dirty="0"/>
              <a:t>() на более удобные для прочтения конструкции</a:t>
            </a:r>
            <a:r>
              <a:rPr lang="ru-RU" dirty="0" smtClean="0"/>
              <a:t>.</a:t>
            </a:r>
            <a:endParaRPr lang="uz-Cyrl-UZ" dirty="0"/>
          </a:p>
        </p:txBody>
      </p:sp>
      <p:graphicFrame>
        <p:nvGraphicFramePr>
          <p:cNvPr id="4" name="Таблица 3"/>
          <p:cNvGraphicFramePr>
            <a:graphicFrameLocks noGrp="1"/>
          </p:cNvGraphicFramePr>
          <p:nvPr>
            <p:extLst>
              <p:ext uri="{D42A27DB-BD31-4B8C-83A1-F6EECF244321}">
                <p14:modId xmlns:p14="http://schemas.microsoft.com/office/powerpoint/2010/main" val="2047443122"/>
              </p:ext>
            </p:extLst>
          </p:nvPr>
        </p:nvGraphicFramePr>
        <p:xfrm>
          <a:off x="251520" y="4005064"/>
          <a:ext cx="8496944" cy="2520280"/>
        </p:xfrm>
        <a:graphic>
          <a:graphicData uri="http://schemas.openxmlformats.org/drawingml/2006/table">
            <a:tbl>
              <a:tblPr>
                <a:tableStyleId>{5C22544A-7EE6-4342-B048-85BDC9FD1C3A}</a:tableStyleId>
              </a:tblPr>
              <a:tblGrid>
                <a:gridCol w="2664296">
                  <a:extLst>
                    <a:ext uri="{9D8B030D-6E8A-4147-A177-3AD203B41FA5}">
                      <a16:colId xmlns:a16="http://schemas.microsoft.com/office/drawing/2014/main" val="20000"/>
                    </a:ext>
                  </a:extLst>
                </a:gridCol>
                <a:gridCol w="5832648">
                  <a:extLst>
                    <a:ext uri="{9D8B030D-6E8A-4147-A177-3AD203B41FA5}">
                      <a16:colId xmlns:a16="http://schemas.microsoft.com/office/drawing/2014/main" val="20001"/>
                    </a:ext>
                  </a:extLst>
                </a:gridCol>
              </a:tblGrid>
              <a:tr h="630070">
                <a:tc>
                  <a:txBody>
                    <a:bodyPr/>
                    <a:lstStyle/>
                    <a:p>
                      <a:pPr algn="ctr">
                        <a:spcAft>
                          <a:spcPts val="0"/>
                        </a:spcAft>
                      </a:pPr>
                      <a:r>
                        <a:rPr lang="ru-RU" sz="1800" dirty="0">
                          <a:effectLst/>
                          <a:latin typeface="Times New Roman" pitchFamily="18" charset="0"/>
                          <a:cs typeface="Times New Roman" pitchFamily="18" charset="0"/>
                        </a:rPr>
                        <a:t>В форме функции</a:t>
                      </a:r>
                      <a:endParaRPr lang="uz-Cyrl-UZ" sz="1800" dirty="0">
                        <a:effectLst/>
                        <a:latin typeface="Times New Roman" pitchFamily="18" charset="0"/>
                        <a:ea typeface="Times New Roman"/>
                        <a:cs typeface="Times New Roman" pitchFamily="18" charset="0"/>
                      </a:endParaRPr>
                    </a:p>
                  </a:txBody>
                  <a:tcPr marL="19050" marR="19050" marT="19050" marB="19050" anchor="ctr"/>
                </a:tc>
                <a:tc>
                  <a:txBody>
                    <a:bodyPr/>
                    <a:lstStyle/>
                    <a:p>
                      <a:pPr algn="ctr">
                        <a:spcAft>
                          <a:spcPts val="0"/>
                        </a:spcAft>
                      </a:pPr>
                      <a:r>
                        <a:rPr lang="ru-RU" sz="1800">
                          <a:effectLst/>
                          <a:latin typeface="Times New Roman" pitchFamily="18" charset="0"/>
                          <a:cs typeface="Times New Roman" pitchFamily="18" charset="0"/>
                        </a:rPr>
                        <a:t>В форме спискового включения</a:t>
                      </a:r>
                      <a:endParaRPr lang="uz-Cyrl-UZ" sz="1800">
                        <a:effectLst/>
                        <a:latin typeface="Times New Roman" pitchFamily="18" charset="0"/>
                        <a:ea typeface="Times New Roman"/>
                        <a:cs typeface="Times New Roman" pitchFamily="18" charset="0"/>
                      </a:endParaRPr>
                    </a:p>
                  </a:txBody>
                  <a:tcPr marL="19050" marR="19050" marT="19050" marB="19050" anchor="ctr"/>
                </a:tc>
                <a:extLst>
                  <a:ext uri="{0D108BD9-81ED-4DB2-BD59-A6C34878D82A}">
                    <a16:rowId xmlns:a16="http://schemas.microsoft.com/office/drawing/2014/main" val="10000"/>
                  </a:ext>
                </a:extLst>
              </a:tr>
              <a:tr h="630070">
                <a:tc>
                  <a:txBody>
                    <a:bodyPr/>
                    <a:lstStyle/>
                    <a:p>
                      <a:pPr>
                        <a:spcAft>
                          <a:spcPts val="0"/>
                        </a:spcAft>
                      </a:pPr>
                      <a:r>
                        <a:rPr lang="ru-RU" sz="1800">
                          <a:effectLst/>
                          <a:latin typeface="Times New Roman" pitchFamily="18" charset="0"/>
                          <a:cs typeface="Times New Roman" pitchFamily="18" charset="0"/>
                        </a:rPr>
                        <a:t>filter(f, lst)</a:t>
                      </a:r>
                      <a:endParaRPr lang="uz-Cyrl-UZ" sz="1800">
                        <a:effectLst/>
                        <a:latin typeface="Times New Roman" pitchFamily="18" charset="0"/>
                        <a:ea typeface="Times New Roman"/>
                        <a:cs typeface="Times New Roman" pitchFamily="18" charset="0"/>
                      </a:endParaRPr>
                    </a:p>
                  </a:txBody>
                  <a:tcPr marL="19050" marR="19050" marT="19050" marB="19050"/>
                </a:tc>
                <a:tc>
                  <a:txBody>
                    <a:bodyPr/>
                    <a:lstStyle/>
                    <a:p>
                      <a:pPr>
                        <a:spcAft>
                          <a:spcPts val="0"/>
                        </a:spcAft>
                      </a:pPr>
                      <a:r>
                        <a:rPr lang="en-US" sz="1800" dirty="0">
                          <a:effectLst/>
                          <a:latin typeface="Times New Roman" pitchFamily="18" charset="0"/>
                          <a:cs typeface="Times New Roman" pitchFamily="18" charset="0"/>
                        </a:rPr>
                        <a:t>[x for x in </a:t>
                      </a:r>
                      <a:r>
                        <a:rPr lang="en-US" sz="1800" dirty="0" err="1">
                          <a:effectLst/>
                          <a:latin typeface="Times New Roman" pitchFamily="18" charset="0"/>
                          <a:cs typeface="Times New Roman" pitchFamily="18" charset="0"/>
                        </a:rPr>
                        <a:t>lst</a:t>
                      </a:r>
                      <a:r>
                        <a:rPr lang="en-US" sz="1800" dirty="0">
                          <a:effectLst/>
                          <a:latin typeface="Times New Roman" pitchFamily="18" charset="0"/>
                          <a:cs typeface="Times New Roman" pitchFamily="18" charset="0"/>
                        </a:rPr>
                        <a:t> if f(x)]</a:t>
                      </a:r>
                      <a:endParaRPr lang="uz-Cyrl-UZ" sz="1800" dirty="0">
                        <a:effectLst/>
                        <a:latin typeface="Times New Roman" pitchFamily="18" charset="0"/>
                        <a:ea typeface="Times New Roman"/>
                        <a:cs typeface="Times New Roman" pitchFamily="18" charset="0"/>
                      </a:endParaRPr>
                    </a:p>
                  </a:txBody>
                  <a:tcPr marL="19050" marR="19050" marT="19050" marB="19050"/>
                </a:tc>
                <a:extLst>
                  <a:ext uri="{0D108BD9-81ED-4DB2-BD59-A6C34878D82A}">
                    <a16:rowId xmlns:a16="http://schemas.microsoft.com/office/drawing/2014/main" val="10001"/>
                  </a:ext>
                </a:extLst>
              </a:tr>
              <a:tr h="630070">
                <a:tc>
                  <a:txBody>
                    <a:bodyPr/>
                    <a:lstStyle/>
                    <a:p>
                      <a:pPr>
                        <a:spcAft>
                          <a:spcPts val="0"/>
                        </a:spcAft>
                      </a:pPr>
                      <a:r>
                        <a:rPr lang="ru-RU" sz="1800">
                          <a:effectLst/>
                          <a:latin typeface="Times New Roman" pitchFamily="18" charset="0"/>
                          <a:cs typeface="Times New Roman" pitchFamily="18" charset="0"/>
                        </a:rPr>
                        <a:t>filter(None, lst)</a:t>
                      </a:r>
                      <a:endParaRPr lang="uz-Cyrl-UZ" sz="1800">
                        <a:effectLst/>
                        <a:latin typeface="Times New Roman" pitchFamily="18" charset="0"/>
                        <a:ea typeface="Times New Roman"/>
                        <a:cs typeface="Times New Roman" pitchFamily="18" charset="0"/>
                      </a:endParaRPr>
                    </a:p>
                  </a:txBody>
                  <a:tcPr marL="19050" marR="19050" marT="19050" marB="19050"/>
                </a:tc>
                <a:tc>
                  <a:txBody>
                    <a:bodyPr/>
                    <a:lstStyle/>
                    <a:p>
                      <a:pPr>
                        <a:spcAft>
                          <a:spcPts val="0"/>
                        </a:spcAft>
                      </a:pPr>
                      <a:r>
                        <a:rPr lang="en-US" sz="1800">
                          <a:effectLst/>
                          <a:latin typeface="Times New Roman" pitchFamily="18" charset="0"/>
                          <a:cs typeface="Times New Roman" pitchFamily="18" charset="0"/>
                        </a:rPr>
                        <a:t>[x for x in lst if x]</a:t>
                      </a:r>
                      <a:endParaRPr lang="uz-Cyrl-UZ" sz="1800">
                        <a:effectLst/>
                        <a:latin typeface="Times New Roman" pitchFamily="18" charset="0"/>
                        <a:ea typeface="Times New Roman"/>
                        <a:cs typeface="Times New Roman" pitchFamily="18" charset="0"/>
                      </a:endParaRPr>
                    </a:p>
                  </a:txBody>
                  <a:tcPr marL="19050" marR="19050" marT="19050" marB="19050"/>
                </a:tc>
                <a:extLst>
                  <a:ext uri="{0D108BD9-81ED-4DB2-BD59-A6C34878D82A}">
                    <a16:rowId xmlns:a16="http://schemas.microsoft.com/office/drawing/2014/main" val="10002"/>
                  </a:ext>
                </a:extLst>
              </a:tr>
              <a:tr h="630070">
                <a:tc>
                  <a:txBody>
                    <a:bodyPr/>
                    <a:lstStyle/>
                    <a:p>
                      <a:pPr>
                        <a:spcAft>
                          <a:spcPts val="0"/>
                        </a:spcAft>
                      </a:pPr>
                      <a:r>
                        <a:rPr lang="ru-RU" sz="1800">
                          <a:effectLst/>
                          <a:latin typeface="Times New Roman" pitchFamily="18" charset="0"/>
                          <a:cs typeface="Times New Roman" pitchFamily="18" charset="0"/>
                        </a:rPr>
                        <a:t>map(f, lst)</a:t>
                      </a:r>
                      <a:endParaRPr lang="uz-Cyrl-UZ" sz="1800">
                        <a:effectLst/>
                        <a:latin typeface="Times New Roman" pitchFamily="18" charset="0"/>
                        <a:ea typeface="Times New Roman"/>
                        <a:cs typeface="Times New Roman" pitchFamily="18" charset="0"/>
                      </a:endParaRPr>
                    </a:p>
                  </a:txBody>
                  <a:tcPr marL="19050" marR="19050" marT="19050" marB="19050"/>
                </a:tc>
                <a:tc>
                  <a:txBody>
                    <a:bodyPr/>
                    <a:lstStyle/>
                    <a:p>
                      <a:pPr>
                        <a:spcAft>
                          <a:spcPts val="0"/>
                        </a:spcAft>
                      </a:pPr>
                      <a:r>
                        <a:rPr lang="en-US" sz="1800" dirty="0">
                          <a:effectLst/>
                          <a:latin typeface="Times New Roman" pitchFamily="18" charset="0"/>
                          <a:cs typeface="Times New Roman" pitchFamily="18" charset="0"/>
                        </a:rPr>
                        <a:t>[f(x) for x in </a:t>
                      </a:r>
                      <a:r>
                        <a:rPr lang="en-US" sz="1800" dirty="0" err="1">
                          <a:effectLst/>
                          <a:latin typeface="Times New Roman" pitchFamily="18" charset="0"/>
                          <a:cs typeface="Times New Roman" pitchFamily="18" charset="0"/>
                        </a:rPr>
                        <a:t>lst</a:t>
                      </a:r>
                      <a:r>
                        <a:rPr lang="en-US" sz="1800" dirty="0">
                          <a:effectLst/>
                          <a:latin typeface="Times New Roman" pitchFamily="18" charset="0"/>
                          <a:cs typeface="Times New Roman" pitchFamily="18" charset="0"/>
                        </a:rPr>
                        <a:t>]</a:t>
                      </a:r>
                      <a:endParaRPr lang="uz-Cyrl-UZ" sz="1800" dirty="0">
                        <a:effectLst/>
                        <a:latin typeface="Times New Roman" pitchFamily="18" charset="0"/>
                        <a:ea typeface="Times New Roman"/>
                        <a:cs typeface="Times New Roman" pitchFamily="18" charset="0"/>
                      </a:endParaRPr>
                    </a:p>
                  </a:txBody>
                  <a:tcPr marL="19050" marR="19050" marT="19050" marB="1905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680217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435280" cy="5865515"/>
          </a:xfrm>
        </p:spPr>
        <p:txBody>
          <a:bodyPr/>
          <a:lstStyle/>
          <a:p>
            <a:pPr marL="0" indent="0">
              <a:buNone/>
            </a:pPr>
            <a:r>
              <a:rPr lang="ru-RU" b="1" dirty="0"/>
              <a:t>Функция </a:t>
            </a:r>
            <a:r>
              <a:rPr lang="ru-RU" b="1" dirty="0" err="1"/>
              <a:t>sum</a:t>
            </a:r>
            <a:r>
              <a:rPr lang="ru-RU" b="1" dirty="0"/>
              <a:t>()</a:t>
            </a:r>
            <a:endParaRPr lang="uz-Cyrl-UZ" b="1" dirty="0"/>
          </a:p>
          <a:p>
            <a:pPr marL="0" indent="0">
              <a:buNone/>
            </a:pPr>
            <a:r>
              <a:rPr lang="ru-RU" dirty="0"/>
              <a:t>Получить сумму элементов можно с помощью функции </a:t>
            </a:r>
            <a:r>
              <a:rPr lang="ru-RU" dirty="0" err="1"/>
              <a:t>sum</a:t>
            </a:r>
            <a:r>
              <a:rPr lang="ru-RU" dirty="0"/>
              <a:t>():</a:t>
            </a:r>
            <a:endParaRPr lang="uz-Cyrl-UZ" dirty="0"/>
          </a:p>
          <a:p>
            <a:pPr marL="0" indent="0">
              <a:buNone/>
            </a:pPr>
            <a:r>
              <a:rPr lang="ru-RU" dirty="0"/>
              <a:t>&gt;&gt;&gt; </a:t>
            </a:r>
            <a:r>
              <a:rPr lang="ru-RU" dirty="0" err="1"/>
              <a:t>sum</a:t>
            </a:r>
            <a:r>
              <a:rPr lang="ru-RU" dirty="0"/>
              <a:t>(</a:t>
            </a:r>
            <a:r>
              <a:rPr lang="ru-RU" dirty="0" err="1"/>
              <a:t>range</a:t>
            </a:r>
            <a:r>
              <a:rPr lang="ru-RU" dirty="0"/>
              <a:t>(10</a:t>
            </a:r>
            <a:r>
              <a:rPr lang="ru-RU" dirty="0" smtClean="0"/>
              <a:t>))</a:t>
            </a:r>
            <a:endParaRPr lang="en-US" dirty="0" smtClean="0"/>
          </a:p>
          <a:p>
            <a:pPr marL="0" indent="0">
              <a:buNone/>
            </a:pPr>
            <a:r>
              <a:rPr lang="ru-RU" dirty="0" smtClean="0"/>
              <a:t>45</a:t>
            </a:r>
            <a:r>
              <a:rPr lang="uz-Cyrl-UZ" dirty="0" smtClean="0">
                <a:effectLst/>
              </a:rPr>
              <a:t> </a:t>
            </a:r>
            <a:endParaRPr lang="en-US" dirty="0" smtClean="0">
              <a:effectLst/>
            </a:endParaRPr>
          </a:p>
          <a:p>
            <a:pPr marL="0" indent="0">
              <a:buNone/>
            </a:pPr>
            <a:r>
              <a:rPr lang="ru-RU" dirty="0" smtClean="0"/>
              <a:t>Эта </a:t>
            </a:r>
            <a:r>
              <a:rPr lang="ru-RU" dirty="0"/>
              <a:t>функция работает только для числовых типов, она не может конкатенировать строки. Для конкатенации списка строк следует использовать метод </a:t>
            </a:r>
            <a:r>
              <a:rPr lang="ru-RU" dirty="0" err="1"/>
              <a:t>join</a:t>
            </a:r>
            <a:r>
              <a:rPr lang="ru-RU" dirty="0" smtClean="0"/>
              <a:t>().</a:t>
            </a:r>
            <a:endParaRPr lang="uz-Cyrl-UZ" dirty="0"/>
          </a:p>
        </p:txBody>
      </p:sp>
    </p:spTree>
    <p:extLst>
      <p:ext uri="{BB962C8B-B14F-4D97-AF65-F5344CB8AC3E}">
        <p14:creationId xmlns:p14="http://schemas.microsoft.com/office/powerpoint/2010/main" val="3379952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568952" cy="6120680"/>
          </a:xfrm>
        </p:spPr>
        <p:txBody>
          <a:bodyPr>
            <a:normAutofit fontScale="85000" lnSpcReduction="20000"/>
          </a:bodyPr>
          <a:lstStyle/>
          <a:p>
            <a:pPr marL="0" indent="0">
              <a:buNone/>
            </a:pPr>
            <a:r>
              <a:rPr lang="ru-RU" b="1" dirty="0"/>
              <a:t>Функция </a:t>
            </a:r>
            <a:r>
              <a:rPr lang="ru-RU" b="1" dirty="0" err="1"/>
              <a:t>reduce</a:t>
            </a:r>
            <a:r>
              <a:rPr lang="ru-RU" b="1" dirty="0"/>
              <a:t>()</a:t>
            </a:r>
            <a:endParaRPr lang="uz-Cyrl-UZ" b="1" dirty="0"/>
          </a:p>
          <a:p>
            <a:pPr marL="0" indent="0">
              <a:buNone/>
            </a:pPr>
            <a:r>
              <a:rPr lang="ru-RU" dirty="0"/>
              <a:t>Для организации цепочечных вычислений (вычислений с накоплением результата) можно применять функцию </a:t>
            </a:r>
            <a:r>
              <a:rPr lang="ru-RU" dirty="0" err="1"/>
              <a:t>reduce</a:t>
            </a:r>
            <a:r>
              <a:rPr lang="ru-RU" dirty="0"/>
              <a:t>(), которая принимает три аргумента: функцию двух аргументов, последовательность и начальное значение. С помощью этой функции можно, в частности, реализовать функцию </a:t>
            </a:r>
            <a:r>
              <a:rPr lang="ru-RU" dirty="0" err="1"/>
              <a:t>sum</a:t>
            </a:r>
            <a:r>
              <a:rPr lang="ru-RU" dirty="0"/>
              <a:t>():</a:t>
            </a:r>
            <a:endParaRPr lang="uz-Cyrl-UZ" dirty="0"/>
          </a:p>
          <a:p>
            <a:pPr marL="0" indent="0">
              <a:buNone/>
            </a:pPr>
            <a:r>
              <a:rPr lang="en-US" dirty="0" err="1"/>
              <a:t>def</a:t>
            </a:r>
            <a:r>
              <a:rPr lang="en-US" dirty="0"/>
              <a:t> sum(</a:t>
            </a:r>
            <a:r>
              <a:rPr lang="en-US" dirty="0" err="1"/>
              <a:t>lst</a:t>
            </a:r>
            <a:r>
              <a:rPr lang="en-US" dirty="0"/>
              <a:t>, start):  </a:t>
            </a:r>
            <a:endParaRPr lang="en-US" dirty="0" smtClean="0"/>
          </a:p>
          <a:p>
            <a:pPr marL="0" indent="0">
              <a:buNone/>
            </a:pPr>
            <a:r>
              <a:rPr lang="en-US" dirty="0" smtClean="0"/>
              <a:t>return </a:t>
            </a:r>
            <a:r>
              <a:rPr lang="en-US" dirty="0"/>
              <a:t>reduce(lambda x, y: x + y, </a:t>
            </a:r>
            <a:r>
              <a:rPr lang="en-US" dirty="0" err="1"/>
              <a:t>lst</a:t>
            </a:r>
            <a:r>
              <a:rPr lang="en-US" dirty="0"/>
              <a:t>, start</a:t>
            </a:r>
            <a:r>
              <a:rPr lang="en-US" dirty="0" smtClean="0"/>
              <a:t>)</a:t>
            </a:r>
          </a:p>
          <a:p>
            <a:pPr marL="0" indent="0">
              <a:buNone/>
            </a:pPr>
            <a:r>
              <a:rPr lang="ru-RU" dirty="0"/>
              <a:t>В следующем примере накапливаются промежуточные результаты суммирования:</a:t>
            </a:r>
            <a:endParaRPr lang="uz-Cyrl-UZ" dirty="0"/>
          </a:p>
          <a:p>
            <a:pPr marL="0" indent="0">
              <a:buNone/>
            </a:pPr>
            <a:r>
              <a:rPr lang="en-US" dirty="0" err="1"/>
              <a:t>lst</a:t>
            </a:r>
            <a:r>
              <a:rPr lang="en-US" dirty="0"/>
              <a:t> = range(10</a:t>
            </a:r>
            <a:r>
              <a:rPr lang="en-US" dirty="0" smtClean="0"/>
              <a:t>)</a:t>
            </a:r>
          </a:p>
          <a:p>
            <a:pPr marL="0" indent="0">
              <a:buNone/>
            </a:pPr>
            <a:r>
              <a:rPr lang="en-US" dirty="0" smtClean="0"/>
              <a:t>f </a:t>
            </a:r>
            <a:r>
              <a:rPr lang="en-US" dirty="0"/>
              <a:t>= lambda x, y: (x[0] + y, x[1]+[x[0] + y</a:t>
            </a:r>
            <a:r>
              <a:rPr lang="en-US" dirty="0" smtClean="0"/>
              <a:t>])</a:t>
            </a:r>
          </a:p>
          <a:p>
            <a:pPr marL="0" indent="0">
              <a:buNone/>
            </a:pPr>
            <a:r>
              <a:rPr lang="ru-RU" dirty="0" err="1" smtClean="0"/>
              <a:t>print</a:t>
            </a:r>
            <a:r>
              <a:rPr lang="ru-RU" dirty="0" smtClean="0"/>
              <a:t> </a:t>
            </a:r>
            <a:r>
              <a:rPr lang="ru-RU" dirty="0" err="1"/>
              <a:t>reduce</a:t>
            </a:r>
            <a:r>
              <a:rPr lang="ru-RU" dirty="0"/>
              <a:t>(f, </a:t>
            </a:r>
            <a:r>
              <a:rPr lang="ru-RU" dirty="0" err="1"/>
              <a:t>lst</a:t>
            </a:r>
            <a:r>
              <a:rPr lang="ru-RU" dirty="0"/>
              <a:t>, (0, []))</a:t>
            </a:r>
            <a:r>
              <a:rPr lang="uz-Cyrl-UZ" dirty="0" smtClean="0">
                <a:effectLst/>
              </a:rPr>
              <a:t> </a:t>
            </a:r>
            <a:endParaRPr lang="en-US" dirty="0" smtClean="0">
              <a:effectLst/>
            </a:endParaRPr>
          </a:p>
          <a:p>
            <a:pPr marL="0" indent="0">
              <a:buNone/>
            </a:pPr>
            <a:r>
              <a:rPr lang="ru-RU" dirty="0" smtClean="0"/>
              <a:t>В </a:t>
            </a:r>
            <a:r>
              <a:rPr lang="ru-RU" dirty="0"/>
              <a:t>итоге получается:</a:t>
            </a:r>
            <a:endParaRPr lang="uz-Cyrl-UZ" dirty="0"/>
          </a:p>
          <a:p>
            <a:pPr marL="0" indent="0">
              <a:buNone/>
            </a:pPr>
            <a:r>
              <a:rPr lang="ru-RU" dirty="0"/>
              <a:t>(45, [0, 1, 3, 6, 10, 15, 21, 28, 36, 45])</a:t>
            </a:r>
            <a:endParaRPr lang="uz-Cyrl-UZ" dirty="0"/>
          </a:p>
        </p:txBody>
      </p:sp>
    </p:spTree>
    <p:extLst>
      <p:ext uri="{BB962C8B-B14F-4D97-AF65-F5344CB8AC3E}">
        <p14:creationId xmlns:p14="http://schemas.microsoft.com/office/powerpoint/2010/main" val="3981351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496944" cy="6192688"/>
          </a:xfrm>
        </p:spPr>
        <p:txBody>
          <a:bodyPr>
            <a:normAutofit/>
          </a:bodyPr>
          <a:lstStyle/>
          <a:p>
            <a:pPr marL="0" indent="0">
              <a:buNone/>
            </a:pPr>
            <a:r>
              <a:rPr lang="ru-RU" b="1" dirty="0"/>
              <a:t>Функция </a:t>
            </a:r>
            <a:r>
              <a:rPr lang="ru-RU" b="1" dirty="0" err="1"/>
              <a:t>zip</a:t>
            </a:r>
            <a:r>
              <a:rPr lang="ru-RU" b="1" dirty="0"/>
              <a:t>()</a:t>
            </a:r>
            <a:endParaRPr lang="uz-Cyrl-UZ" b="1" dirty="0"/>
          </a:p>
          <a:p>
            <a:pPr marL="0" indent="0">
              <a:buNone/>
            </a:pPr>
            <a:r>
              <a:rPr lang="ru-RU" dirty="0"/>
              <a:t>Эта функция возвращает список кортежей, в котором i-й кортеж содержит i-е элементы аргументов-последовательностей. Длина результирующей последовательности равна длине самой короткой из последовательностей-аргументов:</a:t>
            </a:r>
            <a:endParaRPr lang="uz-Cyrl-UZ" dirty="0"/>
          </a:p>
          <a:p>
            <a:pPr marL="0" indent="0">
              <a:buNone/>
            </a:pPr>
            <a:r>
              <a:rPr lang="en-US" dirty="0"/>
              <a:t>&gt;&gt;&gt; print zip(range(5), "</a:t>
            </a:r>
            <a:r>
              <a:rPr lang="en-US" dirty="0" err="1"/>
              <a:t>abcde</a:t>
            </a:r>
            <a:r>
              <a:rPr lang="en-US" dirty="0" smtClean="0"/>
              <a:t>")</a:t>
            </a:r>
          </a:p>
          <a:p>
            <a:pPr marL="0" indent="0">
              <a:buNone/>
            </a:pPr>
            <a:r>
              <a:rPr lang="en-US" dirty="0" smtClean="0"/>
              <a:t>[(</a:t>
            </a:r>
            <a:r>
              <a:rPr lang="en-US" dirty="0"/>
              <a:t>0, 'a'), (1, 'b'), (2, 'c'), (3, 'd'), (4, 'e')]</a:t>
            </a:r>
            <a:endParaRPr lang="uz-Cyrl-UZ" dirty="0"/>
          </a:p>
        </p:txBody>
      </p:sp>
    </p:spTree>
    <p:extLst>
      <p:ext uri="{BB962C8B-B14F-4D97-AF65-F5344CB8AC3E}">
        <p14:creationId xmlns:p14="http://schemas.microsoft.com/office/powerpoint/2010/main" val="4042186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fontScale="85000" lnSpcReduction="10000"/>
          </a:bodyPr>
          <a:lstStyle/>
          <a:p>
            <a:pPr marL="0" indent="0">
              <a:buNone/>
            </a:pPr>
            <a:r>
              <a:rPr lang="ru-RU" b="1" dirty="0"/>
              <a:t>Итераторы</a:t>
            </a:r>
            <a:endParaRPr lang="uz-Cyrl-UZ" b="1" dirty="0"/>
          </a:p>
          <a:p>
            <a:pPr marL="0" indent="0">
              <a:buNone/>
            </a:pPr>
            <a:r>
              <a:rPr lang="ru-RU" dirty="0"/>
              <a:t>Применять для обработки данных явные последовательности не всегда эффективно, так как на хранение временных данных может тратиться много оперативной памяти. Более эффективным решением представляется использование </a:t>
            </a:r>
            <a:r>
              <a:rPr lang="ru-RU" b="1" dirty="0"/>
              <a:t>итераторов</a:t>
            </a:r>
            <a:r>
              <a:rPr lang="ru-RU" dirty="0"/>
              <a:t> - специальных объектов, обеспечивающих последовательный доступ к данным контейнера. Если в выражении есть операции с итераторами вместо контейнеров, промежуточные данные не будут требовать много места для хранения - ведь они запрашиваются по мере необходимости для вычислений. При обработке данных с использованием итераторов память будет требоваться только для исходных данных и результата, да и то необязательно вся сразу - ведь данные могут читаться и записываться в файл на диске.</a:t>
            </a:r>
            <a:endParaRPr lang="uz-Cyrl-UZ" dirty="0"/>
          </a:p>
          <a:p>
            <a:pPr marL="0" indent="0">
              <a:buNone/>
            </a:pPr>
            <a:endParaRPr lang="uz-Cyrl-UZ" dirty="0"/>
          </a:p>
        </p:txBody>
      </p:sp>
    </p:spTree>
    <p:extLst>
      <p:ext uri="{BB962C8B-B14F-4D97-AF65-F5344CB8AC3E}">
        <p14:creationId xmlns:p14="http://schemas.microsoft.com/office/powerpoint/2010/main" val="2077279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408712"/>
          </a:xfrm>
        </p:spPr>
        <p:txBody>
          <a:bodyPr>
            <a:normAutofit fontScale="70000" lnSpcReduction="20000"/>
          </a:bodyPr>
          <a:lstStyle/>
          <a:p>
            <a:pPr marL="0" indent="0">
              <a:buNone/>
            </a:pPr>
            <a:r>
              <a:rPr lang="ru-RU" dirty="0"/>
              <a:t>Итераторы можно применять вместо последовательности в операторе </a:t>
            </a:r>
            <a:r>
              <a:rPr lang="ru-RU" dirty="0" err="1"/>
              <a:t>for</a:t>
            </a:r>
            <a:r>
              <a:rPr lang="ru-RU" dirty="0"/>
              <a:t>. Более того, внутренне оператор </a:t>
            </a:r>
            <a:r>
              <a:rPr lang="ru-RU" dirty="0" err="1"/>
              <a:t>for</a:t>
            </a:r>
            <a:r>
              <a:rPr lang="ru-RU" dirty="0"/>
              <a:t> запрашивает от последовательности ее итератор. Объект файлового типа тоже (построчный) итератор, что позволяет обрабатывать большие файлы, не считывая их целиком в память.</a:t>
            </a:r>
            <a:endParaRPr lang="uz-Cyrl-UZ" dirty="0"/>
          </a:p>
          <a:p>
            <a:pPr marL="0" indent="0">
              <a:buNone/>
            </a:pPr>
            <a:r>
              <a:rPr lang="ru-RU" dirty="0"/>
              <a:t>Там, где требуется итератор, можно использовать последовательность.</a:t>
            </a:r>
            <a:endParaRPr lang="uz-Cyrl-UZ" dirty="0"/>
          </a:p>
          <a:p>
            <a:pPr marL="0" indent="0">
              <a:buNone/>
            </a:pPr>
            <a:r>
              <a:rPr lang="ru-RU" dirty="0"/>
              <a:t>Работа с итераторами рассматривается в разделе, посвященном функциональному программированию, так как итераторами удобно манипулировать именно в функциональном стиле.</a:t>
            </a:r>
            <a:endParaRPr lang="uz-Cyrl-UZ" dirty="0"/>
          </a:p>
          <a:p>
            <a:pPr marL="0" indent="0">
              <a:buNone/>
            </a:pPr>
            <a:r>
              <a:rPr lang="ru-RU" dirty="0"/>
              <a:t>Использовать итератор можно и "вручную". Любой объект, поддерживающий интерфейс итератора, имеет метод </a:t>
            </a:r>
            <a:r>
              <a:rPr lang="ru-RU" dirty="0" err="1"/>
              <a:t>next</a:t>
            </a:r>
            <a:r>
              <a:rPr lang="ru-RU" dirty="0"/>
              <a:t>(), который при каждом вызове выдает очередное значение итератора. Если больше значений нет, возбуждается исключение </a:t>
            </a:r>
            <a:r>
              <a:rPr lang="ru-RU" dirty="0" err="1"/>
              <a:t>StopIteration</a:t>
            </a:r>
            <a:r>
              <a:rPr lang="ru-RU" dirty="0"/>
              <a:t>. Для получения итератора по некоторому объекту необходимо прежде применить к этому объекту функцию </a:t>
            </a:r>
            <a:r>
              <a:rPr lang="ru-RU" dirty="0" err="1"/>
              <a:t>iter</a:t>
            </a:r>
            <a:r>
              <a:rPr lang="ru-RU" dirty="0"/>
              <a:t>() (цикл </a:t>
            </a:r>
            <a:r>
              <a:rPr lang="ru-RU" dirty="0" err="1"/>
              <a:t>for</a:t>
            </a:r>
            <a:r>
              <a:rPr lang="ru-RU" dirty="0"/>
              <a:t> делает это автоматически).</a:t>
            </a:r>
            <a:endParaRPr lang="uz-Cyrl-UZ" dirty="0"/>
          </a:p>
          <a:p>
            <a:pPr marL="0" indent="0">
              <a:buNone/>
            </a:pPr>
            <a:r>
              <a:rPr lang="ru-RU" dirty="0"/>
              <a:t>В </a:t>
            </a:r>
            <a:r>
              <a:rPr lang="ru-RU" dirty="0" err="1"/>
              <a:t>Python</a:t>
            </a:r>
            <a:r>
              <a:rPr lang="ru-RU" dirty="0"/>
              <a:t> имеется модуль </a:t>
            </a:r>
            <a:r>
              <a:rPr lang="ru-RU" dirty="0" err="1"/>
              <a:t>itertools</a:t>
            </a:r>
            <a:r>
              <a:rPr lang="ru-RU" dirty="0"/>
              <a:t>, который содержит набор функций, комбинируя которые, можно составлять достаточно сложные схемы обработки данных с помощью итераторов. Далее рассматриваются некоторые функции этого модуля</a:t>
            </a:r>
            <a:r>
              <a:rPr lang="ru-RU" dirty="0" smtClean="0"/>
              <a:t>.</a:t>
            </a:r>
            <a:endParaRPr lang="uz-Cyrl-UZ" dirty="0"/>
          </a:p>
        </p:txBody>
      </p:sp>
    </p:spTree>
    <p:extLst>
      <p:ext uri="{BB962C8B-B14F-4D97-AF65-F5344CB8AC3E}">
        <p14:creationId xmlns:p14="http://schemas.microsoft.com/office/powerpoint/2010/main" val="14410282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640960" cy="6264696"/>
          </a:xfrm>
        </p:spPr>
        <p:txBody>
          <a:bodyPr>
            <a:normAutofit fontScale="77500" lnSpcReduction="20000"/>
          </a:bodyPr>
          <a:lstStyle/>
          <a:p>
            <a:pPr marL="0" indent="0">
              <a:buNone/>
            </a:pPr>
            <a:r>
              <a:rPr lang="ru-RU" b="1" dirty="0"/>
              <a:t>Функция </a:t>
            </a:r>
            <a:r>
              <a:rPr lang="ru-RU" b="1" dirty="0" err="1"/>
              <a:t>iter</a:t>
            </a:r>
            <a:r>
              <a:rPr lang="ru-RU" b="1" dirty="0"/>
              <a:t>()</a:t>
            </a:r>
            <a:endParaRPr lang="uz-Cyrl-UZ" b="1" dirty="0"/>
          </a:p>
          <a:p>
            <a:pPr marL="0" indent="0">
              <a:buNone/>
            </a:pPr>
            <a:r>
              <a:rPr lang="ru-RU" dirty="0"/>
              <a:t>Эта функция имеет два варианта использования. В первом она принимает всего один аргумент, который должен "уметь" предоставлять свой итератор. Во втором один из аргументов - функция без аргументов, другой - стоповое значение. Итератор вызывает указанную функцию до тех пор, пока та не возвратит стоповое значение. Второй вариант встречается много реже первого и обычно внутри метода класса, так как сложно порождать значения "на пустом месте":</a:t>
            </a:r>
            <a:endParaRPr lang="uz-Cyrl-UZ" dirty="0"/>
          </a:p>
          <a:p>
            <a:pPr marL="0" indent="0">
              <a:buNone/>
            </a:pPr>
            <a:r>
              <a:rPr lang="en-US" dirty="0"/>
              <a:t>it1 = </a:t>
            </a:r>
            <a:r>
              <a:rPr lang="en-US" dirty="0" err="1"/>
              <a:t>iter</a:t>
            </a:r>
            <a:r>
              <a:rPr lang="en-US" dirty="0"/>
              <a:t>([1, 2, 3, 4, 5]) </a:t>
            </a:r>
            <a:endParaRPr lang="en-US" dirty="0" smtClean="0"/>
          </a:p>
          <a:p>
            <a:pPr marL="0" indent="0">
              <a:buNone/>
            </a:pPr>
            <a:r>
              <a:rPr lang="en-US" dirty="0" err="1" smtClean="0"/>
              <a:t>def</a:t>
            </a:r>
            <a:r>
              <a:rPr lang="en-US" dirty="0" smtClean="0"/>
              <a:t> </a:t>
            </a:r>
            <a:r>
              <a:rPr lang="en-US" dirty="0" err="1"/>
              <a:t>forit</a:t>
            </a:r>
            <a:r>
              <a:rPr lang="en-US" dirty="0"/>
              <a:t>(</a:t>
            </a:r>
            <a:r>
              <a:rPr lang="en-US" dirty="0" err="1"/>
              <a:t>mystate</a:t>
            </a:r>
            <a:r>
              <a:rPr lang="en-US" dirty="0"/>
              <a:t>=[]):  </a:t>
            </a:r>
            <a:endParaRPr lang="en-US" dirty="0" smtClean="0"/>
          </a:p>
          <a:p>
            <a:pPr marL="0" indent="0">
              <a:buNone/>
            </a:pPr>
            <a:r>
              <a:rPr lang="en-US" dirty="0" smtClean="0"/>
              <a:t>if </a:t>
            </a:r>
            <a:r>
              <a:rPr lang="en-US" dirty="0" err="1"/>
              <a:t>len</a:t>
            </a:r>
            <a:r>
              <a:rPr lang="en-US" dirty="0"/>
              <a:t>(</a:t>
            </a:r>
            <a:r>
              <a:rPr lang="en-US" dirty="0" err="1"/>
              <a:t>mystate</a:t>
            </a:r>
            <a:r>
              <a:rPr lang="en-US" dirty="0"/>
              <a:t>) &lt; 3:    </a:t>
            </a:r>
            <a:endParaRPr lang="en-US" dirty="0" smtClean="0"/>
          </a:p>
          <a:p>
            <a:pPr marL="0" indent="0">
              <a:buNone/>
            </a:pPr>
            <a:r>
              <a:rPr lang="en-US" dirty="0" err="1" smtClean="0"/>
              <a:t>mystate.append</a:t>
            </a:r>
            <a:r>
              <a:rPr lang="en-US" dirty="0"/>
              <a:t>(" ")    </a:t>
            </a:r>
            <a:endParaRPr lang="en-US" dirty="0" smtClean="0"/>
          </a:p>
          <a:p>
            <a:pPr marL="0" indent="0">
              <a:buNone/>
            </a:pPr>
            <a:r>
              <a:rPr lang="en-US" dirty="0" smtClean="0"/>
              <a:t>return </a:t>
            </a:r>
            <a:r>
              <a:rPr lang="en-US" dirty="0"/>
              <a:t>" " </a:t>
            </a:r>
            <a:endParaRPr lang="en-US" dirty="0" smtClean="0"/>
          </a:p>
          <a:p>
            <a:pPr marL="0" indent="0">
              <a:buNone/>
            </a:pPr>
            <a:r>
              <a:rPr lang="en-US" dirty="0" smtClean="0"/>
              <a:t>it2 </a:t>
            </a:r>
            <a:r>
              <a:rPr lang="en-US" dirty="0"/>
              <a:t>= </a:t>
            </a:r>
            <a:r>
              <a:rPr lang="en-US" dirty="0" err="1"/>
              <a:t>iter</a:t>
            </a:r>
            <a:r>
              <a:rPr lang="en-US" dirty="0"/>
              <a:t>(</a:t>
            </a:r>
            <a:r>
              <a:rPr lang="en-US" dirty="0" err="1"/>
              <a:t>forit</a:t>
            </a:r>
            <a:r>
              <a:rPr lang="en-US" dirty="0"/>
              <a:t>, None)  </a:t>
            </a:r>
            <a:endParaRPr lang="en-US" dirty="0" smtClean="0"/>
          </a:p>
          <a:p>
            <a:pPr marL="0" indent="0">
              <a:buNone/>
            </a:pPr>
            <a:r>
              <a:rPr lang="en-US" dirty="0" smtClean="0"/>
              <a:t>print </a:t>
            </a:r>
            <a:r>
              <a:rPr lang="en-US" dirty="0"/>
              <a:t>[x for x in it1</a:t>
            </a:r>
            <a:r>
              <a:rPr lang="en-US" dirty="0" smtClean="0"/>
              <a:t>]</a:t>
            </a:r>
          </a:p>
          <a:p>
            <a:pPr marL="0" indent="0">
              <a:buNone/>
            </a:pPr>
            <a:r>
              <a:rPr lang="en-US" dirty="0" smtClean="0"/>
              <a:t>print </a:t>
            </a:r>
            <a:r>
              <a:rPr lang="en-US" dirty="0"/>
              <a:t>[x for x in it2]</a:t>
            </a:r>
            <a:endParaRPr lang="uz-Cyrl-UZ" dirty="0"/>
          </a:p>
        </p:txBody>
      </p:sp>
    </p:spTree>
    <p:extLst>
      <p:ext uri="{BB962C8B-B14F-4D97-AF65-F5344CB8AC3E}">
        <p14:creationId xmlns:p14="http://schemas.microsoft.com/office/powerpoint/2010/main" val="42536305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408712"/>
          </a:xfrm>
        </p:spPr>
        <p:txBody>
          <a:bodyPr>
            <a:normAutofit fontScale="77500" lnSpcReduction="20000"/>
          </a:bodyPr>
          <a:lstStyle/>
          <a:p>
            <a:pPr marL="0" indent="0">
              <a:buNone/>
            </a:pPr>
            <a:r>
              <a:rPr lang="ru-RU" b="1" dirty="0"/>
              <a:t>Функция </a:t>
            </a:r>
            <a:r>
              <a:rPr lang="ru-RU" b="1" dirty="0" err="1"/>
              <a:t>enumerate</a:t>
            </a:r>
            <a:r>
              <a:rPr lang="ru-RU" b="1" dirty="0"/>
              <a:t>()</a:t>
            </a:r>
            <a:endParaRPr lang="uz-Cyrl-UZ" b="1" dirty="0"/>
          </a:p>
          <a:p>
            <a:pPr marL="0" indent="0">
              <a:buNone/>
            </a:pPr>
            <a:r>
              <a:rPr lang="ru-RU" dirty="0"/>
              <a:t>Эта функция создает итератор, нумерующий элементы другого итератора. Результирующий итератор выдает кортежи, в которых первый элемент - номер (начиная с нуля), а второй - элемент исходной последовательности:</a:t>
            </a:r>
            <a:endParaRPr lang="uz-Cyrl-UZ" dirty="0"/>
          </a:p>
          <a:p>
            <a:pPr marL="0" indent="0">
              <a:buNone/>
            </a:pPr>
            <a:r>
              <a:rPr lang="en-US" dirty="0"/>
              <a:t>&gt;&gt;&gt; print [x for x in enumerate("</a:t>
            </a:r>
            <a:r>
              <a:rPr lang="en-US" dirty="0" err="1"/>
              <a:t>abcd</a:t>
            </a:r>
            <a:r>
              <a:rPr lang="en-US" dirty="0"/>
              <a:t>")][(0, 'a'), (1, 'b'), (2, 'c'), (3, 'd')]</a:t>
            </a:r>
            <a:r>
              <a:rPr lang="uz-Cyrl-UZ" dirty="0" smtClean="0">
                <a:effectLst/>
              </a:rPr>
              <a:t> </a:t>
            </a:r>
            <a:r>
              <a:rPr lang="ru-RU" b="1" dirty="0"/>
              <a:t>Функция</a:t>
            </a:r>
            <a:r>
              <a:rPr lang="en-US" b="1" dirty="0"/>
              <a:t> sorted()</a:t>
            </a:r>
            <a:endParaRPr lang="uz-Cyrl-UZ" b="1" dirty="0"/>
          </a:p>
          <a:p>
            <a:pPr marL="0" indent="0">
              <a:buNone/>
            </a:pPr>
            <a:r>
              <a:rPr lang="ru-RU" dirty="0"/>
              <a:t>Эта функция, появившаяся в </a:t>
            </a:r>
            <a:r>
              <a:rPr lang="ru-RU" dirty="0" err="1"/>
              <a:t>Python</a:t>
            </a:r>
            <a:r>
              <a:rPr lang="ru-RU" dirty="0"/>
              <a:t> 2.4, позволяет создавать итератор, выполняющий сортировку:</a:t>
            </a:r>
            <a:endParaRPr lang="uz-Cyrl-UZ" dirty="0"/>
          </a:p>
          <a:p>
            <a:pPr marL="0" indent="0">
              <a:buNone/>
            </a:pPr>
            <a:r>
              <a:rPr lang="en-US" dirty="0"/>
              <a:t>&gt;&gt;&gt; sorted('</a:t>
            </a:r>
            <a:r>
              <a:rPr lang="en-US" dirty="0" err="1"/>
              <a:t>avdsdf</a:t>
            </a:r>
            <a:r>
              <a:rPr lang="en-US" dirty="0"/>
              <a:t>')['a', 'd', 'd', 'f', 's', 'v']</a:t>
            </a:r>
            <a:r>
              <a:rPr lang="uz-Cyrl-UZ" dirty="0" smtClean="0">
                <a:effectLst/>
              </a:rPr>
              <a:t> </a:t>
            </a:r>
            <a:r>
              <a:rPr lang="ru-RU" dirty="0"/>
              <a:t>Далее рассматриваются функции модуля </a:t>
            </a:r>
            <a:r>
              <a:rPr lang="ru-RU" dirty="0" err="1"/>
              <a:t>itertools</a:t>
            </a:r>
            <a:r>
              <a:rPr lang="ru-RU" dirty="0"/>
              <a:t>.</a:t>
            </a:r>
            <a:endParaRPr lang="uz-Cyrl-UZ" dirty="0"/>
          </a:p>
          <a:p>
            <a:pPr marL="0" indent="0">
              <a:buNone/>
            </a:pPr>
            <a:r>
              <a:rPr lang="ru-RU" b="1" dirty="0"/>
              <a:t>Функция </a:t>
            </a:r>
            <a:r>
              <a:rPr lang="ru-RU" b="1" dirty="0" err="1"/>
              <a:t>itertools.chain</a:t>
            </a:r>
            <a:r>
              <a:rPr lang="ru-RU" b="1" dirty="0"/>
              <a:t>()</a:t>
            </a:r>
            <a:endParaRPr lang="uz-Cyrl-UZ" b="1" dirty="0"/>
          </a:p>
          <a:p>
            <a:pPr marL="0" indent="0">
              <a:buNone/>
            </a:pPr>
            <a:r>
              <a:rPr lang="ru-RU" dirty="0"/>
              <a:t>Функция </a:t>
            </a:r>
            <a:r>
              <a:rPr lang="ru-RU" dirty="0" err="1"/>
              <a:t>chain</a:t>
            </a:r>
            <a:r>
              <a:rPr lang="ru-RU" dirty="0"/>
              <a:t>() позволяет сделать итератор, состоящий из нескольких соединенных последовательно итераторов. Итераторы задаются в виде отдельных аргументов. Пример:</a:t>
            </a:r>
            <a:endParaRPr lang="uz-Cyrl-UZ" dirty="0"/>
          </a:p>
          <a:p>
            <a:pPr marL="0" indent="0">
              <a:buNone/>
            </a:pPr>
            <a:r>
              <a:rPr lang="ru-RU" dirty="0" err="1"/>
              <a:t>from</a:t>
            </a:r>
            <a:r>
              <a:rPr lang="ru-RU" dirty="0"/>
              <a:t> </a:t>
            </a:r>
            <a:r>
              <a:rPr lang="ru-RU" dirty="0" err="1"/>
              <a:t>itertools</a:t>
            </a:r>
            <a:r>
              <a:rPr lang="ru-RU" dirty="0"/>
              <a:t> </a:t>
            </a:r>
            <a:r>
              <a:rPr lang="ru-RU" dirty="0" err="1"/>
              <a:t>import</a:t>
            </a:r>
            <a:r>
              <a:rPr lang="ru-RU" dirty="0"/>
              <a:t> </a:t>
            </a:r>
            <a:r>
              <a:rPr lang="ru-RU" dirty="0" err="1"/>
              <a:t>chain</a:t>
            </a:r>
            <a:r>
              <a:rPr lang="en-US" dirty="0"/>
              <a:t>it1 = </a:t>
            </a:r>
            <a:r>
              <a:rPr lang="en-US" dirty="0" err="1"/>
              <a:t>iter</a:t>
            </a:r>
            <a:r>
              <a:rPr lang="en-US" dirty="0"/>
              <a:t>([1,2,3])it2 = </a:t>
            </a:r>
            <a:r>
              <a:rPr lang="en-US" dirty="0" err="1"/>
              <a:t>iter</a:t>
            </a:r>
            <a:r>
              <a:rPr lang="en-US" dirty="0"/>
              <a:t>([8,9,0])for </a:t>
            </a:r>
            <a:r>
              <a:rPr lang="en-US" dirty="0" err="1"/>
              <a:t>i</a:t>
            </a:r>
            <a:r>
              <a:rPr lang="en-US" dirty="0"/>
              <a:t> in chain(it1, it2):    </a:t>
            </a:r>
            <a:r>
              <a:rPr lang="ru-RU" dirty="0" err="1"/>
              <a:t>print</a:t>
            </a:r>
            <a:r>
              <a:rPr lang="ru-RU" dirty="0"/>
              <a:t> i,</a:t>
            </a:r>
            <a:r>
              <a:rPr lang="uz-Cyrl-UZ" dirty="0" smtClean="0">
                <a:effectLst/>
              </a:rPr>
              <a:t> </a:t>
            </a:r>
            <a:r>
              <a:rPr lang="ru-RU" dirty="0"/>
              <a:t>даст в результате</a:t>
            </a:r>
            <a:endParaRPr lang="uz-Cyrl-UZ" dirty="0"/>
          </a:p>
          <a:p>
            <a:pPr marL="0" indent="0">
              <a:buNone/>
            </a:pPr>
            <a:r>
              <a:rPr lang="ru-RU" dirty="0"/>
              <a:t>1 2 3 8 9 0</a:t>
            </a:r>
            <a:endParaRPr lang="uz-Cyrl-UZ" dirty="0"/>
          </a:p>
        </p:txBody>
      </p:sp>
    </p:spTree>
    <p:extLst>
      <p:ext uri="{BB962C8B-B14F-4D97-AF65-F5344CB8AC3E}">
        <p14:creationId xmlns:p14="http://schemas.microsoft.com/office/powerpoint/2010/main" val="9575184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84976" cy="6408712"/>
          </a:xfrm>
        </p:spPr>
        <p:txBody>
          <a:bodyPr>
            <a:normAutofit fontScale="55000" lnSpcReduction="20000"/>
          </a:bodyPr>
          <a:lstStyle/>
          <a:p>
            <a:pPr marL="0" indent="0">
              <a:buNone/>
            </a:pPr>
            <a:r>
              <a:rPr lang="ru-RU" b="1" dirty="0">
                <a:latin typeface="Times New Roman" pitchFamily="18" charset="0"/>
                <a:cs typeface="Times New Roman" pitchFamily="18" charset="0"/>
              </a:rPr>
              <a:t>Функция </a:t>
            </a:r>
            <a:r>
              <a:rPr lang="ru-RU" b="1" dirty="0" err="1">
                <a:latin typeface="Times New Roman" pitchFamily="18" charset="0"/>
                <a:cs typeface="Times New Roman" pitchFamily="18" charset="0"/>
              </a:rPr>
              <a:t>itertools.repeat</a:t>
            </a:r>
            <a:r>
              <a:rPr lang="ru-RU" b="1" dirty="0">
                <a:latin typeface="Times New Roman" pitchFamily="18" charset="0"/>
                <a:cs typeface="Times New Roman" pitchFamily="18" charset="0"/>
              </a:rPr>
              <a:t>()</a:t>
            </a:r>
            <a:endParaRPr lang="uz-Cyrl-UZ" b="1"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Функция </a:t>
            </a:r>
            <a:r>
              <a:rPr lang="ru-RU" dirty="0" err="1">
                <a:latin typeface="Times New Roman" pitchFamily="18" charset="0"/>
                <a:cs typeface="Times New Roman" pitchFamily="18" charset="0"/>
              </a:rPr>
              <a:t>repeat</a:t>
            </a:r>
            <a:r>
              <a:rPr lang="ru-RU" dirty="0">
                <a:latin typeface="Times New Roman" pitchFamily="18" charset="0"/>
                <a:cs typeface="Times New Roman" pitchFamily="18" charset="0"/>
              </a:rPr>
              <a:t>() строит итератор, повторяющий некоторый объект заданное количество раз:</a:t>
            </a:r>
            <a:endParaRPr lang="uz-Cyrl-UZ"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for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in </a:t>
            </a:r>
            <a:r>
              <a:rPr lang="en-US" dirty="0" err="1">
                <a:latin typeface="Times New Roman" pitchFamily="18" charset="0"/>
                <a:cs typeface="Times New Roman" pitchFamily="18" charset="0"/>
              </a:rPr>
              <a:t>itertools.repeat</a:t>
            </a:r>
            <a:r>
              <a:rPr lang="en-US" dirty="0">
                <a:latin typeface="Times New Roman" pitchFamily="18" charset="0"/>
                <a:cs typeface="Times New Roman" pitchFamily="18" charset="0"/>
              </a:rPr>
              <a:t>(1, 4):     </a:t>
            </a: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print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1 </a:t>
            </a:r>
            <a:r>
              <a:rPr lang="en-US" dirty="0">
                <a:latin typeface="Times New Roman" pitchFamily="18" charset="0"/>
                <a:cs typeface="Times New Roman" pitchFamily="18" charset="0"/>
              </a:rPr>
              <a:t>1 1 1</a:t>
            </a:r>
            <a:r>
              <a:rPr lang="uz-Cyrl-UZ" dirty="0" smtClean="0">
                <a:effectLst/>
                <a:latin typeface="Times New Roman" pitchFamily="18" charset="0"/>
                <a:cs typeface="Times New Roman" pitchFamily="18" charset="0"/>
              </a:rPr>
              <a:t> </a:t>
            </a:r>
            <a:endParaRPr lang="en-US" dirty="0" smtClean="0">
              <a:effectLst/>
              <a:latin typeface="Times New Roman" pitchFamily="18" charset="0"/>
              <a:cs typeface="Times New Roman" pitchFamily="18" charset="0"/>
            </a:endParaRPr>
          </a:p>
          <a:p>
            <a:pPr marL="0" indent="0">
              <a:buNone/>
            </a:pPr>
            <a:r>
              <a:rPr lang="ru-RU" b="1" dirty="0" smtClean="0">
                <a:latin typeface="Times New Roman" pitchFamily="18" charset="0"/>
                <a:cs typeface="Times New Roman" pitchFamily="18" charset="0"/>
              </a:rPr>
              <a:t>Функция</a:t>
            </a:r>
            <a:r>
              <a:rPr lang="en-US" b="1" dirty="0" smtClean="0">
                <a:latin typeface="Times New Roman" pitchFamily="18" charset="0"/>
                <a:cs typeface="Times New Roman" pitchFamily="18" charset="0"/>
              </a:rPr>
              <a:t> </a:t>
            </a:r>
            <a:r>
              <a:rPr lang="en-US" b="1" dirty="0" err="1">
                <a:latin typeface="Times New Roman" pitchFamily="18" charset="0"/>
                <a:cs typeface="Times New Roman" pitchFamily="18" charset="0"/>
              </a:rPr>
              <a:t>itertools.count</a:t>
            </a:r>
            <a:r>
              <a:rPr lang="en-US" b="1" dirty="0">
                <a:latin typeface="Times New Roman" pitchFamily="18" charset="0"/>
                <a:cs typeface="Times New Roman" pitchFamily="18" charset="0"/>
              </a:rPr>
              <a:t>()</a:t>
            </a:r>
            <a:endParaRPr lang="uz-Cyrl-UZ" b="1"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Бесконечный итератор, дающий целые числа, начиная с заданного:</a:t>
            </a:r>
            <a:endParaRPr lang="uz-Cyrl-UZ"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for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in </a:t>
            </a:r>
            <a:r>
              <a:rPr lang="en-US" dirty="0" err="1">
                <a:latin typeface="Times New Roman" pitchFamily="18" charset="0"/>
                <a:cs typeface="Times New Roman" pitchFamily="18" charset="0"/>
              </a:rPr>
              <a:t>itertools.count</a:t>
            </a:r>
            <a:r>
              <a:rPr lang="en-US" dirty="0">
                <a:latin typeface="Times New Roman" pitchFamily="18" charset="0"/>
                <a:cs typeface="Times New Roman" pitchFamily="18" charset="0"/>
              </a:rPr>
              <a:t>(1):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print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if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&gt; 100: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break</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1 </a:t>
            </a:r>
            <a:r>
              <a:rPr lang="en-US" dirty="0">
                <a:latin typeface="Times New Roman" pitchFamily="18" charset="0"/>
                <a:cs typeface="Times New Roman" pitchFamily="18" charset="0"/>
              </a:rPr>
              <a:t>2 3 4 5 6 7 8 9 10 11 12 13 14 15 16 17 18 19 20 21 22 23 24 25 26</a:t>
            </a:r>
            <a:r>
              <a:rPr lang="ru-RU" dirty="0">
                <a:latin typeface="Times New Roman" pitchFamily="18" charset="0"/>
                <a:cs typeface="Times New Roman" pitchFamily="18" charset="0"/>
              </a:rPr>
              <a:t>27 28 29 30 31 32 33 34 35 36 37 38 39 40 41 42 43 44 45 46 47 48 4950 51 52 53 54 55 56 57 58 59 60 61 62 63 64 65 66 67 68 69 70 71 7273 74 75 76 77 78 79 80 81 82 83 84 85 86 87 88 89 90 91 </a:t>
            </a:r>
            <a:r>
              <a:rPr lang="ru-RU" dirty="0" smtClean="0">
                <a:latin typeface="Times New Roman" pitchFamily="18" charset="0"/>
                <a:cs typeface="Times New Roman" pitchFamily="18" charset="0"/>
              </a:rPr>
              <a:t>9</a:t>
            </a:r>
            <a:endParaRPr lang="en-US" dirty="0" smtClean="0">
              <a:latin typeface="Times New Roman" pitchFamily="18" charset="0"/>
              <a:cs typeface="Times New Roman" pitchFamily="18" charset="0"/>
            </a:endParaRPr>
          </a:p>
          <a:p>
            <a:pPr marL="0" indent="0">
              <a:buNone/>
            </a:pPr>
            <a:r>
              <a:rPr lang="ru-RU" b="1" dirty="0">
                <a:latin typeface="Times New Roman" pitchFamily="18" charset="0"/>
                <a:cs typeface="Times New Roman" pitchFamily="18" charset="0"/>
              </a:rPr>
              <a:t>Функция </a:t>
            </a:r>
            <a:r>
              <a:rPr lang="ru-RU" b="1" dirty="0" err="1">
                <a:latin typeface="Times New Roman" pitchFamily="18" charset="0"/>
                <a:cs typeface="Times New Roman" pitchFamily="18" charset="0"/>
              </a:rPr>
              <a:t>itertools.cycle</a:t>
            </a:r>
            <a:r>
              <a:rPr lang="ru-RU" b="1" dirty="0">
                <a:latin typeface="Times New Roman" pitchFamily="18" charset="0"/>
                <a:cs typeface="Times New Roman" pitchFamily="18" charset="0"/>
              </a:rPr>
              <a:t>()</a:t>
            </a:r>
            <a:endParaRPr lang="uz-Cyrl-UZ" b="1" dirty="0">
              <a:latin typeface="Times New Roman" pitchFamily="18" charset="0"/>
              <a:cs typeface="Times New Roman" pitchFamily="18" charset="0"/>
            </a:endParaRPr>
          </a:p>
          <a:p>
            <a:pPr marL="0" indent="0">
              <a:buNone/>
            </a:pPr>
            <a:r>
              <a:rPr lang="ru-RU" dirty="0">
                <a:latin typeface="Times New Roman" pitchFamily="18" charset="0"/>
                <a:cs typeface="Times New Roman" pitchFamily="18" charset="0"/>
              </a:rPr>
              <a:t>Можно бесконечно повторять и некоторую последовательность (или значения другого итератора) с помощью функции </a:t>
            </a:r>
            <a:r>
              <a:rPr lang="ru-RU" dirty="0" err="1">
                <a:latin typeface="Times New Roman" pitchFamily="18" charset="0"/>
                <a:cs typeface="Times New Roman" pitchFamily="18" charset="0"/>
              </a:rPr>
              <a:t>cycle</a:t>
            </a:r>
            <a:r>
              <a:rPr lang="ru-RU" dirty="0">
                <a:latin typeface="Times New Roman" pitchFamily="18" charset="0"/>
                <a:cs typeface="Times New Roman" pitchFamily="18" charset="0"/>
              </a:rPr>
              <a:t>():</a:t>
            </a:r>
            <a:endParaRPr lang="uz-Cyrl-UZ"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tango = [1, 2, 3</a:t>
            </a:r>
            <a:r>
              <a:rPr lang="en-US" dirty="0" smtClean="0">
                <a:latin typeface="Times New Roman" pitchFamily="18" charset="0"/>
                <a:cs typeface="Times New Roman" pitchFamily="18" charset="0"/>
              </a:rPr>
              <a:t>]</a:t>
            </a:r>
          </a:p>
          <a:p>
            <a:pPr marL="0" indent="0">
              <a:buNone/>
            </a:pPr>
            <a:r>
              <a:rPr lang="en-US" dirty="0" smtClean="0">
                <a:latin typeface="Times New Roman" pitchFamily="18" charset="0"/>
                <a:cs typeface="Times New Roman" pitchFamily="18" charset="0"/>
              </a:rPr>
              <a:t>for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in </a:t>
            </a:r>
            <a:r>
              <a:rPr lang="en-US" dirty="0" err="1">
                <a:latin typeface="Times New Roman" pitchFamily="18" charset="0"/>
                <a:cs typeface="Times New Roman" pitchFamily="18" charset="0"/>
              </a:rPr>
              <a:t>itertools.cycle</a:t>
            </a:r>
            <a:r>
              <a:rPr lang="en-US" dirty="0">
                <a:latin typeface="Times New Roman" pitchFamily="18" charset="0"/>
                <a:cs typeface="Times New Roman" pitchFamily="18" charset="0"/>
              </a:rPr>
              <a:t>(tango):    </a:t>
            </a:r>
            <a:endParaRPr lang="en-US" dirty="0" smtClean="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print </a:t>
            </a:r>
            <a:r>
              <a:rPr lang="en-US" dirty="0" err="1">
                <a:latin typeface="Times New Roman" pitchFamily="18" charset="0"/>
                <a:cs typeface="Times New Roman" pitchFamily="18" charset="0"/>
              </a:rPr>
              <a:t>i</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1 </a:t>
            </a:r>
            <a:r>
              <a:rPr lang="en-US" dirty="0">
                <a:latin typeface="Times New Roman" pitchFamily="18" charset="0"/>
                <a:cs typeface="Times New Roman" pitchFamily="18" charset="0"/>
              </a:rPr>
              <a:t>2 3 1 2 3 1 2 3 1 2 3 1 2 3 1 2 3 1 2 3 1 2 3 1 2 3 1 2 3 1 2 3 1 23 1 2 3 12 3 1 2 3 1 2 3 1 2 3 1 2 3 1 2 3 1 2 3 1 2 3 1 2 3 1 2 3 1 2 3 1 2 31 2 3 1 23 1 2 3 1 2 3 1 2 3 1 2 3 1 2 3 1 2 3 1 2 3 1 2 3 1 2 3 1 2 3 1 . . .</a:t>
            </a:r>
            <a:r>
              <a:rPr lang="ru-RU" dirty="0" smtClean="0">
                <a:latin typeface="Times New Roman" pitchFamily="18" charset="0"/>
                <a:cs typeface="Times New Roman" pitchFamily="18" charset="0"/>
              </a:rPr>
              <a:t>2 </a:t>
            </a:r>
            <a:r>
              <a:rPr lang="ru-RU" dirty="0">
                <a:latin typeface="Times New Roman" pitchFamily="18" charset="0"/>
                <a:cs typeface="Times New Roman" pitchFamily="18" charset="0"/>
              </a:rPr>
              <a:t>93 94 9596 97 98 99 100 101</a:t>
            </a:r>
            <a:endParaRPr lang="uz-Cyrl-UZ" dirty="0">
              <a:latin typeface="Times New Roman" pitchFamily="18" charset="0"/>
              <a:cs typeface="Times New Roman" pitchFamily="18" charset="0"/>
            </a:endParaRPr>
          </a:p>
        </p:txBody>
      </p:sp>
    </p:spTree>
    <p:extLst>
      <p:ext uri="{BB962C8B-B14F-4D97-AF65-F5344CB8AC3E}">
        <p14:creationId xmlns:p14="http://schemas.microsoft.com/office/powerpoint/2010/main" val="1463673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480720"/>
          </a:xfrm>
        </p:spPr>
        <p:txBody>
          <a:bodyPr>
            <a:normAutofit fontScale="70000" lnSpcReduction="20000"/>
          </a:bodyPr>
          <a:lstStyle/>
          <a:p>
            <a:pPr marL="0" indent="0">
              <a:buNone/>
            </a:pPr>
            <a:r>
              <a:rPr lang="ru-RU" b="1" dirty="0"/>
              <a:t>Функции</a:t>
            </a:r>
            <a:r>
              <a:rPr lang="en-US" b="1" dirty="0"/>
              <a:t> </a:t>
            </a:r>
            <a:r>
              <a:rPr lang="en-US" b="1" dirty="0" err="1"/>
              <a:t>itertools.imap</a:t>
            </a:r>
            <a:r>
              <a:rPr lang="en-US" b="1" dirty="0"/>
              <a:t>(), </a:t>
            </a:r>
            <a:r>
              <a:rPr lang="en-US" b="1" dirty="0" err="1"/>
              <a:t>itertools.starmap</a:t>
            </a:r>
            <a:r>
              <a:rPr lang="en-US" b="1" dirty="0"/>
              <a:t>() </a:t>
            </a:r>
            <a:r>
              <a:rPr lang="ru-RU" b="1" dirty="0"/>
              <a:t>и</a:t>
            </a:r>
            <a:r>
              <a:rPr lang="en-US" b="1" dirty="0"/>
              <a:t> </a:t>
            </a:r>
            <a:r>
              <a:rPr lang="en-US" b="1" dirty="0" err="1"/>
              <a:t>itertools.ifilter</a:t>
            </a:r>
            <a:r>
              <a:rPr lang="en-US" b="1" dirty="0"/>
              <a:t>()</a:t>
            </a:r>
            <a:endParaRPr lang="uz-Cyrl-UZ" b="1" dirty="0"/>
          </a:p>
          <a:p>
            <a:pPr marL="0" indent="0">
              <a:buNone/>
            </a:pPr>
            <a:r>
              <a:rPr lang="ru-RU" dirty="0"/>
              <a:t>Аналогами </a:t>
            </a:r>
            <a:r>
              <a:rPr lang="en-US" dirty="0"/>
              <a:t>map() </a:t>
            </a:r>
            <a:r>
              <a:rPr lang="ru-RU" dirty="0"/>
              <a:t>и </a:t>
            </a:r>
            <a:r>
              <a:rPr lang="en-US" dirty="0"/>
              <a:t>filter() </a:t>
            </a:r>
            <a:r>
              <a:rPr lang="ru-RU" dirty="0"/>
              <a:t>в модуле </a:t>
            </a:r>
            <a:r>
              <a:rPr lang="en-US" dirty="0" err="1"/>
              <a:t>itertools</a:t>
            </a:r>
            <a:r>
              <a:rPr lang="en-US" dirty="0"/>
              <a:t> </a:t>
            </a:r>
            <a:r>
              <a:rPr lang="ru-RU" dirty="0"/>
              <a:t>являются </a:t>
            </a:r>
            <a:r>
              <a:rPr lang="en-US" dirty="0" err="1"/>
              <a:t>imap</a:t>
            </a:r>
            <a:r>
              <a:rPr lang="en-US" dirty="0"/>
              <a:t>() </a:t>
            </a:r>
            <a:r>
              <a:rPr lang="ru-RU" dirty="0"/>
              <a:t>и </a:t>
            </a:r>
            <a:r>
              <a:rPr lang="en-US" dirty="0" err="1"/>
              <a:t>ifilter</a:t>
            </a:r>
            <a:r>
              <a:rPr lang="en-US" dirty="0"/>
              <a:t>(). </a:t>
            </a:r>
            <a:r>
              <a:rPr lang="ru-RU" dirty="0"/>
              <a:t>Отличие </a:t>
            </a:r>
            <a:r>
              <a:rPr lang="ru-RU" dirty="0" err="1"/>
              <a:t>imap</a:t>
            </a:r>
            <a:r>
              <a:rPr lang="ru-RU" dirty="0"/>
              <a:t>() от </a:t>
            </a:r>
            <a:r>
              <a:rPr lang="ru-RU" dirty="0" err="1"/>
              <a:t>map</a:t>
            </a:r>
            <a:r>
              <a:rPr lang="ru-RU" dirty="0"/>
              <a:t>() в том, что вместо значения от преждевременно завершившихся итераторов объект </a:t>
            </a:r>
            <a:r>
              <a:rPr lang="ru-RU" dirty="0" err="1"/>
              <a:t>None</a:t>
            </a:r>
            <a:r>
              <a:rPr lang="ru-RU" dirty="0"/>
              <a:t> не подставляется. Пример</a:t>
            </a:r>
            <a:r>
              <a:rPr lang="en-US" dirty="0"/>
              <a:t>:</a:t>
            </a:r>
            <a:endParaRPr lang="uz-Cyrl-UZ" dirty="0"/>
          </a:p>
          <a:p>
            <a:pPr marL="0" indent="0">
              <a:buNone/>
            </a:pPr>
            <a:r>
              <a:rPr lang="en-US" dirty="0"/>
              <a:t>for </a:t>
            </a:r>
            <a:r>
              <a:rPr lang="en-US" dirty="0" err="1"/>
              <a:t>i</a:t>
            </a:r>
            <a:r>
              <a:rPr lang="en-US" dirty="0"/>
              <a:t> in map(lambda x, y: (</a:t>
            </a:r>
            <a:r>
              <a:rPr lang="en-US" dirty="0" err="1"/>
              <a:t>x,y</a:t>
            </a:r>
            <a:r>
              <a:rPr lang="en-US" dirty="0"/>
              <a:t>), [1,2], [1,2,3]):    </a:t>
            </a:r>
            <a:endParaRPr lang="en-US" dirty="0" smtClean="0"/>
          </a:p>
          <a:p>
            <a:pPr marL="0" indent="0">
              <a:buNone/>
            </a:pPr>
            <a:r>
              <a:rPr lang="en-US" dirty="0" smtClean="0"/>
              <a:t>print </a:t>
            </a:r>
            <a:r>
              <a:rPr lang="en-US" dirty="0" err="1"/>
              <a:t>i</a:t>
            </a:r>
            <a:r>
              <a:rPr lang="en-US" dirty="0"/>
              <a:t>, </a:t>
            </a:r>
            <a:endParaRPr lang="en-US" dirty="0" smtClean="0"/>
          </a:p>
          <a:p>
            <a:pPr marL="0" indent="0">
              <a:buNone/>
            </a:pPr>
            <a:r>
              <a:rPr lang="en-US" dirty="0" smtClean="0"/>
              <a:t>(</a:t>
            </a:r>
            <a:r>
              <a:rPr lang="en-US" dirty="0"/>
              <a:t>1, 1) (2, 2) (None, 3) </a:t>
            </a:r>
            <a:endParaRPr lang="en-US" dirty="0" smtClean="0"/>
          </a:p>
          <a:p>
            <a:pPr marL="0" indent="0">
              <a:buNone/>
            </a:pPr>
            <a:r>
              <a:rPr lang="en-US" dirty="0" smtClean="0"/>
              <a:t>from </a:t>
            </a:r>
            <a:r>
              <a:rPr lang="en-US" dirty="0" err="1"/>
              <a:t>itertools</a:t>
            </a:r>
            <a:r>
              <a:rPr lang="en-US" dirty="0"/>
              <a:t> import </a:t>
            </a:r>
            <a:r>
              <a:rPr lang="en-US" dirty="0" err="1" smtClean="0"/>
              <a:t>imap</a:t>
            </a:r>
            <a:endParaRPr lang="en-US" dirty="0" smtClean="0"/>
          </a:p>
          <a:p>
            <a:pPr marL="0" indent="0">
              <a:buNone/>
            </a:pPr>
            <a:r>
              <a:rPr lang="en-US" dirty="0" smtClean="0"/>
              <a:t>for </a:t>
            </a:r>
            <a:r>
              <a:rPr lang="en-US" dirty="0" err="1"/>
              <a:t>i</a:t>
            </a:r>
            <a:r>
              <a:rPr lang="en-US" dirty="0"/>
              <a:t> in </a:t>
            </a:r>
            <a:r>
              <a:rPr lang="en-US" dirty="0" err="1"/>
              <a:t>imap</a:t>
            </a:r>
            <a:r>
              <a:rPr lang="en-US" dirty="0"/>
              <a:t>(lambda x, y: (</a:t>
            </a:r>
            <a:r>
              <a:rPr lang="en-US" dirty="0" err="1"/>
              <a:t>x,y</a:t>
            </a:r>
            <a:r>
              <a:rPr lang="en-US" dirty="0"/>
              <a:t>), [1,2], [1,2,3]):  </a:t>
            </a:r>
            <a:endParaRPr lang="en-US" dirty="0" smtClean="0"/>
          </a:p>
          <a:p>
            <a:pPr marL="0" indent="0">
              <a:buNone/>
            </a:pPr>
            <a:r>
              <a:rPr lang="ru-RU" dirty="0" err="1" smtClean="0"/>
              <a:t>print</a:t>
            </a:r>
            <a:r>
              <a:rPr lang="ru-RU" dirty="0" smtClean="0"/>
              <a:t> </a:t>
            </a:r>
            <a:r>
              <a:rPr lang="ru-RU" dirty="0"/>
              <a:t>i, </a:t>
            </a:r>
            <a:endParaRPr lang="en-US" dirty="0" smtClean="0"/>
          </a:p>
          <a:p>
            <a:pPr marL="0" indent="0">
              <a:buNone/>
            </a:pPr>
            <a:r>
              <a:rPr lang="ru-RU" dirty="0" smtClean="0"/>
              <a:t>(</a:t>
            </a:r>
            <a:r>
              <a:rPr lang="ru-RU" dirty="0"/>
              <a:t>1, 1) (2, 2)</a:t>
            </a:r>
            <a:r>
              <a:rPr lang="uz-Cyrl-UZ" dirty="0" smtClean="0">
                <a:effectLst/>
              </a:rPr>
              <a:t> </a:t>
            </a:r>
            <a:endParaRPr lang="en-US" dirty="0" smtClean="0">
              <a:effectLst/>
            </a:endParaRPr>
          </a:p>
          <a:p>
            <a:pPr marL="0" indent="0">
              <a:buNone/>
            </a:pPr>
            <a:r>
              <a:rPr lang="ru-RU" dirty="0" smtClean="0"/>
              <a:t>Здесь </a:t>
            </a:r>
            <a:r>
              <a:rPr lang="ru-RU" dirty="0"/>
              <a:t>следует заметить, что обычная функция </a:t>
            </a:r>
            <a:r>
              <a:rPr lang="ru-RU" dirty="0" err="1"/>
              <a:t>map</a:t>
            </a:r>
            <a:r>
              <a:rPr lang="ru-RU" dirty="0"/>
              <a:t>() нормально воспринимает итераторы в любом сочетании с </a:t>
            </a:r>
            <a:r>
              <a:rPr lang="ru-RU" dirty="0" err="1"/>
              <a:t>итерабельными</a:t>
            </a:r>
            <a:r>
              <a:rPr lang="ru-RU" dirty="0"/>
              <a:t> (поддающимися итерациям) объектами:</a:t>
            </a:r>
            <a:endParaRPr lang="uz-Cyrl-UZ" dirty="0"/>
          </a:p>
          <a:p>
            <a:pPr marL="0" indent="0">
              <a:buNone/>
            </a:pPr>
            <a:r>
              <a:rPr lang="en-US" dirty="0"/>
              <a:t>for </a:t>
            </a:r>
            <a:r>
              <a:rPr lang="en-US" dirty="0" err="1"/>
              <a:t>i</a:t>
            </a:r>
            <a:r>
              <a:rPr lang="en-US" dirty="0"/>
              <a:t> in map(lambda x, y: (</a:t>
            </a:r>
            <a:r>
              <a:rPr lang="en-US" dirty="0" err="1"/>
              <a:t>x,y</a:t>
            </a:r>
            <a:r>
              <a:rPr lang="en-US" dirty="0"/>
              <a:t>), </a:t>
            </a:r>
            <a:r>
              <a:rPr lang="en-US" dirty="0" err="1"/>
              <a:t>iter</a:t>
            </a:r>
            <a:r>
              <a:rPr lang="en-US" dirty="0"/>
              <a:t>([1,2]), [1,2,3]):   </a:t>
            </a:r>
            <a:endParaRPr lang="en-US" dirty="0" smtClean="0"/>
          </a:p>
          <a:p>
            <a:pPr marL="0" indent="0">
              <a:buNone/>
            </a:pPr>
            <a:r>
              <a:rPr lang="en-US" dirty="0" smtClean="0"/>
              <a:t> </a:t>
            </a:r>
            <a:r>
              <a:rPr lang="en-US" dirty="0"/>
              <a:t>print </a:t>
            </a:r>
            <a:r>
              <a:rPr lang="en-US" dirty="0" err="1"/>
              <a:t>i</a:t>
            </a:r>
            <a:r>
              <a:rPr lang="en-US" dirty="0"/>
              <a:t>, </a:t>
            </a:r>
            <a:endParaRPr lang="en-US" dirty="0" smtClean="0"/>
          </a:p>
          <a:p>
            <a:pPr marL="0" indent="0">
              <a:buNone/>
            </a:pPr>
            <a:r>
              <a:rPr lang="en-US" dirty="0" smtClean="0"/>
              <a:t>(</a:t>
            </a:r>
            <a:r>
              <a:rPr lang="en-US" dirty="0"/>
              <a:t>1, 1) (2, 2) (None, 3)</a:t>
            </a:r>
            <a:r>
              <a:rPr lang="uz-Cyrl-UZ" dirty="0" smtClean="0">
                <a:effectLst/>
              </a:rPr>
              <a:t> </a:t>
            </a:r>
            <a:endParaRPr lang="en-US" dirty="0" smtClean="0">
              <a:effectLst/>
            </a:endParaRPr>
          </a:p>
        </p:txBody>
      </p:sp>
    </p:spTree>
    <p:extLst>
      <p:ext uri="{BB962C8B-B14F-4D97-AF65-F5344CB8AC3E}">
        <p14:creationId xmlns:p14="http://schemas.microsoft.com/office/powerpoint/2010/main" val="567023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70000" lnSpcReduction="20000"/>
          </a:bodyPr>
          <a:lstStyle/>
          <a:p>
            <a:r>
              <a:rPr lang="ru-RU" dirty="0"/>
              <a:t>Эта лекция более ориентирована на практические соображения, а не на теорию функционального программирования. Однако там, где нужно, будут употребляться и поясняться соответствующие термины.</a:t>
            </a:r>
            <a:endParaRPr lang="uz-Cyrl-UZ" dirty="0"/>
          </a:p>
          <a:p>
            <a:r>
              <a:rPr lang="ru-RU" dirty="0"/>
              <a:t>Далее будут подробно рассмотрены описание и использование функций в </a:t>
            </a:r>
            <a:r>
              <a:rPr lang="ru-RU" dirty="0" err="1"/>
              <a:t>Python</a:t>
            </a:r>
            <a:r>
              <a:rPr lang="ru-RU" dirty="0"/>
              <a:t>, рекурсия, передача и возврат функций в качестве параметров, обработка последовательностей и итераторы, а также такое понятие как генератор. Будет продемонстрировано, что в </a:t>
            </a:r>
            <a:r>
              <a:rPr lang="ru-RU" dirty="0" err="1"/>
              <a:t>Python</a:t>
            </a:r>
            <a:r>
              <a:rPr lang="ru-RU" dirty="0"/>
              <a:t> функции являются объектами (и, значит, могут быть переданы в качестве параметров и возвращены в результате выполнения функций). Кроме того, речь пойдет о том, как можно реализовать некоторые механизмы функционального программирования, не имеющие в </a:t>
            </a:r>
            <a:r>
              <a:rPr lang="ru-RU" dirty="0" err="1"/>
              <a:t>Python</a:t>
            </a:r>
            <a:r>
              <a:rPr lang="ru-RU" dirty="0"/>
              <a:t> прямой синтаксической поддержки, но широко распространенные в языках функционального программирования.</a:t>
            </a:r>
            <a:endParaRPr lang="uz-Cyrl-UZ" dirty="0"/>
          </a:p>
        </p:txBody>
      </p:sp>
    </p:spTree>
    <p:extLst>
      <p:ext uri="{BB962C8B-B14F-4D97-AF65-F5344CB8AC3E}">
        <p14:creationId xmlns:p14="http://schemas.microsoft.com/office/powerpoint/2010/main" val="10601418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568952" cy="6192688"/>
          </a:xfrm>
        </p:spPr>
        <p:txBody>
          <a:bodyPr>
            <a:normAutofit fontScale="85000" lnSpcReduction="10000"/>
          </a:bodyPr>
          <a:lstStyle/>
          <a:p>
            <a:pPr marL="0" indent="0">
              <a:buNone/>
            </a:pPr>
            <a:r>
              <a:rPr lang="ru-RU" dirty="0" smtClean="0"/>
              <a:t>Функция </a:t>
            </a:r>
            <a:r>
              <a:rPr lang="en-US" dirty="0" err="1" smtClean="0"/>
              <a:t>itertools.starmap</a:t>
            </a:r>
            <a:r>
              <a:rPr lang="en-US" dirty="0" smtClean="0"/>
              <a:t>() </a:t>
            </a:r>
            <a:r>
              <a:rPr lang="ru-RU" dirty="0" smtClean="0"/>
              <a:t>подобна </a:t>
            </a:r>
            <a:r>
              <a:rPr lang="en-US" dirty="0" err="1" smtClean="0"/>
              <a:t>itertools.imap</a:t>
            </a:r>
            <a:r>
              <a:rPr lang="en-US" dirty="0" smtClean="0"/>
              <a:t>(), </a:t>
            </a:r>
            <a:r>
              <a:rPr lang="ru-RU" dirty="0" smtClean="0"/>
              <a:t>но имеет всего два аргумента</a:t>
            </a:r>
            <a:r>
              <a:rPr lang="en-US" dirty="0" smtClean="0"/>
              <a:t>. </a:t>
            </a:r>
            <a:r>
              <a:rPr lang="ru-RU" dirty="0" smtClean="0"/>
              <a:t>Второй аргумент - последовательность кортежей, каждый кортеж которой задает набор параметров для функции (первого аргумента):</a:t>
            </a:r>
            <a:endParaRPr lang="uz-Cyrl-UZ" dirty="0" smtClean="0"/>
          </a:p>
          <a:p>
            <a:pPr marL="0" indent="0">
              <a:buNone/>
            </a:pPr>
            <a:r>
              <a:rPr lang="en-US" dirty="0" smtClean="0"/>
              <a:t>&gt;&gt;&gt; from </a:t>
            </a:r>
            <a:r>
              <a:rPr lang="en-US" dirty="0" err="1" smtClean="0"/>
              <a:t>itertools</a:t>
            </a:r>
            <a:r>
              <a:rPr lang="en-US" dirty="0" smtClean="0"/>
              <a:t> import </a:t>
            </a:r>
            <a:r>
              <a:rPr lang="en-US" dirty="0" err="1" smtClean="0"/>
              <a:t>starmap</a:t>
            </a:r>
            <a:endParaRPr lang="en-US" dirty="0" smtClean="0"/>
          </a:p>
          <a:p>
            <a:pPr marL="0" indent="0">
              <a:buNone/>
            </a:pPr>
            <a:r>
              <a:rPr lang="en-US" dirty="0" smtClean="0"/>
              <a:t>&gt;&gt;&gt; for </a:t>
            </a:r>
            <a:r>
              <a:rPr lang="en-US" dirty="0" err="1" smtClean="0"/>
              <a:t>i</a:t>
            </a:r>
            <a:r>
              <a:rPr lang="en-US" dirty="0" smtClean="0"/>
              <a:t> in </a:t>
            </a:r>
            <a:r>
              <a:rPr lang="en-US" dirty="0" err="1" smtClean="0"/>
              <a:t>starmap</a:t>
            </a:r>
            <a:r>
              <a:rPr lang="en-US" dirty="0" smtClean="0"/>
              <a:t>(lambda x, y: </a:t>
            </a:r>
            <a:r>
              <a:rPr lang="en-US" dirty="0" err="1" smtClean="0"/>
              <a:t>str</a:t>
            </a:r>
            <a:r>
              <a:rPr lang="en-US" dirty="0" smtClean="0"/>
              <a:t>(x) + y, [(1,'a'), (2,'b')]):</a:t>
            </a:r>
          </a:p>
          <a:p>
            <a:pPr marL="0" indent="0">
              <a:buNone/>
            </a:pPr>
            <a:r>
              <a:rPr lang="en-US" dirty="0" smtClean="0"/>
              <a:t>...   print </a:t>
            </a:r>
            <a:r>
              <a:rPr lang="en-US" dirty="0" err="1" smtClean="0"/>
              <a:t>i</a:t>
            </a:r>
            <a:r>
              <a:rPr lang="en-US" dirty="0" smtClean="0"/>
              <a:t>,</a:t>
            </a:r>
          </a:p>
          <a:p>
            <a:pPr marL="0" indent="0">
              <a:buNone/>
            </a:pPr>
            <a:r>
              <a:rPr lang="en-US" dirty="0" smtClean="0"/>
              <a:t>...1a 2b</a:t>
            </a:r>
            <a:r>
              <a:rPr lang="uz-Cyrl-UZ" dirty="0" smtClean="0">
                <a:effectLst/>
              </a:rPr>
              <a:t> </a:t>
            </a:r>
            <a:endParaRPr lang="en-US" dirty="0" smtClean="0">
              <a:effectLst/>
            </a:endParaRPr>
          </a:p>
          <a:p>
            <a:pPr marL="0" indent="0">
              <a:buNone/>
            </a:pPr>
            <a:r>
              <a:rPr lang="ru-RU" dirty="0" smtClean="0"/>
              <a:t>Функция </a:t>
            </a:r>
            <a:r>
              <a:rPr lang="en-US" dirty="0" err="1" smtClean="0"/>
              <a:t>ifilter</a:t>
            </a:r>
            <a:r>
              <a:rPr lang="en-US" dirty="0" smtClean="0"/>
              <a:t>() </a:t>
            </a:r>
            <a:r>
              <a:rPr lang="ru-RU" dirty="0" smtClean="0"/>
              <a:t>работает как </a:t>
            </a:r>
            <a:r>
              <a:rPr lang="en-US" dirty="0" smtClean="0"/>
              <a:t>filter(). </a:t>
            </a:r>
            <a:r>
              <a:rPr lang="ru-RU" dirty="0" smtClean="0"/>
              <a:t>Кроме того, в модуле </a:t>
            </a:r>
            <a:r>
              <a:rPr lang="ru-RU" dirty="0" err="1" smtClean="0"/>
              <a:t>itertools</a:t>
            </a:r>
            <a:r>
              <a:rPr lang="ru-RU" dirty="0" smtClean="0"/>
              <a:t> есть функция </a:t>
            </a:r>
            <a:r>
              <a:rPr lang="ru-RU" dirty="0" err="1" smtClean="0"/>
              <a:t>ifilterfalse</a:t>
            </a:r>
            <a:r>
              <a:rPr lang="ru-RU" dirty="0" smtClean="0"/>
              <a:t>(), которая как бы добавляет отрицание к значению функции:</a:t>
            </a:r>
            <a:endParaRPr lang="uz-Cyrl-UZ" dirty="0" smtClean="0"/>
          </a:p>
          <a:p>
            <a:pPr marL="0" indent="0">
              <a:buNone/>
            </a:pPr>
            <a:r>
              <a:rPr lang="en-US" dirty="0" smtClean="0"/>
              <a:t>for </a:t>
            </a:r>
            <a:r>
              <a:rPr lang="en-US" dirty="0" err="1" smtClean="0"/>
              <a:t>i</a:t>
            </a:r>
            <a:r>
              <a:rPr lang="en-US" dirty="0" smtClean="0"/>
              <a:t> in </a:t>
            </a:r>
            <a:r>
              <a:rPr lang="en-US" dirty="0" err="1" smtClean="0"/>
              <a:t>ifilterfalse</a:t>
            </a:r>
            <a:r>
              <a:rPr lang="en-US" dirty="0" smtClean="0"/>
              <a:t>(lambda x: x &gt; 0, [1, -2, 3, -3]):     </a:t>
            </a:r>
          </a:p>
          <a:p>
            <a:pPr marL="0" indent="0">
              <a:buNone/>
            </a:pPr>
            <a:r>
              <a:rPr lang="en-US" dirty="0" smtClean="0"/>
              <a:t>print </a:t>
            </a:r>
            <a:r>
              <a:rPr lang="en-US" dirty="0" err="1" smtClean="0"/>
              <a:t>i</a:t>
            </a:r>
            <a:r>
              <a:rPr lang="en-US" dirty="0" smtClean="0"/>
              <a:t>, -2 -3</a:t>
            </a:r>
            <a:endParaRPr lang="uz-Cyrl-UZ" dirty="0" smtClean="0"/>
          </a:p>
        </p:txBody>
      </p:sp>
    </p:spTree>
    <p:extLst>
      <p:ext uri="{BB962C8B-B14F-4D97-AF65-F5344CB8AC3E}">
        <p14:creationId xmlns:p14="http://schemas.microsoft.com/office/powerpoint/2010/main" val="32814159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70000" lnSpcReduction="20000"/>
          </a:bodyPr>
          <a:lstStyle/>
          <a:p>
            <a:pPr marL="0" indent="0">
              <a:buNone/>
            </a:pPr>
            <a:r>
              <a:rPr lang="ru-RU" b="1" dirty="0"/>
              <a:t>Функции</a:t>
            </a:r>
            <a:r>
              <a:rPr lang="en-US" b="1" dirty="0"/>
              <a:t> </a:t>
            </a:r>
            <a:r>
              <a:rPr lang="en-US" b="1" dirty="0" err="1"/>
              <a:t>itertools.takewhile</a:t>
            </a:r>
            <a:r>
              <a:rPr lang="en-US" b="1" dirty="0"/>
              <a:t>() </a:t>
            </a:r>
            <a:r>
              <a:rPr lang="ru-RU" b="1" dirty="0"/>
              <a:t>и</a:t>
            </a:r>
            <a:r>
              <a:rPr lang="en-US" b="1" dirty="0"/>
              <a:t> </a:t>
            </a:r>
            <a:r>
              <a:rPr lang="en-US" b="1" dirty="0" err="1"/>
              <a:t>itertools.dropwhile</a:t>
            </a:r>
            <a:r>
              <a:rPr lang="en-US" b="1" dirty="0"/>
              <a:t>()</a:t>
            </a:r>
            <a:endParaRPr lang="uz-Cyrl-UZ" b="1" dirty="0"/>
          </a:p>
          <a:p>
            <a:pPr marL="0" indent="0">
              <a:buNone/>
            </a:pPr>
            <a:r>
              <a:rPr lang="ru-RU" dirty="0"/>
              <a:t>Некоторую новизну вносит другой вид фильтра: </a:t>
            </a:r>
            <a:r>
              <a:rPr lang="ru-RU" dirty="0" err="1"/>
              <a:t>takewhile</a:t>
            </a:r>
            <a:r>
              <a:rPr lang="ru-RU" dirty="0"/>
              <a:t>() и его "отрицательный" аналог </a:t>
            </a:r>
            <a:r>
              <a:rPr lang="ru-RU" dirty="0" err="1"/>
              <a:t>dropwhile</a:t>
            </a:r>
            <a:r>
              <a:rPr lang="ru-RU" dirty="0"/>
              <a:t>(). Следующий пример поясняет их принцип действия:</a:t>
            </a:r>
            <a:endParaRPr lang="uz-Cyrl-UZ" dirty="0"/>
          </a:p>
          <a:p>
            <a:pPr marL="0" indent="0">
              <a:buNone/>
            </a:pPr>
            <a:r>
              <a:rPr lang="ru-RU" dirty="0" err="1"/>
              <a:t>for</a:t>
            </a:r>
            <a:r>
              <a:rPr lang="ru-RU" dirty="0"/>
              <a:t> i </a:t>
            </a:r>
            <a:r>
              <a:rPr lang="ru-RU" dirty="0" err="1"/>
              <a:t>in</a:t>
            </a:r>
            <a:r>
              <a:rPr lang="ru-RU" dirty="0"/>
              <a:t> </a:t>
            </a:r>
            <a:r>
              <a:rPr lang="ru-RU" dirty="0" err="1"/>
              <a:t>takewhile</a:t>
            </a:r>
            <a:r>
              <a:rPr lang="ru-RU" dirty="0"/>
              <a:t>(</a:t>
            </a:r>
            <a:r>
              <a:rPr lang="ru-RU" dirty="0" err="1"/>
              <a:t>lambda</a:t>
            </a:r>
            <a:r>
              <a:rPr lang="ru-RU" dirty="0"/>
              <a:t> x: x &gt; 0, [1, -2, 3, -3]):    </a:t>
            </a:r>
            <a:endParaRPr lang="en-US" dirty="0" smtClean="0"/>
          </a:p>
          <a:p>
            <a:pPr marL="0" indent="0">
              <a:buNone/>
            </a:pPr>
            <a:r>
              <a:rPr lang="en-US" dirty="0" smtClean="0"/>
              <a:t>print </a:t>
            </a:r>
            <a:r>
              <a:rPr lang="en-US" dirty="0" err="1"/>
              <a:t>i</a:t>
            </a:r>
            <a:r>
              <a:rPr lang="en-US" dirty="0"/>
              <a:t>, </a:t>
            </a:r>
            <a:endParaRPr lang="en-US" dirty="0" smtClean="0"/>
          </a:p>
          <a:p>
            <a:pPr marL="0" indent="0">
              <a:buNone/>
            </a:pPr>
            <a:r>
              <a:rPr lang="en-US" dirty="0" smtClean="0"/>
              <a:t>print </a:t>
            </a:r>
          </a:p>
          <a:p>
            <a:pPr marL="0" indent="0">
              <a:buNone/>
            </a:pPr>
            <a:r>
              <a:rPr lang="en-US" dirty="0" smtClean="0"/>
              <a:t>for </a:t>
            </a:r>
            <a:r>
              <a:rPr lang="en-US" dirty="0" err="1"/>
              <a:t>i</a:t>
            </a:r>
            <a:r>
              <a:rPr lang="en-US" dirty="0"/>
              <a:t> in </a:t>
            </a:r>
            <a:r>
              <a:rPr lang="en-US" dirty="0" err="1" smtClean="0"/>
              <a:t>dropwhile</a:t>
            </a:r>
            <a:r>
              <a:rPr lang="en-US" dirty="0" smtClean="0"/>
              <a:t>(lambda </a:t>
            </a:r>
            <a:r>
              <a:rPr lang="en-US" dirty="0"/>
              <a:t>x: x &gt; 0, [1, -2, 3, -3]):  </a:t>
            </a:r>
            <a:endParaRPr lang="en-US" dirty="0" smtClean="0"/>
          </a:p>
          <a:p>
            <a:pPr marL="0" indent="0">
              <a:buNone/>
            </a:pPr>
            <a:r>
              <a:rPr lang="ru-RU" dirty="0" err="1" smtClean="0"/>
              <a:t>print</a:t>
            </a:r>
            <a:r>
              <a:rPr lang="ru-RU" dirty="0" smtClean="0"/>
              <a:t> </a:t>
            </a:r>
            <a:r>
              <a:rPr lang="ru-RU" dirty="0"/>
              <a:t>i, </a:t>
            </a:r>
            <a:endParaRPr lang="en-US" dirty="0" smtClean="0"/>
          </a:p>
          <a:p>
            <a:pPr marL="0" indent="0">
              <a:buNone/>
            </a:pPr>
            <a:r>
              <a:rPr lang="ru-RU" dirty="0" smtClean="0"/>
              <a:t>1-2 </a:t>
            </a:r>
            <a:r>
              <a:rPr lang="ru-RU" dirty="0"/>
              <a:t>3 -3</a:t>
            </a:r>
            <a:r>
              <a:rPr lang="uz-Cyrl-UZ" dirty="0" smtClean="0">
                <a:effectLst/>
              </a:rPr>
              <a:t> </a:t>
            </a:r>
            <a:endParaRPr lang="en-US" dirty="0" smtClean="0">
              <a:effectLst/>
            </a:endParaRPr>
          </a:p>
          <a:p>
            <a:pPr marL="0" indent="0">
              <a:buNone/>
            </a:pPr>
            <a:r>
              <a:rPr lang="ru-RU" dirty="0" smtClean="0"/>
              <a:t>Таким </a:t>
            </a:r>
            <a:r>
              <a:rPr lang="ru-RU" dirty="0"/>
              <a:t>образом, </a:t>
            </a:r>
            <a:r>
              <a:rPr lang="ru-RU" dirty="0" err="1"/>
              <a:t>takewhile</a:t>
            </a:r>
            <a:r>
              <a:rPr lang="ru-RU" dirty="0"/>
              <a:t>() дает значения, пока условие истинно, а остальные значения даже не берет из итератора (именно не берет, а не высасывает все до конца!). И, наоборот, </a:t>
            </a:r>
            <a:r>
              <a:rPr lang="ru-RU" dirty="0" err="1"/>
              <a:t>dropwhile</a:t>
            </a:r>
            <a:r>
              <a:rPr lang="ru-RU" dirty="0"/>
              <a:t>() ничего не выдает, пока выполняется условие, зато потом выдает все без остатка.</a:t>
            </a:r>
            <a:endParaRPr lang="uz-Cyrl-UZ" dirty="0"/>
          </a:p>
          <a:p>
            <a:pPr marL="0" indent="0">
              <a:buNone/>
            </a:pPr>
            <a:r>
              <a:rPr lang="ru-RU" b="1" dirty="0"/>
              <a:t>Функция </a:t>
            </a:r>
            <a:r>
              <a:rPr lang="ru-RU" b="1" dirty="0" err="1"/>
              <a:t>itertools.izip</a:t>
            </a:r>
            <a:r>
              <a:rPr lang="ru-RU" b="1" dirty="0"/>
              <a:t>()</a:t>
            </a:r>
            <a:endParaRPr lang="uz-Cyrl-UZ" b="1" dirty="0"/>
          </a:p>
          <a:p>
            <a:pPr marL="0" indent="0">
              <a:buNone/>
            </a:pPr>
            <a:r>
              <a:rPr lang="ru-RU" dirty="0"/>
              <a:t>Функция </a:t>
            </a:r>
            <a:r>
              <a:rPr lang="ru-RU" dirty="0" err="1"/>
              <a:t>izip</a:t>
            </a:r>
            <a:r>
              <a:rPr lang="ru-RU" dirty="0"/>
              <a:t>() аналогична встроенной </a:t>
            </a:r>
            <a:r>
              <a:rPr lang="ru-RU" dirty="0" err="1"/>
              <a:t>zip</a:t>
            </a:r>
            <a:r>
              <a:rPr lang="ru-RU" dirty="0"/>
              <a:t>(), но не тратит много памяти на построение списка кортежей, так как итератор выдает их строго по требованию</a:t>
            </a:r>
            <a:r>
              <a:rPr lang="ru-RU" dirty="0" smtClean="0"/>
              <a:t>.</a:t>
            </a:r>
            <a:endParaRPr lang="uz-Cyrl-UZ" dirty="0"/>
          </a:p>
        </p:txBody>
      </p:sp>
    </p:spTree>
    <p:extLst>
      <p:ext uri="{BB962C8B-B14F-4D97-AF65-F5344CB8AC3E}">
        <p14:creationId xmlns:p14="http://schemas.microsoft.com/office/powerpoint/2010/main" val="3076106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62500" lnSpcReduction="20000"/>
          </a:bodyPr>
          <a:lstStyle/>
          <a:p>
            <a:pPr marL="0" indent="0">
              <a:buNone/>
            </a:pPr>
            <a:r>
              <a:rPr lang="ru-RU" b="1" dirty="0"/>
              <a:t>Функция </a:t>
            </a:r>
            <a:r>
              <a:rPr lang="ru-RU" b="1" dirty="0" err="1"/>
              <a:t>itertools.groupby</a:t>
            </a:r>
            <a:r>
              <a:rPr lang="ru-RU" b="1" dirty="0"/>
              <a:t>()</a:t>
            </a:r>
            <a:endParaRPr lang="uz-Cyrl-UZ" b="1" dirty="0"/>
          </a:p>
          <a:p>
            <a:pPr marL="0" indent="0">
              <a:buNone/>
            </a:pPr>
            <a:r>
              <a:rPr lang="ru-RU" dirty="0"/>
              <a:t>Эта функция дебютировала в </a:t>
            </a:r>
            <a:r>
              <a:rPr lang="ru-RU" dirty="0" err="1"/>
              <a:t>Python</a:t>
            </a:r>
            <a:r>
              <a:rPr lang="ru-RU" dirty="0"/>
              <a:t> 2.4. Функция принимает два аргумента: итератор (обязательный) и необязательный аргумент - функцию, дающую значение ключа: </a:t>
            </a:r>
            <a:endParaRPr lang="en-US" dirty="0" smtClean="0"/>
          </a:p>
          <a:p>
            <a:pPr marL="0" indent="0">
              <a:buNone/>
            </a:pPr>
            <a:r>
              <a:rPr lang="ru-RU" dirty="0" err="1" smtClean="0"/>
              <a:t>groupby</a:t>
            </a:r>
            <a:r>
              <a:rPr lang="ru-RU" dirty="0" smtClean="0"/>
              <a:t>(</a:t>
            </a:r>
            <a:r>
              <a:rPr lang="ru-RU" dirty="0" err="1" smtClean="0"/>
              <a:t>iterable</a:t>
            </a:r>
            <a:r>
              <a:rPr lang="ru-RU" dirty="0"/>
              <a:t>[, </a:t>
            </a:r>
            <a:r>
              <a:rPr lang="ru-RU" dirty="0" err="1"/>
              <a:t>func</a:t>
            </a:r>
            <a:r>
              <a:rPr lang="ru-RU" dirty="0"/>
              <a:t>]). </a:t>
            </a:r>
            <a:endParaRPr lang="en-US" dirty="0" smtClean="0"/>
          </a:p>
          <a:p>
            <a:pPr marL="0" indent="0">
              <a:buNone/>
            </a:pPr>
            <a:r>
              <a:rPr lang="ru-RU" dirty="0" smtClean="0"/>
              <a:t>Результатом </a:t>
            </a:r>
            <a:r>
              <a:rPr lang="ru-RU" dirty="0"/>
              <a:t>является итератор, который возвращает двухэлементный кортеж: ключ и итератор по идущим подряд элементам с этим ключом. Если второй аргумент опущен, элемент итератора сам является ключом. В следующем примере группируются идущие подряд положительные и отрицательные элементы:</a:t>
            </a:r>
            <a:endParaRPr lang="uz-Cyrl-UZ" dirty="0"/>
          </a:p>
          <a:p>
            <a:pPr marL="0" indent="0">
              <a:buNone/>
            </a:pPr>
            <a:r>
              <a:rPr lang="en-US" dirty="0"/>
              <a:t>import </a:t>
            </a:r>
            <a:r>
              <a:rPr lang="en-US" dirty="0" err="1"/>
              <a:t>itertools</a:t>
            </a:r>
            <a:r>
              <a:rPr lang="en-US" dirty="0"/>
              <a:t>, </a:t>
            </a:r>
            <a:r>
              <a:rPr lang="en-US" dirty="0" smtClean="0"/>
              <a:t>math</a:t>
            </a:r>
          </a:p>
          <a:p>
            <a:pPr marL="0" indent="0">
              <a:buNone/>
            </a:pPr>
            <a:r>
              <a:rPr lang="en-US" dirty="0" err="1" smtClean="0"/>
              <a:t>lst</a:t>
            </a:r>
            <a:r>
              <a:rPr lang="en-US" dirty="0" smtClean="0"/>
              <a:t> </a:t>
            </a:r>
            <a:r>
              <a:rPr lang="en-US" dirty="0"/>
              <a:t>= map(lambda x: </a:t>
            </a:r>
            <a:r>
              <a:rPr lang="en-US" dirty="0" err="1"/>
              <a:t>math.sin</a:t>
            </a:r>
            <a:r>
              <a:rPr lang="en-US" dirty="0"/>
              <a:t>(x*.4), range(30</a:t>
            </a:r>
            <a:r>
              <a:rPr lang="en-US" dirty="0" smtClean="0"/>
              <a:t>))</a:t>
            </a:r>
          </a:p>
          <a:p>
            <a:pPr marL="0" indent="0">
              <a:buNone/>
            </a:pPr>
            <a:r>
              <a:rPr lang="en-US" dirty="0" smtClean="0"/>
              <a:t>for </a:t>
            </a:r>
            <a:r>
              <a:rPr lang="en-US" dirty="0"/>
              <a:t>k, </a:t>
            </a:r>
            <a:r>
              <a:rPr lang="en-US" dirty="0" err="1"/>
              <a:t>i</a:t>
            </a:r>
            <a:r>
              <a:rPr lang="en-US" dirty="0"/>
              <a:t> in </a:t>
            </a:r>
            <a:r>
              <a:rPr lang="en-US" dirty="0" err="1"/>
              <a:t>itertools.groupby</a:t>
            </a:r>
            <a:r>
              <a:rPr lang="en-US" dirty="0"/>
              <a:t>(</a:t>
            </a:r>
            <a:r>
              <a:rPr lang="en-US" dirty="0" err="1"/>
              <a:t>lst</a:t>
            </a:r>
            <a:r>
              <a:rPr lang="en-US" dirty="0"/>
              <a:t>, lambda x: x &gt; 0):  </a:t>
            </a:r>
            <a:endParaRPr lang="en-US" dirty="0" smtClean="0"/>
          </a:p>
          <a:p>
            <a:pPr marL="0" indent="0">
              <a:buNone/>
            </a:pPr>
            <a:r>
              <a:rPr lang="en-US" dirty="0" smtClean="0"/>
              <a:t>print </a:t>
            </a:r>
            <a:r>
              <a:rPr lang="en-US" dirty="0"/>
              <a:t>k, list(</a:t>
            </a:r>
            <a:r>
              <a:rPr lang="en-US" dirty="0" err="1"/>
              <a:t>i</a:t>
            </a:r>
            <a:r>
              <a:rPr lang="en-US" dirty="0"/>
              <a:t>)</a:t>
            </a:r>
            <a:r>
              <a:rPr lang="uz-Cyrl-UZ" dirty="0" smtClean="0">
                <a:effectLst/>
              </a:rPr>
              <a:t> </a:t>
            </a:r>
            <a:endParaRPr lang="en-US" dirty="0" smtClean="0">
              <a:effectLst/>
            </a:endParaRPr>
          </a:p>
          <a:p>
            <a:pPr marL="0" indent="0">
              <a:buNone/>
            </a:pPr>
            <a:r>
              <a:rPr lang="ru-RU" b="1" dirty="0" smtClean="0"/>
              <a:t>Функция</a:t>
            </a:r>
            <a:r>
              <a:rPr lang="en-US" b="1" dirty="0" smtClean="0"/>
              <a:t> </a:t>
            </a:r>
            <a:r>
              <a:rPr lang="en-US" b="1" dirty="0" err="1"/>
              <a:t>itertools.tee</a:t>
            </a:r>
            <a:r>
              <a:rPr lang="en-US" b="1" dirty="0"/>
              <a:t>()</a:t>
            </a:r>
            <a:endParaRPr lang="uz-Cyrl-UZ" b="1" dirty="0"/>
          </a:p>
          <a:p>
            <a:pPr marL="0" indent="0">
              <a:buNone/>
            </a:pPr>
            <a:r>
              <a:rPr lang="ru-RU" dirty="0"/>
              <a:t>Эта функция тоже появилась в </a:t>
            </a:r>
            <a:r>
              <a:rPr lang="ru-RU" dirty="0" err="1"/>
              <a:t>Python</a:t>
            </a:r>
            <a:r>
              <a:rPr lang="ru-RU" dirty="0"/>
              <a:t> 2.4. Она позволяет клонировать итераторы. Первый аргумент - итератор, подлежащий клонированию. Второй (N) -- количество необходимых копий. Функция возвращает кортеж из N итераторов. По умолчанию N=2. Функция имеет смысл, только если итераторы задействованы более или менее параллельно. В противном случае выгоднее превратить исходный итератор в список</a:t>
            </a:r>
            <a:r>
              <a:rPr lang="ru-RU" dirty="0" smtClean="0"/>
              <a:t>.</a:t>
            </a:r>
            <a:endParaRPr lang="uz-Cyrl-UZ" dirty="0"/>
          </a:p>
        </p:txBody>
      </p:sp>
    </p:spTree>
    <p:extLst>
      <p:ext uri="{BB962C8B-B14F-4D97-AF65-F5344CB8AC3E}">
        <p14:creationId xmlns:p14="http://schemas.microsoft.com/office/powerpoint/2010/main" val="2564734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70000" lnSpcReduction="20000"/>
          </a:bodyPr>
          <a:lstStyle/>
          <a:p>
            <a:pPr marL="0" indent="0">
              <a:buNone/>
            </a:pPr>
            <a:r>
              <a:rPr lang="ru-RU" b="1" dirty="0"/>
              <a:t>Собственный итератор</a:t>
            </a:r>
            <a:endParaRPr lang="uz-Cyrl-UZ" b="1" dirty="0"/>
          </a:p>
          <a:p>
            <a:pPr marL="0" indent="0">
              <a:buNone/>
            </a:pPr>
            <a:r>
              <a:rPr lang="ru-RU" dirty="0"/>
              <a:t>Для полноты описания здесь представлен пример итератора, определенного пользователем. Если пример не очень понятен, можно вернуться к нему после изучения объектно-ориентированного программирования:</a:t>
            </a:r>
            <a:endParaRPr lang="uz-Cyrl-UZ" dirty="0"/>
          </a:p>
          <a:p>
            <a:pPr marL="0" indent="0">
              <a:buNone/>
            </a:pPr>
            <a:r>
              <a:rPr lang="ru-RU" dirty="0" err="1"/>
              <a:t>class</a:t>
            </a:r>
            <a:r>
              <a:rPr lang="ru-RU" dirty="0"/>
              <a:t> </a:t>
            </a:r>
            <a:r>
              <a:rPr lang="ru-RU" dirty="0" err="1"/>
              <a:t>Fibonacci</a:t>
            </a:r>
            <a:r>
              <a:rPr lang="ru-RU" dirty="0"/>
              <a:t>:  </a:t>
            </a:r>
            <a:endParaRPr lang="en-US" dirty="0" smtClean="0"/>
          </a:p>
          <a:p>
            <a:pPr marL="0" indent="0">
              <a:buNone/>
            </a:pPr>
            <a:r>
              <a:rPr lang="ru-RU" dirty="0" smtClean="0"/>
              <a:t>"""</a:t>
            </a:r>
            <a:r>
              <a:rPr lang="ru-RU" dirty="0"/>
              <a:t>Итератор последовательности Фибоначчи до N"""   </a:t>
            </a:r>
            <a:endParaRPr lang="en-US" dirty="0" smtClean="0"/>
          </a:p>
          <a:p>
            <a:pPr marL="0" indent="0">
              <a:buNone/>
            </a:pPr>
            <a:r>
              <a:rPr lang="en-US" dirty="0" err="1" smtClean="0"/>
              <a:t>def</a:t>
            </a:r>
            <a:r>
              <a:rPr lang="en-US" dirty="0" smtClean="0"/>
              <a:t> </a:t>
            </a:r>
            <a:r>
              <a:rPr lang="en-US" dirty="0"/>
              <a:t>__</a:t>
            </a:r>
            <a:r>
              <a:rPr lang="en-US" dirty="0" err="1"/>
              <a:t>init</a:t>
            </a:r>
            <a:r>
              <a:rPr lang="en-US" dirty="0"/>
              <a:t>__(self, N):     </a:t>
            </a:r>
            <a:endParaRPr lang="en-US" dirty="0" smtClean="0"/>
          </a:p>
          <a:p>
            <a:pPr marL="0" indent="0">
              <a:buNone/>
            </a:pPr>
            <a:r>
              <a:rPr lang="en-US" dirty="0" err="1" smtClean="0"/>
              <a:t>self.n</a:t>
            </a:r>
            <a:r>
              <a:rPr lang="en-US" dirty="0"/>
              <a:t>, </a:t>
            </a:r>
            <a:r>
              <a:rPr lang="en-US" dirty="0" err="1"/>
              <a:t>self.a</a:t>
            </a:r>
            <a:r>
              <a:rPr lang="en-US" dirty="0"/>
              <a:t>, </a:t>
            </a:r>
            <a:r>
              <a:rPr lang="en-US" dirty="0" err="1"/>
              <a:t>self.b</a:t>
            </a:r>
            <a:r>
              <a:rPr lang="en-US" dirty="0"/>
              <a:t>, </a:t>
            </a:r>
            <a:r>
              <a:rPr lang="en-US" dirty="0" err="1"/>
              <a:t>self.max</a:t>
            </a:r>
            <a:r>
              <a:rPr lang="en-US" dirty="0"/>
              <a:t> = 0, 0, 1, N   </a:t>
            </a:r>
            <a:endParaRPr lang="en-US" dirty="0" smtClean="0"/>
          </a:p>
          <a:p>
            <a:pPr marL="0" indent="0">
              <a:buNone/>
            </a:pPr>
            <a:r>
              <a:rPr lang="ru-RU" dirty="0" err="1" smtClean="0"/>
              <a:t>def</a:t>
            </a:r>
            <a:r>
              <a:rPr lang="ru-RU" dirty="0" smtClean="0"/>
              <a:t> </a:t>
            </a:r>
            <a:r>
              <a:rPr lang="ru-RU" dirty="0"/>
              <a:t>__</a:t>
            </a:r>
            <a:r>
              <a:rPr lang="ru-RU" dirty="0" err="1"/>
              <a:t>iter</a:t>
            </a:r>
            <a:r>
              <a:rPr lang="ru-RU" dirty="0"/>
              <a:t>__(</a:t>
            </a:r>
            <a:r>
              <a:rPr lang="ru-RU" dirty="0" err="1"/>
              <a:t>self</a:t>
            </a:r>
            <a:r>
              <a:rPr lang="ru-RU" dirty="0"/>
              <a:t>):     </a:t>
            </a:r>
            <a:r>
              <a:rPr lang="ru-RU" dirty="0" smtClean="0"/>
              <a:t># </a:t>
            </a:r>
            <a:r>
              <a:rPr lang="ru-RU" dirty="0"/>
              <a:t>сами себе итератор: в классе есть метод </a:t>
            </a:r>
            <a:r>
              <a:rPr lang="ru-RU" dirty="0" err="1"/>
              <a:t>next</a:t>
            </a:r>
            <a:r>
              <a:rPr lang="ru-RU" dirty="0"/>
              <a:t>()     </a:t>
            </a:r>
            <a:endParaRPr lang="en-US" dirty="0" smtClean="0"/>
          </a:p>
          <a:p>
            <a:pPr marL="0" indent="0">
              <a:buNone/>
            </a:pPr>
            <a:r>
              <a:rPr lang="en-US" dirty="0" smtClean="0"/>
              <a:t>return </a:t>
            </a:r>
            <a:r>
              <a:rPr lang="en-US" dirty="0"/>
              <a:t>self   </a:t>
            </a:r>
            <a:endParaRPr lang="en-US" dirty="0" smtClean="0"/>
          </a:p>
          <a:p>
            <a:pPr marL="0" indent="0">
              <a:buNone/>
            </a:pPr>
            <a:r>
              <a:rPr lang="en-US" dirty="0" err="1" smtClean="0"/>
              <a:t>def</a:t>
            </a:r>
            <a:r>
              <a:rPr lang="en-US" dirty="0" smtClean="0"/>
              <a:t> </a:t>
            </a:r>
            <a:r>
              <a:rPr lang="en-US" dirty="0"/>
              <a:t>next(self):    </a:t>
            </a:r>
            <a:endParaRPr lang="en-US" dirty="0" smtClean="0"/>
          </a:p>
          <a:p>
            <a:pPr marL="0" indent="0">
              <a:buNone/>
            </a:pPr>
            <a:r>
              <a:rPr lang="en-US" dirty="0" smtClean="0"/>
              <a:t>if </a:t>
            </a:r>
            <a:r>
              <a:rPr lang="en-US" dirty="0" err="1"/>
              <a:t>self.n</a:t>
            </a:r>
            <a:r>
              <a:rPr lang="en-US" dirty="0"/>
              <a:t> &lt; </a:t>
            </a:r>
            <a:r>
              <a:rPr lang="en-US" dirty="0" err="1"/>
              <a:t>self.max</a:t>
            </a:r>
            <a:r>
              <a:rPr lang="en-US" dirty="0"/>
              <a:t>:      </a:t>
            </a:r>
            <a:endParaRPr lang="en-US" dirty="0" smtClean="0"/>
          </a:p>
          <a:p>
            <a:pPr marL="0" indent="0">
              <a:buNone/>
            </a:pPr>
            <a:r>
              <a:rPr lang="en-US" dirty="0" smtClean="0"/>
              <a:t>a</a:t>
            </a:r>
            <a:r>
              <a:rPr lang="en-US" dirty="0"/>
              <a:t>, </a:t>
            </a:r>
            <a:r>
              <a:rPr lang="en-US" dirty="0" err="1"/>
              <a:t>self.n</a:t>
            </a:r>
            <a:r>
              <a:rPr lang="en-US" dirty="0"/>
              <a:t>, </a:t>
            </a:r>
            <a:r>
              <a:rPr lang="en-US" dirty="0" err="1"/>
              <a:t>self.a</a:t>
            </a:r>
            <a:r>
              <a:rPr lang="en-US" dirty="0"/>
              <a:t>, </a:t>
            </a:r>
            <a:r>
              <a:rPr lang="en-US" dirty="0" err="1"/>
              <a:t>self.b</a:t>
            </a:r>
            <a:r>
              <a:rPr lang="en-US" dirty="0"/>
              <a:t> = </a:t>
            </a:r>
            <a:r>
              <a:rPr lang="en-US" dirty="0" err="1"/>
              <a:t>self.a</a:t>
            </a:r>
            <a:r>
              <a:rPr lang="en-US" dirty="0"/>
              <a:t>, self.n+1, </a:t>
            </a:r>
            <a:r>
              <a:rPr lang="en-US" dirty="0" err="1"/>
              <a:t>self.b</a:t>
            </a:r>
            <a:r>
              <a:rPr lang="en-US" dirty="0"/>
              <a:t>, </a:t>
            </a:r>
            <a:r>
              <a:rPr lang="en-US" dirty="0" err="1"/>
              <a:t>self.a+self.b</a:t>
            </a:r>
            <a:r>
              <a:rPr lang="en-US" dirty="0"/>
              <a:t>      </a:t>
            </a:r>
            <a:endParaRPr lang="en-US" dirty="0" smtClean="0"/>
          </a:p>
          <a:p>
            <a:pPr marL="0" indent="0">
              <a:buNone/>
            </a:pPr>
            <a:r>
              <a:rPr lang="en-US" dirty="0" smtClean="0"/>
              <a:t>return </a:t>
            </a:r>
            <a:r>
              <a:rPr lang="en-US" dirty="0"/>
              <a:t>a    </a:t>
            </a:r>
            <a:endParaRPr lang="en-US" dirty="0" smtClean="0"/>
          </a:p>
          <a:p>
            <a:pPr marL="0" indent="0">
              <a:buNone/>
            </a:pPr>
            <a:r>
              <a:rPr lang="en-US" dirty="0" smtClean="0"/>
              <a:t>else</a:t>
            </a:r>
            <a:r>
              <a:rPr lang="en-US" dirty="0"/>
              <a:t>:       </a:t>
            </a:r>
            <a:endParaRPr lang="en-US" dirty="0" smtClean="0"/>
          </a:p>
          <a:p>
            <a:pPr marL="0" indent="0">
              <a:buNone/>
            </a:pPr>
            <a:r>
              <a:rPr lang="en-US" dirty="0" smtClean="0"/>
              <a:t>raise </a:t>
            </a:r>
            <a:r>
              <a:rPr lang="en-US" dirty="0" err="1"/>
              <a:t>StopIteration</a:t>
            </a:r>
            <a:r>
              <a:rPr lang="en-US" dirty="0"/>
              <a:t> # </a:t>
            </a:r>
            <a:r>
              <a:rPr lang="ru-RU" dirty="0"/>
              <a:t>Использование</a:t>
            </a:r>
            <a:r>
              <a:rPr lang="en-US" dirty="0"/>
              <a:t>:  </a:t>
            </a:r>
            <a:endParaRPr lang="en-US" dirty="0" smtClean="0"/>
          </a:p>
          <a:p>
            <a:pPr marL="0" indent="0">
              <a:buNone/>
            </a:pPr>
            <a:r>
              <a:rPr lang="en-US" dirty="0" smtClean="0"/>
              <a:t>for </a:t>
            </a:r>
            <a:r>
              <a:rPr lang="en-US" dirty="0" err="1"/>
              <a:t>i</a:t>
            </a:r>
            <a:r>
              <a:rPr lang="en-US" dirty="0"/>
              <a:t> in Fibonacci(100):  </a:t>
            </a:r>
            <a:endParaRPr lang="en-US" dirty="0" smtClean="0"/>
          </a:p>
          <a:p>
            <a:pPr marL="0" indent="0">
              <a:buNone/>
            </a:pPr>
            <a:r>
              <a:rPr lang="en-US" dirty="0" smtClean="0"/>
              <a:t>print </a:t>
            </a:r>
            <a:r>
              <a:rPr lang="en-US" dirty="0" err="1"/>
              <a:t>i</a:t>
            </a:r>
            <a:r>
              <a:rPr lang="en-US" dirty="0"/>
              <a:t>, </a:t>
            </a:r>
            <a:endParaRPr lang="uz-Cyrl-UZ" dirty="0"/>
          </a:p>
        </p:txBody>
      </p:sp>
    </p:spTree>
    <p:extLst>
      <p:ext uri="{BB962C8B-B14F-4D97-AF65-F5344CB8AC3E}">
        <p14:creationId xmlns:p14="http://schemas.microsoft.com/office/powerpoint/2010/main" val="41743162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55000" lnSpcReduction="20000"/>
          </a:bodyPr>
          <a:lstStyle/>
          <a:p>
            <a:pPr marL="0" indent="0">
              <a:buNone/>
            </a:pPr>
            <a:r>
              <a:rPr lang="ru-RU" b="1" dirty="0"/>
              <a:t>Простые генераторы</a:t>
            </a:r>
            <a:endParaRPr lang="uz-Cyrl-UZ" b="1" dirty="0"/>
          </a:p>
          <a:p>
            <a:pPr marL="0" indent="0">
              <a:buNone/>
            </a:pPr>
            <a:r>
              <a:rPr lang="ru-RU" dirty="0"/>
              <a:t>Разработчики языка не остановились на итераторах. Как оказалось, в интерпретаторе </a:t>
            </a:r>
            <a:r>
              <a:rPr lang="ru-RU" dirty="0" err="1"/>
              <a:t>Python</a:t>
            </a:r>
            <a:r>
              <a:rPr lang="ru-RU" dirty="0"/>
              <a:t> достаточно просто реализовать </a:t>
            </a:r>
            <a:r>
              <a:rPr lang="ru-RU" b="1" dirty="0"/>
              <a:t>простые генераторы</a:t>
            </a:r>
            <a:r>
              <a:rPr lang="ru-RU" dirty="0"/>
              <a:t>. Под этим термином фактически понимается специальный объект, вычисления в котором продолжаются до выработки очередного значения, а затем приостанавливаются до возникновения необходимости в выдаче следующего значения. Простой генератор формируется функцией-генератором, которая синтаксически похожа на обычную функцию, но использует специальный оператор </a:t>
            </a:r>
            <a:r>
              <a:rPr lang="ru-RU" dirty="0" err="1"/>
              <a:t>yield</a:t>
            </a:r>
            <a:r>
              <a:rPr lang="ru-RU" dirty="0"/>
              <a:t> для выдачи следующего значения. При вызове такая функция ничего не вычисляет, а создает объект с интерфейсом итератора для получения значений. Другими словами, если функция должна возвращать последовательность, из нее довольно просто сделать генератор, который будет функционально эквивалентной "ленивой" реализацией. </a:t>
            </a:r>
            <a:r>
              <a:rPr lang="ru-RU" b="1" dirty="0"/>
              <a:t>Ленивыми</a:t>
            </a:r>
            <a:r>
              <a:rPr lang="ru-RU" dirty="0"/>
              <a:t> называются вычисления, которые откладываются до самого последнего момента, когда получаемое в результате значение сразу используется в другом вычислении.</a:t>
            </a:r>
            <a:endParaRPr lang="uz-Cyrl-UZ" dirty="0"/>
          </a:p>
          <a:p>
            <a:pPr marL="0" indent="0">
              <a:buNone/>
            </a:pPr>
            <a:r>
              <a:rPr lang="ru-RU" dirty="0"/>
              <a:t>Для примера с последовательностью Фибоначчи можно построить такой вот генератор:</a:t>
            </a:r>
            <a:endParaRPr lang="uz-Cyrl-UZ" dirty="0"/>
          </a:p>
          <a:p>
            <a:pPr marL="0" indent="0">
              <a:buNone/>
            </a:pPr>
            <a:r>
              <a:rPr lang="en-US" dirty="0" err="1"/>
              <a:t>def</a:t>
            </a:r>
            <a:r>
              <a:rPr lang="en-US" dirty="0"/>
              <a:t> Fib(N):  </a:t>
            </a:r>
            <a:endParaRPr lang="en-US" dirty="0" smtClean="0"/>
          </a:p>
          <a:p>
            <a:pPr marL="0" indent="0">
              <a:buNone/>
            </a:pPr>
            <a:r>
              <a:rPr lang="en-US" dirty="0" smtClean="0"/>
              <a:t>a</a:t>
            </a:r>
            <a:r>
              <a:rPr lang="en-US" dirty="0"/>
              <a:t>, b = 0, 1  </a:t>
            </a:r>
            <a:endParaRPr lang="en-US" dirty="0" smtClean="0"/>
          </a:p>
          <a:p>
            <a:pPr marL="0" indent="0">
              <a:buNone/>
            </a:pPr>
            <a:r>
              <a:rPr lang="en-US" dirty="0" smtClean="0"/>
              <a:t>for </a:t>
            </a:r>
            <a:r>
              <a:rPr lang="en-US" dirty="0" err="1"/>
              <a:t>i</a:t>
            </a:r>
            <a:r>
              <a:rPr lang="en-US" dirty="0"/>
              <a:t> in </a:t>
            </a:r>
            <a:r>
              <a:rPr lang="en-US" dirty="0" err="1"/>
              <a:t>xrange</a:t>
            </a:r>
            <a:r>
              <a:rPr lang="en-US" dirty="0"/>
              <a:t>(N):   </a:t>
            </a:r>
            <a:endParaRPr lang="en-US" dirty="0" smtClean="0"/>
          </a:p>
          <a:p>
            <a:pPr marL="0" indent="0">
              <a:buNone/>
            </a:pPr>
            <a:r>
              <a:rPr lang="en-US" dirty="0" smtClean="0"/>
              <a:t> </a:t>
            </a:r>
            <a:r>
              <a:rPr lang="en-US" dirty="0"/>
              <a:t>yield a    </a:t>
            </a:r>
            <a:endParaRPr lang="en-US" dirty="0" smtClean="0"/>
          </a:p>
          <a:p>
            <a:pPr marL="0" indent="0">
              <a:buNone/>
            </a:pPr>
            <a:r>
              <a:rPr lang="en-US" dirty="0" smtClean="0"/>
              <a:t>a</a:t>
            </a:r>
            <a:r>
              <a:rPr lang="en-US" dirty="0"/>
              <a:t>, b = b, a + b</a:t>
            </a:r>
            <a:r>
              <a:rPr lang="uz-Cyrl-UZ" dirty="0" smtClean="0">
                <a:effectLst/>
              </a:rPr>
              <a:t> </a:t>
            </a:r>
            <a:endParaRPr lang="en-US" dirty="0" smtClean="0">
              <a:effectLst/>
            </a:endParaRPr>
          </a:p>
          <a:p>
            <a:pPr marL="0" indent="0">
              <a:buNone/>
            </a:pPr>
            <a:r>
              <a:rPr lang="ru-RU" dirty="0" smtClean="0"/>
              <a:t>Использовать </a:t>
            </a:r>
            <a:r>
              <a:rPr lang="ru-RU" dirty="0"/>
              <a:t>его не сложнее, чем любой другой итератор:</a:t>
            </a:r>
            <a:endParaRPr lang="uz-Cyrl-UZ" dirty="0"/>
          </a:p>
          <a:p>
            <a:pPr marL="0" indent="0">
              <a:buNone/>
            </a:pPr>
            <a:r>
              <a:rPr lang="en-US" dirty="0"/>
              <a:t>for </a:t>
            </a:r>
            <a:r>
              <a:rPr lang="en-US" dirty="0" err="1"/>
              <a:t>i</a:t>
            </a:r>
            <a:r>
              <a:rPr lang="en-US" dirty="0"/>
              <a:t> in Fib(100):  </a:t>
            </a:r>
            <a:endParaRPr lang="en-US" dirty="0" smtClean="0"/>
          </a:p>
          <a:p>
            <a:pPr marL="0" indent="0">
              <a:buNone/>
            </a:pPr>
            <a:r>
              <a:rPr lang="en-US" dirty="0" smtClean="0"/>
              <a:t>print </a:t>
            </a:r>
            <a:r>
              <a:rPr lang="en-US" dirty="0" err="1"/>
              <a:t>i</a:t>
            </a:r>
            <a:r>
              <a:rPr lang="en-US" dirty="0"/>
              <a:t>, </a:t>
            </a:r>
            <a:endParaRPr lang="en-US" dirty="0" smtClean="0"/>
          </a:p>
          <a:p>
            <a:pPr marL="0" indent="0">
              <a:buNone/>
            </a:pPr>
            <a:r>
              <a:rPr lang="ru-RU" dirty="0" smtClean="0"/>
              <a:t>Однако </a:t>
            </a:r>
            <a:r>
              <a:rPr lang="ru-RU" dirty="0"/>
              <a:t>следует заметить, что программа в значительной степени упростилась. </a:t>
            </a:r>
            <a:endParaRPr lang="uz-Cyrl-UZ" dirty="0"/>
          </a:p>
          <a:p>
            <a:pPr marL="0" indent="0">
              <a:buNone/>
            </a:pPr>
            <a:endParaRPr lang="uz-Cyrl-UZ" dirty="0"/>
          </a:p>
        </p:txBody>
      </p:sp>
    </p:spTree>
    <p:extLst>
      <p:ext uri="{BB962C8B-B14F-4D97-AF65-F5344CB8AC3E}">
        <p14:creationId xmlns:p14="http://schemas.microsoft.com/office/powerpoint/2010/main" val="31458327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77500" lnSpcReduction="20000"/>
          </a:bodyPr>
          <a:lstStyle/>
          <a:p>
            <a:pPr marL="0" indent="0">
              <a:buNone/>
            </a:pPr>
            <a:r>
              <a:rPr lang="ru-RU" b="1" dirty="0"/>
              <a:t>Генераторное выражение</a:t>
            </a:r>
            <a:endParaRPr lang="uz-Cyrl-UZ" b="1" dirty="0"/>
          </a:p>
          <a:p>
            <a:pPr marL="0" indent="0">
              <a:buNone/>
            </a:pPr>
            <a:r>
              <a:rPr lang="ru-RU" dirty="0"/>
              <a:t>В </a:t>
            </a:r>
            <a:r>
              <a:rPr lang="ru-RU" dirty="0" err="1"/>
              <a:t>Python</a:t>
            </a:r>
            <a:r>
              <a:rPr lang="ru-RU" dirty="0"/>
              <a:t> 2.4 по аналогии со списковым включением появилось </a:t>
            </a:r>
            <a:r>
              <a:rPr lang="ru-RU" b="1" dirty="0"/>
              <a:t>генераторное выражение</a:t>
            </a:r>
            <a:r>
              <a:rPr lang="ru-RU" dirty="0"/>
              <a:t>. По синтаксису оно аналогично списковому, но вместо квадратных скобок используются круглые. Списковое включение порождает список, а, значит, можно ненароком занять очень много памяти. Генератор же, получающийся в результате применения генераторного выражения, списка не создает, он вычисляет каждое следующее значение строго по требованию (при вызове метода </a:t>
            </a:r>
            <a:r>
              <a:rPr lang="ru-RU" dirty="0" err="1"/>
              <a:t>next</a:t>
            </a:r>
            <a:r>
              <a:rPr lang="ru-RU" dirty="0"/>
              <a:t>()).</a:t>
            </a:r>
            <a:endParaRPr lang="uz-Cyrl-UZ" dirty="0"/>
          </a:p>
          <a:p>
            <a:pPr marL="0" indent="0">
              <a:buNone/>
            </a:pPr>
            <a:r>
              <a:rPr lang="ru-RU" dirty="0"/>
              <a:t>В следующем примере можно прочесть из файла строки, в которых производятся некоторые замены:</a:t>
            </a:r>
            <a:endParaRPr lang="uz-Cyrl-UZ" dirty="0"/>
          </a:p>
          <a:p>
            <a:pPr marL="0" indent="0">
              <a:buNone/>
            </a:pPr>
            <a:r>
              <a:rPr lang="en-US" dirty="0"/>
              <a:t>for line in (</a:t>
            </a:r>
            <a:r>
              <a:rPr lang="en-US" dirty="0" err="1"/>
              <a:t>l.replace</a:t>
            </a:r>
            <a:r>
              <a:rPr lang="en-US" dirty="0"/>
              <a:t>("- ", " - ") for l in open("input.dat")):  </a:t>
            </a:r>
            <a:r>
              <a:rPr lang="ru-RU" dirty="0" err="1"/>
              <a:t>print</a:t>
            </a:r>
            <a:r>
              <a:rPr lang="ru-RU" dirty="0"/>
              <a:t> </a:t>
            </a:r>
            <a:r>
              <a:rPr lang="ru-RU" dirty="0" err="1"/>
              <a:t>line</a:t>
            </a:r>
            <a:r>
              <a:rPr lang="uz-Cyrl-UZ" dirty="0" smtClean="0">
                <a:effectLst/>
              </a:rPr>
              <a:t> </a:t>
            </a:r>
            <a:r>
              <a:rPr lang="ru-RU" dirty="0"/>
              <a:t>Ничто не мешает использовать итераторы и для записи в файл:</a:t>
            </a:r>
            <a:endParaRPr lang="uz-Cyrl-UZ" dirty="0"/>
          </a:p>
          <a:p>
            <a:pPr marL="0" indent="0">
              <a:buNone/>
            </a:pPr>
            <a:r>
              <a:rPr lang="en-US" dirty="0"/>
              <a:t>open("output.dat", "w").</a:t>
            </a:r>
            <a:r>
              <a:rPr lang="en-US" dirty="0" err="1"/>
              <a:t>writelines</a:t>
            </a:r>
            <a:r>
              <a:rPr lang="en-US" dirty="0"/>
              <a:t>(        </a:t>
            </a:r>
            <a:r>
              <a:rPr lang="en-US" dirty="0" err="1"/>
              <a:t>l.replace</a:t>
            </a:r>
            <a:r>
              <a:rPr lang="en-US" dirty="0"/>
              <a:t>("- ", " - ") for l in open("input.dat"))</a:t>
            </a:r>
            <a:r>
              <a:rPr lang="uz-Cyrl-UZ" dirty="0" smtClean="0">
                <a:effectLst/>
              </a:rPr>
              <a:t> </a:t>
            </a:r>
            <a:r>
              <a:rPr lang="ru-RU" dirty="0"/>
              <a:t>Здесь для генераторного выражения не потребовалось дополнительных скобок, так как оно расположено внутри скобок вызова функции.</a:t>
            </a:r>
            <a:endParaRPr lang="uz-Cyrl-UZ" dirty="0"/>
          </a:p>
          <a:p>
            <a:pPr marL="0" indent="0">
              <a:buNone/>
            </a:pPr>
            <a:endParaRPr lang="uz-Cyrl-UZ" dirty="0"/>
          </a:p>
        </p:txBody>
      </p:sp>
    </p:spTree>
    <p:extLst>
      <p:ext uri="{BB962C8B-B14F-4D97-AF65-F5344CB8AC3E}">
        <p14:creationId xmlns:p14="http://schemas.microsoft.com/office/powerpoint/2010/main" val="2138810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47500" lnSpcReduction="20000"/>
          </a:bodyPr>
          <a:lstStyle/>
          <a:p>
            <a:r>
              <a:rPr lang="ru-RU" b="1" dirty="0"/>
              <a:t>Что такое функциональное программирование?</a:t>
            </a:r>
            <a:endParaRPr lang="uz-Cyrl-UZ" b="1" dirty="0"/>
          </a:p>
          <a:p>
            <a:r>
              <a:rPr lang="ru-RU" b="1" dirty="0"/>
              <a:t>Функциональное программирование</a:t>
            </a:r>
            <a:r>
              <a:rPr lang="ru-RU" dirty="0"/>
              <a:t> - это стиль программирования, использующий только композиции функций. Другими словами, это программирование в выражениях, а не в императивных командах.</a:t>
            </a:r>
            <a:endParaRPr lang="uz-Cyrl-UZ" dirty="0"/>
          </a:p>
          <a:p>
            <a:r>
              <a:rPr lang="ru-RU" dirty="0"/>
              <a:t>Как отмечает Дэвид </a:t>
            </a:r>
            <a:r>
              <a:rPr lang="ru-RU" dirty="0" err="1"/>
              <a:t>Мертц</a:t>
            </a:r>
            <a:r>
              <a:rPr lang="ru-RU" dirty="0"/>
              <a:t> (</a:t>
            </a:r>
            <a:r>
              <a:rPr lang="ru-RU" dirty="0" err="1"/>
              <a:t>David</a:t>
            </a:r>
            <a:r>
              <a:rPr lang="ru-RU" dirty="0"/>
              <a:t> </a:t>
            </a:r>
            <a:r>
              <a:rPr lang="ru-RU" dirty="0" err="1"/>
              <a:t>Mertz</a:t>
            </a:r>
            <a:r>
              <a:rPr lang="ru-RU" dirty="0"/>
              <a:t>) в своей статье о функциональном программировании на </a:t>
            </a:r>
            <a:r>
              <a:rPr lang="ru-RU" dirty="0" err="1"/>
              <a:t>Python</a:t>
            </a:r>
            <a:r>
              <a:rPr lang="ru-RU" dirty="0"/>
              <a:t>, "функциональное программирование - программирование на функциональных языках (LISP, ML, OCAML, </a:t>
            </a:r>
            <a:r>
              <a:rPr lang="ru-RU" dirty="0" err="1"/>
              <a:t>Haskell</a:t>
            </a:r>
            <a:r>
              <a:rPr lang="ru-RU" dirty="0"/>
              <a:t>, ...)", основными атрибутами которых являются:</a:t>
            </a:r>
            <a:endParaRPr lang="uz-Cyrl-UZ" dirty="0"/>
          </a:p>
          <a:p>
            <a:pPr lvl="0"/>
            <a:r>
              <a:rPr lang="ru-RU" dirty="0"/>
              <a:t>"Наличие функций первого класса (функции наравне с другими объектами можно передавать внутрь функций). </a:t>
            </a:r>
            <a:endParaRPr lang="uz-Cyrl-UZ" dirty="0"/>
          </a:p>
          <a:p>
            <a:pPr lvl="0"/>
            <a:r>
              <a:rPr lang="ru-RU" dirty="0"/>
              <a:t>Рекурсия является основной управляющей структурой в программе. </a:t>
            </a:r>
            <a:endParaRPr lang="uz-Cyrl-UZ" dirty="0"/>
          </a:p>
          <a:p>
            <a:pPr lvl="0"/>
            <a:r>
              <a:rPr lang="ru-RU" dirty="0"/>
              <a:t>Обработка списков (последовательностей). </a:t>
            </a:r>
            <a:endParaRPr lang="uz-Cyrl-UZ" dirty="0"/>
          </a:p>
          <a:p>
            <a:pPr lvl="0"/>
            <a:r>
              <a:rPr lang="ru-RU" dirty="0"/>
              <a:t>Запрещение побочных эффектов у функций, что в первую очередь означает отсутствие присваивания (в "чистых" функциональных языках) </a:t>
            </a:r>
            <a:endParaRPr lang="uz-Cyrl-UZ" dirty="0"/>
          </a:p>
          <a:p>
            <a:pPr lvl="0"/>
            <a:r>
              <a:rPr lang="ru-RU" dirty="0"/>
              <a:t>Запрещение операторов, основной упор делается на выражения. Вместо операторов вся программа в идеале - одно выражение с сопутствующими определениями. </a:t>
            </a:r>
            <a:endParaRPr lang="uz-Cyrl-UZ" dirty="0"/>
          </a:p>
          <a:p>
            <a:pPr lvl="0"/>
            <a:r>
              <a:rPr lang="ru-RU" dirty="0"/>
              <a:t>Ключевой вопрос: </a:t>
            </a:r>
            <a:r>
              <a:rPr lang="ru-RU" b="1" dirty="0"/>
              <a:t>что</a:t>
            </a:r>
            <a:r>
              <a:rPr lang="ru-RU" dirty="0"/>
              <a:t> нужно вычислить, а не </a:t>
            </a:r>
            <a:r>
              <a:rPr lang="ru-RU" b="1" dirty="0"/>
              <a:t>как</a:t>
            </a:r>
            <a:r>
              <a:rPr lang="ru-RU" dirty="0"/>
              <a:t>. </a:t>
            </a:r>
            <a:endParaRPr lang="uz-Cyrl-UZ" dirty="0"/>
          </a:p>
          <a:p>
            <a:pPr lvl="0"/>
            <a:r>
              <a:rPr lang="ru-RU" dirty="0"/>
              <a:t>Использование функций более высоких порядков (функции над функциями над функциями</a:t>
            </a:r>
            <a:r>
              <a:rPr lang="ru-RU" dirty="0" smtClean="0"/>
              <a:t>)".</a:t>
            </a:r>
            <a:endParaRPr lang="uz-Cyrl-UZ" dirty="0"/>
          </a:p>
        </p:txBody>
      </p:sp>
    </p:spTree>
    <p:extLst>
      <p:ext uri="{BB962C8B-B14F-4D97-AF65-F5344CB8AC3E}">
        <p14:creationId xmlns:p14="http://schemas.microsoft.com/office/powerpoint/2010/main" val="2535039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fontScale="55000" lnSpcReduction="20000"/>
          </a:bodyPr>
          <a:lstStyle/>
          <a:p>
            <a:pPr marL="0" indent="0">
              <a:buNone/>
            </a:pPr>
            <a:r>
              <a:rPr lang="ru-RU" b="1" dirty="0"/>
              <a:t>Функциональная программа</a:t>
            </a:r>
            <a:endParaRPr lang="uz-Cyrl-UZ" b="1" dirty="0"/>
          </a:p>
          <a:p>
            <a:pPr marL="0" indent="0">
              <a:buNone/>
            </a:pPr>
            <a:r>
              <a:rPr lang="ru-RU" b="1" dirty="0"/>
              <a:t>В математике функция</a:t>
            </a:r>
            <a:r>
              <a:rPr lang="ru-RU" dirty="0"/>
              <a:t> отображает объекты из одного множества (</a:t>
            </a:r>
            <a:r>
              <a:rPr lang="ru-RU" b="1" dirty="0"/>
              <a:t>множества определения функции</a:t>
            </a:r>
            <a:r>
              <a:rPr lang="ru-RU" dirty="0"/>
              <a:t>) в другое (</a:t>
            </a:r>
            <a:r>
              <a:rPr lang="ru-RU" b="1" dirty="0"/>
              <a:t>множество значений функции</a:t>
            </a:r>
            <a:r>
              <a:rPr lang="ru-RU" dirty="0"/>
              <a:t>). Математические функции (их называют </a:t>
            </a:r>
            <a:r>
              <a:rPr lang="ru-RU" b="1" dirty="0"/>
              <a:t>чистыми</a:t>
            </a:r>
            <a:r>
              <a:rPr lang="ru-RU" dirty="0"/>
              <a:t>) "механически", однозначно вычисляют результат по заданным аргументам. Чистые функции не должны хранить в себе какие-либо данные между двумя вызовами. Их можно представлять себе черными ящиками, о которых известно только то, что они делают, но совсем не важно, как.</a:t>
            </a:r>
            <a:endParaRPr lang="uz-Cyrl-UZ" dirty="0"/>
          </a:p>
          <a:p>
            <a:pPr marL="0" indent="0">
              <a:buNone/>
            </a:pPr>
            <a:r>
              <a:rPr lang="ru-RU" dirty="0"/>
              <a:t>Программы в функциональном стиле конструируются как </a:t>
            </a:r>
            <a:r>
              <a:rPr lang="ru-RU" b="1" dirty="0"/>
              <a:t>композиция</a:t>
            </a:r>
            <a:r>
              <a:rPr lang="ru-RU" dirty="0"/>
              <a:t> функций. При этом функции понимаются почти так же, как и в математике: они отображают одни объекты в другие. В программировании "чистые" функции - идеал, не всегда достижимый на практике. Практически полезные функции обычно имеют </a:t>
            </a:r>
            <a:r>
              <a:rPr lang="ru-RU" b="1" dirty="0"/>
              <a:t>побочный эффект</a:t>
            </a:r>
            <a:r>
              <a:rPr lang="ru-RU" dirty="0"/>
              <a:t>: сохраняют состояние между вызовами или меняют состояние других объектов. Например, без побочных эффектов невозможно представить себе функции ввода-вывода. Собственно, такие функции ради этих "эффектов" и используются. Кроме того, математические функции легко работают с объектами, требующими бесконечного объема информации (например, вещественные числа). В общем случае компьютерная программа может выполнить лишь приближенные вычисления.</a:t>
            </a:r>
            <a:endParaRPr lang="uz-Cyrl-UZ" dirty="0"/>
          </a:p>
          <a:p>
            <a:pPr marL="0" indent="0">
              <a:buNone/>
            </a:pPr>
            <a:r>
              <a:rPr lang="ru-RU" dirty="0"/>
              <a:t>Кстати, бинарные операции "+", "-", "*", "/", которые записываются в выражениях, являются "математическими" функциями над двумя аргументами -- </a:t>
            </a:r>
            <a:r>
              <a:rPr lang="ru-RU" b="1" dirty="0"/>
              <a:t>операндами</a:t>
            </a:r>
            <a:r>
              <a:rPr lang="ru-RU" dirty="0"/>
              <a:t>. Их используют настолько часто, что синтаксис языка программирования имеет для них более короткую запись. Модуль </a:t>
            </a:r>
            <a:r>
              <a:rPr lang="ru-RU" dirty="0" err="1"/>
              <a:t>operator</a:t>
            </a:r>
            <a:r>
              <a:rPr lang="ru-RU" dirty="0"/>
              <a:t> позволяет представлять эти операции в функциональном стиле:</a:t>
            </a:r>
            <a:endParaRPr lang="uz-Cyrl-UZ" dirty="0"/>
          </a:p>
          <a:p>
            <a:pPr marL="0" indent="0">
              <a:buNone/>
            </a:pPr>
            <a:r>
              <a:rPr lang="ru-RU" dirty="0"/>
              <a:t>&gt;&gt;&gt; </a:t>
            </a:r>
            <a:r>
              <a:rPr lang="ru-RU" dirty="0" err="1"/>
              <a:t>from</a:t>
            </a:r>
            <a:r>
              <a:rPr lang="ru-RU" dirty="0"/>
              <a:t> </a:t>
            </a:r>
            <a:r>
              <a:rPr lang="ru-RU" dirty="0" err="1"/>
              <a:t>operator</a:t>
            </a:r>
            <a:r>
              <a:rPr lang="ru-RU" dirty="0"/>
              <a:t> </a:t>
            </a:r>
            <a:r>
              <a:rPr lang="ru-RU" dirty="0" err="1"/>
              <a:t>import</a:t>
            </a:r>
            <a:r>
              <a:rPr lang="ru-RU" dirty="0"/>
              <a:t> </a:t>
            </a:r>
            <a:r>
              <a:rPr lang="ru-RU" dirty="0" err="1"/>
              <a:t>add</a:t>
            </a:r>
            <a:r>
              <a:rPr lang="ru-RU" dirty="0"/>
              <a:t>, </a:t>
            </a:r>
            <a:r>
              <a:rPr lang="ru-RU" dirty="0" err="1" smtClean="0"/>
              <a:t>mul</a:t>
            </a:r>
            <a:endParaRPr lang="en-US" dirty="0" smtClean="0"/>
          </a:p>
          <a:p>
            <a:pPr marL="0" indent="0">
              <a:buNone/>
            </a:pPr>
            <a:r>
              <a:rPr lang="ru-RU" dirty="0" smtClean="0"/>
              <a:t>&gt;&gt;&gt; </a:t>
            </a:r>
            <a:r>
              <a:rPr lang="ru-RU" dirty="0" err="1"/>
              <a:t>print</a:t>
            </a:r>
            <a:r>
              <a:rPr lang="ru-RU" dirty="0"/>
              <a:t> </a:t>
            </a:r>
            <a:r>
              <a:rPr lang="ru-RU" dirty="0" err="1"/>
              <a:t>add</a:t>
            </a:r>
            <a:r>
              <a:rPr lang="ru-RU" dirty="0"/>
              <a:t>(2, </a:t>
            </a:r>
            <a:r>
              <a:rPr lang="ru-RU" dirty="0" err="1"/>
              <a:t>mul</a:t>
            </a:r>
            <a:r>
              <a:rPr lang="ru-RU" dirty="0"/>
              <a:t>(3, 4</a:t>
            </a:r>
            <a:r>
              <a:rPr lang="ru-RU" dirty="0" smtClean="0"/>
              <a:t>))</a:t>
            </a:r>
            <a:endParaRPr lang="en-US" dirty="0" smtClean="0"/>
          </a:p>
          <a:p>
            <a:pPr marL="0" indent="0">
              <a:buNone/>
            </a:pPr>
            <a:r>
              <a:rPr lang="ru-RU" dirty="0" smtClean="0"/>
              <a:t>14</a:t>
            </a:r>
            <a:endParaRPr lang="uz-Cyrl-UZ" dirty="0"/>
          </a:p>
        </p:txBody>
      </p:sp>
    </p:spTree>
    <p:extLst>
      <p:ext uri="{BB962C8B-B14F-4D97-AF65-F5344CB8AC3E}">
        <p14:creationId xmlns:p14="http://schemas.microsoft.com/office/powerpoint/2010/main" val="487277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47500" lnSpcReduction="20000"/>
          </a:bodyPr>
          <a:lstStyle/>
          <a:p>
            <a:r>
              <a:rPr lang="ru-RU" b="1" dirty="0"/>
              <a:t>Функция: определение и вызов</a:t>
            </a:r>
            <a:endParaRPr lang="uz-Cyrl-UZ" b="1" dirty="0"/>
          </a:p>
          <a:p>
            <a:r>
              <a:rPr lang="ru-RU" dirty="0"/>
              <a:t>Как уже говорилось, определить функцию в </a:t>
            </a:r>
            <a:r>
              <a:rPr lang="ru-RU" dirty="0" err="1"/>
              <a:t>Python</a:t>
            </a:r>
            <a:r>
              <a:rPr lang="ru-RU" dirty="0"/>
              <a:t> можно двумя способами: с помощью оператора </a:t>
            </a:r>
            <a:r>
              <a:rPr lang="ru-RU" dirty="0" err="1"/>
              <a:t>def</a:t>
            </a:r>
            <a:r>
              <a:rPr lang="ru-RU" dirty="0"/>
              <a:t> и </a:t>
            </a:r>
            <a:r>
              <a:rPr lang="ru-RU" dirty="0" err="1"/>
              <a:t>lambda</a:t>
            </a:r>
            <a:r>
              <a:rPr lang="ru-RU" dirty="0"/>
              <a:t>-выражения. Первый способ позволяет использовать операторы. При втором - определение функции может быть только выражением.</a:t>
            </a:r>
            <a:endParaRPr lang="uz-Cyrl-UZ" dirty="0"/>
          </a:p>
          <a:p>
            <a:r>
              <a:rPr lang="ru-RU" dirty="0"/>
              <a:t>Забегая вперед, можно заметить, что методы классов определяются так же, как и функции. Отличие состоит в специальном смысле первого аргумента </a:t>
            </a:r>
            <a:r>
              <a:rPr lang="ru-RU" dirty="0" err="1"/>
              <a:t>self</a:t>
            </a:r>
            <a:r>
              <a:rPr lang="ru-RU" dirty="0"/>
              <a:t> (в нем передается экземпляр класса).</a:t>
            </a:r>
            <a:endParaRPr lang="uz-Cyrl-UZ" dirty="0"/>
          </a:p>
          <a:p>
            <a:r>
              <a:rPr lang="ru-RU" dirty="0"/>
              <a:t>Лучше всего рассмотреть синтаксис определения функции на нескольких примерах. После определения соответствующей функции показан один или несколько вариантов ее вызова (некоторые примеры взяты из стандартной библиотеки).</a:t>
            </a:r>
            <a:endParaRPr lang="uz-Cyrl-UZ" dirty="0"/>
          </a:p>
          <a:p>
            <a:r>
              <a:rPr lang="ru-RU" dirty="0"/>
              <a:t>Определение функции должно содержать список </a:t>
            </a:r>
            <a:r>
              <a:rPr lang="ru-RU" b="1" dirty="0"/>
              <a:t>формальных параметров</a:t>
            </a:r>
            <a:r>
              <a:rPr lang="ru-RU" dirty="0"/>
              <a:t> и </a:t>
            </a:r>
            <a:r>
              <a:rPr lang="ru-RU" b="1" dirty="0"/>
              <a:t>тело определения функции</a:t>
            </a:r>
            <a:r>
              <a:rPr lang="ru-RU" dirty="0"/>
              <a:t>. В случае с оператором </a:t>
            </a:r>
            <a:r>
              <a:rPr lang="ru-RU" dirty="0" err="1"/>
              <a:t>def</a:t>
            </a:r>
            <a:r>
              <a:rPr lang="ru-RU" dirty="0"/>
              <a:t> функции также задается некоторое имя. Формальные параметры являются локальными именами внутри тела определения функции, а при вызове функции они оказываются связанными с объектами, переданными как фактические параметры. Значения по умолчанию вычисляются в момент выполнения оператора </a:t>
            </a:r>
            <a:r>
              <a:rPr lang="ru-RU" dirty="0" err="1"/>
              <a:t>def</a:t>
            </a:r>
            <a:r>
              <a:rPr lang="ru-RU" dirty="0"/>
              <a:t>, и потому в них можно использовать видимые на момент определения имена</a:t>
            </a:r>
            <a:r>
              <a:rPr lang="ru-RU" dirty="0" smtClean="0"/>
              <a:t>.</a:t>
            </a:r>
            <a:endParaRPr lang="uz-Cyrl-UZ" dirty="0"/>
          </a:p>
        </p:txBody>
      </p:sp>
    </p:spTree>
    <p:extLst>
      <p:ext uri="{BB962C8B-B14F-4D97-AF65-F5344CB8AC3E}">
        <p14:creationId xmlns:p14="http://schemas.microsoft.com/office/powerpoint/2010/main" val="1979092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85000" lnSpcReduction="20000"/>
          </a:bodyPr>
          <a:lstStyle/>
          <a:p>
            <a:r>
              <a:rPr lang="ru-RU" dirty="0"/>
              <a:t>Вызов функции синтаксически выглядит как объект-функция(фактические параметры). Обычно объект-функция - это просто имя функции, хотя это может быть и любое выражение, которое в результате вычисления дает исполняемый объект.</a:t>
            </a:r>
            <a:endParaRPr lang="uz-Cyrl-UZ" dirty="0"/>
          </a:p>
          <a:p>
            <a:r>
              <a:rPr lang="ru-RU" dirty="0"/>
              <a:t>Функция одного аргумента:</a:t>
            </a:r>
            <a:endParaRPr lang="uz-Cyrl-UZ" dirty="0"/>
          </a:p>
          <a:p>
            <a:r>
              <a:rPr lang="ru-RU" dirty="0" err="1"/>
              <a:t>def</a:t>
            </a:r>
            <a:r>
              <a:rPr lang="ru-RU" dirty="0"/>
              <a:t> </a:t>
            </a:r>
            <a:r>
              <a:rPr lang="ru-RU" dirty="0" err="1"/>
              <a:t>swapcase</a:t>
            </a:r>
            <a:r>
              <a:rPr lang="ru-RU" dirty="0"/>
              <a:t>(s):    </a:t>
            </a:r>
            <a:r>
              <a:rPr lang="en-US" dirty="0"/>
              <a:t>return </a:t>
            </a:r>
            <a:r>
              <a:rPr lang="en-US" dirty="0" err="1"/>
              <a:t>s.swapcase</a:t>
            </a:r>
            <a:r>
              <a:rPr lang="en-US" dirty="0"/>
              <a:t>() print </a:t>
            </a:r>
            <a:r>
              <a:rPr lang="en-US" dirty="0" err="1"/>
              <a:t>swapcase</a:t>
            </a:r>
            <a:r>
              <a:rPr lang="en-US" dirty="0"/>
              <a:t>("ABC")</a:t>
            </a:r>
            <a:r>
              <a:rPr lang="uz-Cyrl-UZ" dirty="0" smtClean="0">
                <a:effectLst/>
              </a:rPr>
              <a:t> </a:t>
            </a:r>
            <a:r>
              <a:rPr lang="ru-RU" dirty="0"/>
              <a:t>Функция двух аргументов, один из которых необязателен и имеет значение по умолчанию:</a:t>
            </a:r>
            <a:endParaRPr lang="uz-Cyrl-UZ" dirty="0"/>
          </a:p>
          <a:p>
            <a:r>
              <a:rPr lang="en-US" dirty="0" err="1"/>
              <a:t>def</a:t>
            </a:r>
            <a:r>
              <a:rPr lang="en-US" dirty="0"/>
              <a:t> </a:t>
            </a:r>
            <a:r>
              <a:rPr lang="en-US" dirty="0" err="1"/>
              <a:t>inc</a:t>
            </a:r>
            <a:r>
              <a:rPr lang="en-US" dirty="0"/>
              <a:t>(n, delta=1):    return </a:t>
            </a:r>
            <a:r>
              <a:rPr lang="en-US" dirty="0" err="1"/>
              <a:t>n+delta</a:t>
            </a:r>
            <a:r>
              <a:rPr lang="en-US" dirty="0"/>
              <a:t> </a:t>
            </a:r>
            <a:r>
              <a:rPr lang="ru-RU" dirty="0" err="1"/>
              <a:t>print</a:t>
            </a:r>
            <a:r>
              <a:rPr lang="ru-RU" dirty="0"/>
              <a:t> </a:t>
            </a:r>
            <a:r>
              <a:rPr lang="ru-RU" dirty="0" err="1"/>
              <a:t>inc</a:t>
            </a:r>
            <a:r>
              <a:rPr lang="ru-RU" dirty="0"/>
              <a:t>(12)</a:t>
            </a:r>
            <a:r>
              <a:rPr lang="ru-RU" dirty="0" err="1"/>
              <a:t>print</a:t>
            </a:r>
            <a:r>
              <a:rPr lang="ru-RU" dirty="0"/>
              <a:t> </a:t>
            </a:r>
            <a:r>
              <a:rPr lang="ru-RU" dirty="0" err="1"/>
              <a:t>inc</a:t>
            </a:r>
            <a:r>
              <a:rPr lang="ru-RU" dirty="0"/>
              <a:t>(12, 2)</a:t>
            </a:r>
            <a:endParaRPr lang="uz-Cyrl-UZ" dirty="0"/>
          </a:p>
        </p:txBody>
      </p:sp>
    </p:spTree>
    <p:extLst>
      <p:ext uri="{BB962C8B-B14F-4D97-AF65-F5344CB8AC3E}">
        <p14:creationId xmlns:p14="http://schemas.microsoft.com/office/powerpoint/2010/main" val="3961894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85000" lnSpcReduction="20000"/>
          </a:bodyPr>
          <a:lstStyle/>
          <a:p>
            <a:r>
              <a:rPr lang="ru-RU" dirty="0"/>
              <a:t>Функция с одним обязательным аргументом, с одним, имеющим значение по умолчанию и неопределенным числом именованных аргументов:</a:t>
            </a:r>
            <a:endParaRPr lang="uz-Cyrl-UZ" dirty="0"/>
          </a:p>
          <a:p>
            <a:r>
              <a:rPr lang="en-US" dirty="0" err="1"/>
              <a:t>def</a:t>
            </a:r>
            <a:r>
              <a:rPr lang="en-US" dirty="0"/>
              <a:t> wrap(text, width=70, **</a:t>
            </a:r>
            <a:r>
              <a:rPr lang="en-US" dirty="0" err="1"/>
              <a:t>kwargs</a:t>
            </a:r>
            <a:r>
              <a:rPr lang="en-US" dirty="0"/>
              <a:t>):   </a:t>
            </a:r>
            <a:r>
              <a:rPr lang="ru-RU" dirty="0" err="1"/>
              <a:t>from</a:t>
            </a:r>
            <a:r>
              <a:rPr lang="ru-RU" dirty="0"/>
              <a:t> </a:t>
            </a:r>
            <a:r>
              <a:rPr lang="ru-RU" dirty="0" err="1"/>
              <a:t>textwrap</a:t>
            </a:r>
            <a:r>
              <a:rPr lang="ru-RU" dirty="0"/>
              <a:t> </a:t>
            </a:r>
            <a:r>
              <a:rPr lang="ru-RU" dirty="0" err="1"/>
              <a:t>import</a:t>
            </a:r>
            <a:r>
              <a:rPr lang="ru-RU" dirty="0"/>
              <a:t> </a:t>
            </a:r>
            <a:r>
              <a:rPr lang="ru-RU" dirty="0" err="1"/>
              <a:t>TextWrapper</a:t>
            </a:r>
            <a:r>
              <a:rPr lang="ru-RU" dirty="0"/>
              <a:t>   # </a:t>
            </a:r>
            <a:r>
              <a:rPr lang="ru-RU" dirty="0" err="1"/>
              <a:t>kwargs</a:t>
            </a:r>
            <a:r>
              <a:rPr lang="ru-RU" dirty="0"/>
              <a:t>  - словарь с именами и значениями аргументов   </a:t>
            </a:r>
            <a:r>
              <a:rPr lang="en-US" dirty="0"/>
              <a:t>w = </a:t>
            </a:r>
            <a:r>
              <a:rPr lang="en-US" dirty="0" err="1"/>
              <a:t>TextWrapper</a:t>
            </a:r>
            <a:r>
              <a:rPr lang="en-US" dirty="0"/>
              <a:t>(width=width, **</a:t>
            </a:r>
            <a:r>
              <a:rPr lang="en-US" dirty="0" err="1"/>
              <a:t>kwargs</a:t>
            </a:r>
            <a:r>
              <a:rPr lang="en-US" dirty="0"/>
              <a:t>)   return </a:t>
            </a:r>
            <a:r>
              <a:rPr lang="en-US" dirty="0" err="1"/>
              <a:t>w.wrap</a:t>
            </a:r>
            <a:r>
              <a:rPr lang="en-US" dirty="0"/>
              <a:t>(text) print wrap("my long text ...", width=4)</a:t>
            </a:r>
            <a:r>
              <a:rPr lang="uz-Cyrl-UZ" dirty="0" smtClean="0">
                <a:effectLst/>
              </a:rPr>
              <a:t> </a:t>
            </a:r>
            <a:r>
              <a:rPr lang="ru-RU" dirty="0"/>
              <a:t>Функция произвольного числа аргументов:</a:t>
            </a:r>
            <a:endParaRPr lang="uz-Cyrl-UZ" dirty="0"/>
          </a:p>
          <a:p>
            <a:r>
              <a:rPr lang="ru-RU" dirty="0" err="1"/>
              <a:t>def</a:t>
            </a:r>
            <a:r>
              <a:rPr lang="ru-RU" dirty="0"/>
              <a:t> </a:t>
            </a:r>
            <a:r>
              <a:rPr lang="ru-RU" dirty="0" err="1"/>
              <a:t>max_min</a:t>
            </a:r>
            <a:r>
              <a:rPr lang="ru-RU" dirty="0"/>
              <a:t>(*</a:t>
            </a:r>
            <a:r>
              <a:rPr lang="ru-RU" dirty="0" err="1"/>
              <a:t>args</a:t>
            </a:r>
            <a:r>
              <a:rPr lang="ru-RU" dirty="0"/>
              <a:t>):  # </a:t>
            </a:r>
            <a:r>
              <a:rPr lang="ru-RU" dirty="0" err="1"/>
              <a:t>args</a:t>
            </a:r>
            <a:r>
              <a:rPr lang="ru-RU" dirty="0"/>
              <a:t> - список аргументов в порядке их указания при вызове  </a:t>
            </a:r>
            <a:r>
              <a:rPr lang="en-US" dirty="0"/>
              <a:t>return max(</a:t>
            </a:r>
            <a:r>
              <a:rPr lang="en-US" dirty="0" err="1"/>
              <a:t>args</a:t>
            </a:r>
            <a:r>
              <a:rPr lang="en-US" dirty="0"/>
              <a:t>), min(</a:t>
            </a:r>
            <a:r>
              <a:rPr lang="en-US" dirty="0" err="1"/>
              <a:t>args</a:t>
            </a:r>
            <a:r>
              <a:rPr lang="en-US" dirty="0"/>
              <a:t>) </a:t>
            </a:r>
            <a:r>
              <a:rPr lang="ru-RU" dirty="0" err="1"/>
              <a:t>print</a:t>
            </a:r>
            <a:r>
              <a:rPr lang="ru-RU" dirty="0"/>
              <a:t> </a:t>
            </a:r>
            <a:r>
              <a:rPr lang="ru-RU" dirty="0" err="1"/>
              <a:t>max_min</a:t>
            </a:r>
            <a:r>
              <a:rPr lang="ru-RU" dirty="0"/>
              <a:t>(1, 2, -1, 5, 3)</a:t>
            </a:r>
            <a:endParaRPr lang="uz-Cyrl-UZ" dirty="0"/>
          </a:p>
        </p:txBody>
      </p:sp>
    </p:spTree>
    <p:extLst>
      <p:ext uri="{BB962C8B-B14F-4D97-AF65-F5344CB8AC3E}">
        <p14:creationId xmlns:p14="http://schemas.microsoft.com/office/powerpoint/2010/main" val="3916220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z-Cyrl-UZ"/>
          </a:p>
        </p:txBody>
      </p:sp>
      <p:sp>
        <p:nvSpPr>
          <p:cNvPr id="3" name="Объект 2"/>
          <p:cNvSpPr>
            <a:spLocks noGrp="1"/>
          </p:cNvSpPr>
          <p:nvPr>
            <p:ph idx="1"/>
          </p:nvPr>
        </p:nvSpPr>
        <p:spPr/>
        <p:txBody>
          <a:bodyPr>
            <a:normAutofit fontScale="85000" lnSpcReduction="10000"/>
          </a:bodyPr>
          <a:lstStyle/>
          <a:p>
            <a:r>
              <a:rPr lang="ru-RU" dirty="0"/>
              <a:t>Функция с обычными (позиционными) и именованными аргументами:</a:t>
            </a:r>
            <a:endParaRPr lang="uz-Cyrl-UZ" dirty="0"/>
          </a:p>
          <a:p>
            <a:r>
              <a:rPr lang="en-US" dirty="0" err="1"/>
              <a:t>def</a:t>
            </a:r>
            <a:r>
              <a:rPr lang="en-US" dirty="0"/>
              <a:t> </a:t>
            </a:r>
            <a:r>
              <a:rPr lang="en-US" dirty="0" err="1"/>
              <a:t>swiss_knife</a:t>
            </a:r>
            <a:r>
              <a:rPr lang="en-US" dirty="0"/>
              <a:t>(arg1, *</a:t>
            </a:r>
            <a:r>
              <a:rPr lang="en-US" dirty="0" err="1"/>
              <a:t>args</a:t>
            </a:r>
            <a:r>
              <a:rPr lang="en-US" dirty="0"/>
              <a:t>, **</a:t>
            </a:r>
            <a:r>
              <a:rPr lang="en-US" dirty="0" err="1"/>
              <a:t>kwargs</a:t>
            </a:r>
            <a:r>
              <a:rPr lang="en-US" dirty="0"/>
              <a:t>):  print arg1  print </a:t>
            </a:r>
            <a:r>
              <a:rPr lang="en-US" dirty="0" err="1"/>
              <a:t>args</a:t>
            </a:r>
            <a:r>
              <a:rPr lang="en-US" dirty="0"/>
              <a:t>  print </a:t>
            </a:r>
            <a:r>
              <a:rPr lang="en-US" dirty="0" err="1"/>
              <a:t>kwargs</a:t>
            </a:r>
            <a:r>
              <a:rPr lang="en-US" dirty="0"/>
              <a:t>  return None print </a:t>
            </a:r>
            <a:r>
              <a:rPr lang="en-US" dirty="0" err="1"/>
              <a:t>swiss_knife</a:t>
            </a:r>
            <a:r>
              <a:rPr lang="en-US" dirty="0"/>
              <a:t>(1)print </a:t>
            </a:r>
            <a:r>
              <a:rPr lang="en-US" dirty="0" err="1"/>
              <a:t>swiss_knife</a:t>
            </a:r>
            <a:r>
              <a:rPr lang="en-US" dirty="0"/>
              <a:t>(1, 2, 3, 4, 5)print </a:t>
            </a:r>
            <a:r>
              <a:rPr lang="en-US" dirty="0" err="1"/>
              <a:t>swiss_knife</a:t>
            </a:r>
            <a:r>
              <a:rPr lang="en-US" dirty="0"/>
              <a:t>(1, 2, 3, a='</a:t>
            </a:r>
            <a:r>
              <a:rPr lang="en-US" dirty="0" err="1"/>
              <a:t>abc</a:t>
            </a:r>
            <a:r>
              <a:rPr lang="en-US" dirty="0"/>
              <a:t>', b='</a:t>
            </a:r>
            <a:r>
              <a:rPr lang="en-US" dirty="0" err="1"/>
              <a:t>sdf</a:t>
            </a:r>
            <a:r>
              <a:rPr lang="en-US" dirty="0"/>
              <a:t>')# print </a:t>
            </a:r>
            <a:r>
              <a:rPr lang="en-US" dirty="0" err="1"/>
              <a:t>swiss_knife</a:t>
            </a:r>
            <a:r>
              <a:rPr lang="en-US" dirty="0"/>
              <a:t>(1, a='</a:t>
            </a:r>
            <a:r>
              <a:rPr lang="en-US" dirty="0" err="1"/>
              <a:t>abc</a:t>
            </a:r>
            <a:r>
              <a:rPr lang="en-US" dirty="0"/>
              <a:t>', 3, 4)  # !!! </a:t>
            </a:r>
            <a:r>
              <a:rPr lang="ru-RU" dirty="0"/>
              <a:t>ошибка</a:t>
            </a:r>
            <a:r>
              <a:rPr lang="en-US" dirty="0"/>
              <a:t> </a:t>
            </a:r>
            <a:r>
              <a:rPr lang="en-US" dirty="0" err="1"/>
              <a:t>lst</a:t>
            </a:r>
            <a:r>
              <a:rPr lang="en-US" dirty="0"/>
              <a:t> = [2, 3, 4, 5]</a:t>
            </a:r>
            <a:r>
              <a:rPr lang="en-US" dirty="0" err="1"/>
              <a:t>dct</a:t>
            </a:r>
            <a:r>
              <a:rPr lang="en-US" dirty="0"/>
              <a:t> = {'a': '</a:t>
            </a:r>
            <a:r>
              <a:rPr lang="en-US" dirty="0" err="1"/>
              <a:t>abc</a:t>
            </a:r>
            <a:r>
              <a:rPr lang="en-US" dirty="0"/>
              <a:t>', 'b': '</a:t>
            </a:r>
            <a:r>
              <a:rPr lang="en-US" dirty="0" err="1"/>
              <a:t>sdf</a:t>
            </a:r>
            <a:r>
              <a:rPr lang="en-US" dirty="0"/>
              <a:t>'}print </a:t>
            </a:r>
            <a:r>
              <a:rPr lang="en-US" dirty="0" err="1"/>
              <a:t>swiss_knife</a:t>
            </a:r>
            <a:r>
              <a:rPr lang="en-US" dirty="0"/>
              <a:t>(1, *</a:t>
            </a:r>
            <a:r>
              <a:rPr lang="en-US" dirty="0" err="1"/>
              <a:t>lst</a:t>
            </a:r>
            <a:r>
              <a:rPr lang="en-US" dirty="0"/>
              <a:t>, **</a:t>
            </a:r>
            <a:r>
              <a:rPr lang="en-US" dirty="0" err="1"/>
              <a:t>dct</a:t>
            </a:r>
            <a:r>
              <a:rPr lang="en-US" dirty="0"/>
              <a:t>) </a:t>
            </a:r>
            <a:r>
              <a:rPr lang="ru-RU" dirty="0"/>
              <a:t>Пример определения функции с помощью </a:t>
            </a:r>
            <a:r>
              <a:rPr lang="ru-RU" dirty="0" err="1"/>
              <a:t>lambda</a:t>
            </a:r>
            <a:r>
              <a:rPr lang="ru-RU" dirty="0"/>
              <a:t>-выражения дан ниже:</a:t>
            </a:r>
            <a:endParaRPr lang="uz-Cyrl-UZ" dirty="0"/>
          </a:p>
          <a:p>
            <a:r>
              <a:rPr lang="en-US" dirty="0" err="1"/>
              <a:t>func</a:t>
            </a:r>
            <a:r>
              <a:rPr lang="en-US" dirty="0"/>
              <a:t> = lambda x, y: x + y</a:t>
            </a:r>
            <a:endParaRPr lang="uz-Cyrl-UZ" dirty="0"/>
          </a:p>
        </p:txBody>
      </p:sp>
    </p:spTree>
    <p:extLst>
      <p:ext uri="{BB962C8B-B14F-4D97-AF65-F5344CB8AC3E}">
        <p14:creationId xmlns:p14="http://schemas.microsoft.com/office/powerpoint/2010/main" val="114997105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3900</Words>
  <Application>Microsoft Office PowerPoint</Application>
  <PresentationFormat>Экран (4:3)</PresentationFormat>
  <Paragraphs>248</Paragraphs>
  <Slides>35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35</vt:i4>
      </vt:variant>
    </vt:vector>
  </HeadingPairs>
  <TitlesOfParts>
    <vt:vector size="39" baseType="lpstr">
      <vt:lpstr>Arial</vt:lpstr>
      <vt:lpstr>Calibri</vt:lpstr>
      <vt:lpstr>Times New Roman</vt:lpstr>
      <vt:lpstr>Тема Office</vt:lpstr>
      <vt:lpstr>Элементы функционального программирования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Элементы функционального программирования</dc:title>
  <dc:creator>Аваз</dc:creator>
  <cp:lastModifiedBy>Shokudo</cp:lastModifiedBy>
  <cp:revision>4</cp:revision>
  <dcterms:created xsi:type="dcterms:W3CDTF">2018-02-24T06:54:08Z</dcterms:created>
  <dcterms:modified xsi:type="dcterms:W3CDTF">2020-03-20T05:33:34Z</dcterms:modified>
</cp:coreProperties>
</file>