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</p:sldIdLst>
  <p:sldSz cx="9144000" cy="6858000" type="screen4x3"/>
  <p:notesSz cx="6858000" cy="9144000"/>
  <p:defaultTextStyle>
    <a:defPPr>
      <a:defRPr lang="uz-Cyrl-U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1422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uz-Cyrl-UZ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uz-Cyrl-UZ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490D53-3A05-4D38-B446-1A7D36CE612F}" type="datetimeFigureOut">
              <a:rPr lang="uz-Cyrl-UZ" smtClean="0"/>
              <a:t>20.03.2020</a:t>
            </a:fld>
            <a:endParaRPr lang="uz-Cyrl-UZ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z-Cyrl-UZ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3117D-9554-4B4D-BB1B-AC1C08CFFD60}" type="slidenum">
              <a:rPr lang="uz-Cyrl-UZ" smtClean="0"/>
              <a:t>‹#›</a:t>
            </a:fld>
            <a:endParaRPr lang="uz-Cyrl-UZ"/>
          </a:p>
        </p:txBody>
      </p:sp>
    </p:spTree>
    <p:extLst>
      <p:ext uri="{BB962C8B-B14F-4D97-AF65-F5344CB8AC3E}">
        <p14:creationId xmlns:p14="http://schemas.microsoft.com/office/powerpoint/2010/main" val="42659136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z-Cyrl-UZ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z-Cyrl-UZ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490D53-3A05-4D38-B446-1A7D36CE612F}" type="datetimeFigureOut">
              <a:rPr lang="uz-Cyrl-UZ" smtClean="0"/>
              <a:t>20.03.2020</a:t>
            </a:fld>
            <a:endParaRPr lang="uz-Cyrl-UZ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z-Cyrl-UZ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3117D-9554-4B4D-BB1B-AC1C08CFFD60}" type="slidenum">
              <a:rPr lang="uz-Cyrl-UZ" smtClean="0"/>
              <a:t>‹#›</a:t>
            </a:fld>
            <a:endParaRPr lang="uz-Cyrl-UZ"/>
          </a:p>
        </p:txBody>
      </p:sp>
    </p:spTree>
    <p:extLst>
      <p:ext uri="{BB962C8B-B14F-4D97-AF65-F5344CB8AC3E}">
        <p14:creationId xmlns:p14="http://schemas.microsoft.com/office/powerpoint/2010/main" val="9309079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uz-Cyrl-UZ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z-Cyrl-UZ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490D53-3A05-4D38-B446-1A7D36CE612F}" type="datetimeFigureOut">
              <a:rPr lang="uz-Cyrl-UZ" smtClean="0"/>
              <a:t>20.03.2020</a:t>
            </a:fld>
            <a:endParaRPr lang="uz-Cyrl-UZ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z-Cyrl-UZ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3117D-9554-4B4D-BB1B-AC1C08CFFD60}" type="slidenum">
              <a:rPr lang="uz-Cyrl-UZ" smtClean="0"/>
              <a:t>‹#›</a:t>
            </a:fld>
            <a:endParaRPr lang="uz-Cyrl-UZ"/>
          </a:p>
        </p:txBody>
      </p:sp>
    </p:spTree>
    <p:extLst>
      <p:ext uri="{BB962C8B-B14F-4D97-AF65-F5344CB8AC3E}">
        <p14:creationId xmlns:p14="http://schemas.microsoft.com/office/powerpoint/2010/main" val="8756006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z-Cyrl-UZ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z-Cyrl-UZ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490D53-3A05-4D38-B446-1A7D36CE612F}" type="datetimeFigureOut">
              <a:rPr lang="uz-Cyrl-UZ" smtClean="0"/>
              <a:t>20.03.2020</a:t>
            </a:fld>
            <a:endParaRPr lang="uz-Cyrl-UZ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z-Cyrl-UZ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3117D-9554-4B4D-BB1B-AC1C08CFFD60}" type="slidenum">
              <a:rPr lang="uz-Cyrl-UZ" smtClean="0"/>
              <a:t>‹#›</a:t>
            </a:fld>
            <a:endParaRPr lang="uz-Cyrl-UZ"/>
          </a:p>
        </p:txBody>
      </p:sp>
    </p:spTree>
    <p:extLst>
      <p:ext uri="{BB962C8B-B14F-4D97-AF65-F5344CB8AC3E}">
        <p14:creationId xmlns:p14="http://schemas.microsoft.com/office/powerpoint/2010/main" val="37713243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uz-Cyrl-UZ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490D53-3A05-4D38-B446-1A7D36CE612F}" type="datetimeFigureOut">
              <a:rPr lang="uz-Cyrl-UZ" smtClean="0"/>
              <a:t>20.03.2020</a:t>
            </a:fld>
            <a:endParaRPr lang="uz-Cyrl-UZ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z-Cyrl-UZ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3117D-9554-4B4D-BB1B-AC1C08CFFD60}" type="slidenum">
              <a:rPr lang="uz-Cyrl-UZ" smtClean="0"/>
              <a:t>‹#›</a:t>
            </a:fld>
            <a:endParaRPr lang="uz-Cyrl-UZ"/>
          </a:p>
        </p:txBody>
      </p:sp>
    </p:spTree>
    <p:extLst>
      <p:ext uri="{BB962C8B-B14F-4D97-AF65-F5344CB8AC3E}">
        <p14:creationId xmlns:p14="http://schemas.microsoft.com/office/powerpoint/2010/main" val="11817534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z-Cyrl-UZ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z-Cyrl-UZ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z-Cyrl-UZ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490D53-3A05-4D38-B446-1A7D36CE612F}" type="datetimeFigureOut">
              <a:rPr lang="uz-Cyrl-UZ" smtClean="0"/>
              <a:t>20.03.2020</a:t>
            </a:fld>
            <a:endParaRPr lang="uz-Cyrl-UZ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z-Cyrl-UZ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3117D-9554-4B4D-BB1B-AC1C08CFFD60}" type="slidenum">
              <a:rPr lang="uz-Cyrl-UZ" smtClean="0"/>
              <a:t>‹#›</a:t>
            </a:fld>
            <a:endParaRPr lang="uz-Cyrl-UZ"/>
          </a:p>
        </p:txBody>
      </p:sp>
    </p:spTree>
    <p:extLst>
      <p:ext uri="{BB962C8B-B14F-4D97-AF65-F5344CB8AC3E}">
        <p14:creationId xmlns:p14="http://schemas.microsoft.com/office/powerpoint/2010/main" val="1014287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uz-Cyrl-UZ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z-Cyrl-UZ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z-Cyrl-UZ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490D53-3A05-4D38-B446-1A7D36CE612F}" type="datetimeFigureOut">
              <a:rPr lang="uz-Cyrl-UZ" smtClean="0"/>
              <a:t>20.03.2020</a:t>
            </a:fld>
            <a:endParaRPr lang="uz-Cyrl-UZ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z-Cyrl-UZ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3117D-9554-4B4D-BB1B-AC1C08CFFD60}" type="slidenum">
              <a:rPr lang="uz-Cyrl-UZ" smtClean="0"/>
              <a:t>‹#›</a:t>
            </a:fld>
            <a:endParaRPr lang="uz-Cyrl-UZ"/>
          </a:p>
        </p:txBody>
      </p:sp>
    </p:spTree>
    <p:extLst>
      <p:ext uri="{BB962C8B-B14F-4D97-AF65-F5344CB8AC3E}">
        <p14:creationId xmlns:p14="http://schemas.microsoft.com/office/powerpoint/2010/main" val="10683519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z-Cyrl-UZ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490D53-3A05-4D38-B446-1A7D36CE612F}" type="datetimeFigureOut">
              <a:rPr lang="uz-Cyrl-UZ" smtClean="0"/>
              <a:t>20.03.2020</a:t>
            </a:fld>
            <a:endParaRPr lang="uz-Cyrl-UZ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z-Cyrl-UZ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3117D-9554-4B4D-BB1B-AC1C08CFFD60}" type="slidenum">
              <a:rPr lang="uz-Cyrl-UZ" smtClean="0"/>
              <a:t>‹#›</a:t>
            </a:fld>
            <a:endParaRPr lang="uz-Cyrl-UZ"/>
          </a:p>
        </p:txBody>
      </p:sp>
    </p:spTree>
    <p:extLst>
      <p:ext uri="{BB962C8B-B14F-4D97-AF65-F5344CB8AC3E}">
        <p14:creationId xmlns:p14="http://schemas.microsoft.com/office/powerpoint/2010/main" val="37197883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490D53-3A05-4D38-B446-1A7D36CE612F}" type="datetimeFigureOut">
              <a:rPr lang="uz-Cyrl-UZ" smtClean="0"/>
              <a:t>20.03.2020</a:t>
            </a:fld>
            <a:endParaRPr lang="uz-Cyrl-UZ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z-Cyrl-UZ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3117D-9554-4B4D-BB1B-AC1C08CFFD60}" type="slidenum">
              <a:rPr lang="uz-Cyrl-UZ" smtClean="0"/>
              <a:t>‹#›</a:t>
            </a:fld>
            <a:endParaRPr lang="uz-Cyrl-UZ"/>
          </a:p>
        </p:txBody>
      </p:sp>
    </p:spTree>
    <p:extLst>
      <p:ext uri="{BB962C8B-B14F-4D97-AF65-F5344CB8AC3E}">
        <p14:creationId xmlns:p14="http://schemas.microsoft.com/office/powerpoint/2010/main" val="38272989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uz-Cyrl-UZ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z-Cyrl-UZ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490D53-3A05-4D38-B446-1A7D36CE612F}" type="datetimeFigureOut">
              <a:rPr lang="uz-Cyrl-UZ" smtClean="0"/>
              <a:t>20.03.2020</a:t>
            </a:fld>
            <a:endParaRPr lang="uz-Cyrl-UZ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z-Cyrl-UZ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3117D-9554-4B4D-BB1B-AC1C08CFFD60}" type="slidenum">
              <a:rPr lang="uz-Cyrl-UZ" smtClean="0"/>
              <a:t>‹#›</a:t>
            </a:fld>
            <a:endParaRPr lang="uz-Cyrl-UZ"/>
          </a:p>
        </p:txBody>
      </p:sp>
    </p:spTree>
    <p:extLst>
      <p:ext uri="{BB962C8B-B14F-4D97-AF65-F5344CB8AC3E}">
        <p14:creationId xmlns:p14="http://schemas.microsoft.com/office/powerpoint/2010/main" val="34720132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uz-Cyrl-UZ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z-Cyrl-UZ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490D53-3A05-4D38-B446-1A7D36CE612F}" type="datetimeFigureOut">
              <a:rPr lang="uz-Cyrl-UZ" smtClean="0"/>
              <a:t>20.03.2020</a:t>
            </a:fld>
            <a:endParaRPr lang="uz-Cyrl-UZ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z-Cyrl-UZ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3117D-9554-4B4D-BB1B-AC1C08CFFD60}" type="slidenum">
              <a:rPr lang="uz-Cyrl-UZ" smtClean="0"/>
              <a:t>‹#›</a:t>
            </a:fld>
            <a:endParaRPr lang="uz-Cyrl-UZ"/>
          </a:p>
        </p:txBody>
      </p:sp>
    </p:spTree>
    <p:extLst>
      <p:ext uri="{BB962C8B-B14F-4D97-AF65-F5344CB8AC3E}">
        <p14:creationId xmlns:p14="http://schemas.microsoft.com/office/powerpoint/2010/main" val="11807973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uz-Cyrl-UZ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z-Cyrl-UZ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490D53-3A05-4D38-B446-1A7D36CE612F}" type="datetimeFigureOut">
              <a:rPr lang="uz-Cyrl-UZ" smtClean="0"/>
              <a:t>20.03.2020</a:t>
            </a:fld>
            <a:endParaRPr lang="uz-Cyrl-UZ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z-Cyrl-UZ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73117D-9554-4B4D-BB1B-AC1C08CFFD60}" type="slidenum">
              <a:rPr lang="uz-Cyrl-UZ" smtClean="0"/>
              <a:t>‹#›</a:t>
            </a:fld>
            <a:endParaRPr lang="uz-Cyrl-UZ"/>
          </a:p>
        </p:txBody>
      </p:sp>
    </p:spTree>
    <p:extLst>
      <p:ext uri="{BB962C8B-B14F-4D97-AF65-F5344CB8AC3E}">
        <p14:creationId xmlns:p14="http://schemas.microsoft.com/office/powerpoint/2010/main" val="27878993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z-Cyrl-U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23528" y="1196753"/>
            <a:ext cx="8134672" cy="2403698"/>
          </a:xfrm>
        </p:spPr>
        <p:txBody>
          <a:bodyPr>
            <a:normAutofit/>
          </a:bodyPr>
          <a:lstStyle/>
          <a:p>
            <a:r>
              <a:rPr lang="ru-RU" b="1" dirty="0"/>
              <a:t>Численные </a:t>
            </a:r>
            <a:r>
              <a:rPr lang="ru-RU" b="1" dirty="0" err="1" smtClean="0"/>
              <a:t>алгоритмы.Матричные</a:t>
            </a:r>
            <a:r>
              <a:rPr lang="ru-RU" b="1" dirty="0" smtClean="0"/>
              <a:t> </a:t>
            </a:r>
            <a:r>
              <a:rPr lang="ru-RU" b="1" dirty="0"/>
              <a:t>вычисления</a:t>
            </a:r>
            <a:endParaRPr lang="uz-Cyrl-UZ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uz-Cyrl-UZ"/>
              <a:t>Тохиров Э.Т.</a:t>
            </a:r>
            <a:endParaRPr lang="uz-Cyrl-UZ"/>
          </a:p>
        </p:txBody>
      </p:sp>
    </p:spTree>
    <p:extLst>
      <p:ext uri="{BB962C8B-B14F-4D97-AF65-F5344CB8AC3E}">
        <p14:creationId xmlns:p14="http://schemas.microsoft.com/office/powerpoint/2010/main" val="293009444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9337943"/>
              </p:ext>
            </p:extLst>
          </p:nvPr>
        </p:nvGraphicFramePr>
        <p:xfrm>
          <a:off x="251520" y="260650"/>
          <a:ext cx="8640960" cy="642053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3204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3204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0291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Функция</a:t>
                      </a:r>
                      <a:endParaRPr lang="uz-Cyrl-UZ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Описание</a:t>
                      </a:r>
                      <a:endParaRPr lang="uz-Cyrl-UZ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9050" marR="19050" marT="19050" marB="1905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291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add(x, y), subtract(x, y)</a:t>
                      </a:r>
                      <a:endParaRPr lang="uz-Cyrl-UZ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9050" marR="19050" marT="19050" marB="1905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Сложение и вычитание</a:t>
                      </a:r>
                      <a:endParaRPr lang="uz-Cyrl-UZ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9050" marR="19050" marT="19050" marB="1905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0291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multiply(x, y), divide(x, y)</a:t>
                      </a:r>
                      <a:endParaRPr lang="uz-Cyrl-UZ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9050" marR="19050" marT="19050" marB="1905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Умножение и деление</a:t>
                      </a:r>
                      <a:endParaRPr lang="uz-Cyrl-UZ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9050" marR="19050" marT="19050" marB="1905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0524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remainder(x, y), fmod(x, y)</a:t>
                      </a:r>
                      <a:endParaRPr lang="uz-Cyrl-UZ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9050" marR="19050" marT="19050" marB="1905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Получение остатка от дел</a:t>
                      </a:r>
                      <a:endParaRPr lang="uz-Cyrl-UZ" sz="180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ния (для целых чисел и чисел с плавающей запятой)</a:t>
                      </a:r>
                      <a:endParaRPr lang="uz-Cyrl-UZ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9050" marR="19050" marT="19050" marB="1905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0291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power(x, y)</a:t>
                      </a:r>
                      <a:endParaRPr lang="uz-Cyrl-UZ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9050" marR="19050" marT="19050" marB="1905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Возведение в степень</a:t>
                      </a:r>
                      <a:endParaRPr lang="uz-Cyrl-UZ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9050" marR="19050" marT="19050" marB="1905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0291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sqrt(x)</a:t>
                      </a:r>
                      <a:endParaRPr lang="uz-Cyrl-UZ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9050" marR="19050" marT="19050" marB="1905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Извлечение корня квадратного</a:t>
                      </a:r>
                      <a:endParaRPr lang="uz-Cyrl-UZ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9050" marR="19050" marT="19050" marB="1905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0291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negative(x), absolute(x), fabs(x)</a:t>
                      </a:r>
                      <a:endParaRPr lang="uz-Cyrl-UZ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9050" marR="19050" marT="19050" marB="1905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Смена знака и абсолютное значение</a:t>
                      </a:r>
                      <a:endParaRPr lang="uz-Cyrl-UZ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9050" marR="19050" marT="19050" marB="1905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90524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ceil(x), floor(x)</a:t>
                      </a:r>
                      <a:endParaRPr lang="uz-Cyrl-UZ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9050" marR="19050" marT="19050" marB="1905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Наименьшее (наибольшее) целое, большее (меньш</a:t>
                      </a:r>
                      <a:endParaRPr lang="uz-Cyrl-UZ" sz="180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е) или равное аргументу</a:t>
                      </a:r>
                      <a:endParaRPr lang="uz-Cyrl-UZ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9050" marR="19050" marT="19050" marB="1905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0291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hypot(x, y)</a:t>
                      </a:r>
                      <a:endParaRPr lang="uz-Cyrl-UZ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9050" marR="19050" marT="19050" marB="1905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Длина гипотенузы (даны длины двух катетов)</a:t>
                      </a:r>
                      <a:endParaRPr lang="uz-Cyrl-UZ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9050" marR="19050" marT="19050" marB="19050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50291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sin(x), cos(x), tan(x)</a:t>
                      </a:r>
                      <a:endParaRPr lang="uz-Cyrl-UZ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9050" marR="19050" marT="19050" marB="1905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Тригонометрические функции</a:t>
                      </a:r>
                      <a:endParaRPr lang="uz-Cyrl-UZ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9050" marR="19050" marT="19050" marB="19050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50291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800" dirty="0" err="1">
                          <a:effectLst/>
                        </a:rPr>
                        <a:t>arcsin</a:t>
                      </a:r>
                      <a:r>
                        <a:rPr lang="en-US" sz="1800" dirty="0">
                          <a:effectLst/>
                        </a:rPr>
                        <a:t>(x), </a:t>
                      </a:r>
                      <a:r>
                        <a:rPr lang="en-US" sz="1800" dirty="0" err="1">
                          <a:effectLst/>
                        </a:rPr>
                        <a:t>arccos</a:t>
                      </a:r>
                      <a:r>
                        <a:rPr lang="en-US" sz="1800" dirty="0">
                          <a:effectLst/>
                        </a:rPr>
                        <a:t>(x), </a:t>
                      </a:r>
                      <a:r>
                        <a:rPr lang="en-US" sz="1800" dirty="0" err="1">
                          <a:effectLst/>
                        </a:rPr>
                        <a:t>arctan</a:t>
                      </a:r>
                      <a:r>
                        <a:rPr lang="en-US" sz="1800" dirty="0">
                          <a:effectLst/>
                        </a:rPr>
                        <a:t>(x)</a:t>
                      </a:r>
                      <a:endParaRPr lang="uz-Cyrl-UZ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9050" marR="19050" marT="19050" marB="1905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Обратные тригонометрические функции</a:t>
                      </a:r>
                      <a:endParaRPr lang="uz-Cyrl-UZ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9050" marR="19050" marT="19050" marB="19050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7992738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39733208"/>
              </p:ext>
            </p:extLst>
          </p:nvPr>
        </p:nvGraphicFramePr>
        <p:xfrm>
          <a:off x="179512" y="188638"/>
          <a:ext cx="8784976" cy="648073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95232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83264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6408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arctan2(x, y)</a:t>
                      </a:r>
                      <a:endParaRPr lang="uz-Cyrl-UZ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9050" marR="19050" marT="19050" marB="1905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Арктангенс от частного аргумента</a:t>
                      </a:r>
                      <a:endParaRPr lang="uz-Cyrl-UZ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9050" marR="19050" marT="19050" marB="1905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408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sinh(x), cosh(x), tanh(x)</a:t>
                      </a:r>
                      <a:endParaRPr lang="uz-Cyrl-UZ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9050" marR="19050" marT="19050" marB="1905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Гиперболические функции</a:t>
                      </a:r>
                      <a:endParaRPr lang="uz-Cyrl-UZ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9050" marR="19050" marT="19050" marB="1905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408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arcsinh(x), arccosh(x), arctanh(x)</a:t>
                      </a:r>
                      <a:endParaRPr lang="uz-Cyrl-UZ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9050" marR="19050" marT="19050" marB="1905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Обратные гиперболические функции</a:t>
                      </a:r>
                      <a:endParaRPr lang="uz-Cyrl-UZ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9050" marR="19050" marT="19050" marB="1905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408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exp(x)</a:t>
                      </a:r>
                      <a:endParaRPr lang="uz-Cyrl-UZ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9050" marR="19050" marT="19050" marB="1905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Экспонента (</a:t>
                      </a:r>
                      <a:r>
                        <a:rPr lang="ru-RU" sz="1600" dirty="0" err="1">
                          <a:effectLst/>
                        </a:rPr>
                        <a:t>e</a:t>
                      </a:r>
                      <a:r>
                        <a:rPr lang="ru-RU" sz="1600" baseline="30000" dirty="0" err="1">
                          <a:effectLst/>
                        </a:rPr>
                        <a:t>x</a:t>
                      </a:r>
                      <a:r>
                        <a:rPr lang="ru-RU" sz="1600" dirty="0">
                          <a:effectLst/>
                        </a:rPr>
                        <a:t>)</a:t>
                      </a:r>
                      <a:endParaRPr lang="uz-Cyrl-UZ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9050" marR="19050" marT="19050" marB="1905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408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log(x), log10(x)</a:t>
                      </a:r>
                      <a:endParaRPr lang="uz-Cyrl-UZ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9050" marR="19050" marT="19050" marB="1905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Натуральный и десятичный логарифмы</a:t>
                      </a:r>
                      <a:endParaRPr lang="uz-Cyrl-UZ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9050" marR="19050" marT="19050" marB="1905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6408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maximum(x, y), minimum(x, y)</a:t>
                      </a:r>
                      <a:endParaRPr lang="uz-Cyrl-UZ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9050" marR="19050" marT="19050" marB="1905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Максимум и минимум</a:t>
                      </a:r>
                      <a:endParaRPr lang="uz-Cyrl-UZ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9050" marR="19050" marT="19050" marB="1905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6408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conjugate(x)</a:t>
                      </a:r>
                      <a:endParaRPr lang="uz-Cyrl-UZ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9050" marR="19050" marT="19050" marB="1905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Сопряжение (для комплексных чисел)</a:t>
                      </a:r>
                      <a:endParaRPr lang="uz-Cyrl-UZ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9050" marR="19050" marT="19050" marB="1905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6408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equal(x, y), not_equal(x, y)</a:t>
                      </a:r>
                      <a:endParaRPr lang="uz-Cyrl-UZ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9050" marR="19050" marT="19050" marB="1905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Равно, не равно</a:t>
                      </a:r>
                      <a:endParaRPr lang="uz-Cyrl-UZ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9050" marR="19050" marT="19050" marB="1905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6408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greater(x, y), greater_equal(x, y)</a:t>
                      </a:r>
                      <a:endParaRPr lang="uz-Cyrl-UZ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9050" marR="19050" marT="19050" marB="1905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Больше, больше или равно</a:t>
                      </a:r>
                      <a:endParaRPr lang="uz-Cyrl-UZ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9050" marR="19050" marT="19050" marB="19050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6408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less(x, y), less_equal(x, y)</a:t>
                      </a:r>
                      <a:endParaRPr lang="uz-Cyrl-UZ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9050" marR="19050" marT="19050" marB="1905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Меньше, меньше или равно</a:t>
                      </a:r>
                      <a:endParaRPr lang="uz-Cyrl-UZ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9050" marR="19050" marT="19050" marB="19050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6408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logical_and(x, y), logical_or(x, y)</a:t>
                      </a:r>
                      <a:endParaRPr lang="uz-Cyrl-UZ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9050" marR="19050" marT="19050" marB="1905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Логические И, ИЛИ</a:t>
                      </a:r>
                      <a:endParaRPr lang="uz-Cyrl-UZ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9050" marR="19050" marT="19050" marB="19050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6408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logical_xor(x, y)</a:t>
                      </a:r>
                      <a:endParaRPr lang="uz-Cyrl-UZ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9050" marR="19050" marT="19050" marB="1905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Логическое исключающее ИЛИ</a:t>
                      </a:r>
                      <a:endParaRPr lang="uz-Cyrl-UZ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9050" marR="19050" marT="19050" marB="19050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6408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logical_not(x)</a:t>
                      </a:r>
                      <a:endParaRPr lang="uz-Cyrl-UZ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9050" marR="19050" marT="19050" marB="1905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Логические НЕ</a:t>
                      </a:r>
                      <a:endParaRPr lang="uz-Cyrl-UZ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9050" marR="19050" marT="19050" marB="19050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6408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bitwise_and(x, y), bitwise_or(x, y)</a:t>
                      </a:r>
                      <a:endParaRPr lang="uz-Cyrl-UZ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9050" marR="19050" marT="19050" marB="1905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Побитовые И, ИЛИ</a:t>
                      </a:r>
                      <a:endParaRPr lang="uz-Cyrl-UZ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9050" marR="19050" marT="19050" marB="19050"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36408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bitwise_xor(x, y)</a:t>
                      </a:r>
                      <a:endParaRPr lang="uz-Cyrl-UZ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9050" marR="19050" marT="19050" marB="1905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Побитовое исключающее ИЛИ</a:t>
                      </a:r>
                      <a:endParaRPr lang="uz-Cyrl-UZ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9050" marR="19050" marT="19050" marB="19050"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36408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invert(x)</a:t>
                      </a:r>
                      <a:endParaRPr lang="uz-Cyrl-UZ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9050" marR="19050" marT="19050" marB="1905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Побитовая инверсия</a:t>
                      </a:r>
                      <a:endParaRPr lang="uz-Cyrl-UZ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9050" marR="19050" marT="19050" marB="19050"/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65535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left_shift(x, n), right_shift(x, n)</a:t>
                      </a:r>
                      <a:endParaRPr lang="uz-Cyrl-UZ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9050" marR="19050" marT="19050" marB="1905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Побитовые сдвиги </a:t>
                      </a:r>
                      <a:r>
                        <a:rPr lang="ru-RU" sz="1600" dirty="0" err="1">
                          <a:effectLst/>
                        </a:rPr>
                        <a:t>влев</a:t>
                      </a:r>
                      <a:endParaRPr lang="uz-Cyrl-UZ" sz="1600" dirty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 и вправо на n битов</a:t>
                      </a:r>
                      <a:endParaRPr lang="uz-Cyrl-UZ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9050" marR="19050" marT="19050" marB="19050"/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8633020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188640"/>
            <a:ext cx="8568952" cy="2116832"/>
          </a:xfrm>
        </p:spPr>
        <p:txBody>
          <a:bodyPr/>
          <a:lstStyle/>
          <a:p>
            <a:pPr marL="0" indent="0">
              <a:buNone/>
            </a:pPr>
            <a:r>
              <a:rPr lang="ru-RU" dirty="0"/>
              <a:t>Перечисленные функции являются объектами типа </a:t>
            </a:r>
            <a:r>
              <a:rPr lang="ru-RU" dirty="0" err="1"/>
              <a:t>ufunc</a:t>
            </a:r>
            <a:r>
              <a:rPr lang="ru-RU" dirty="0"/>
              <a:t> и применяются к массивам поэлементно. Эти функции имеют специальные методы</a:t>
            </a:r>
            <a:r>
              <a:rPr lang="ru-RU" dirty="0" smtClean="0"/>
              <a:t>:</a:t>
            </a:r>
            <a:endParaRPr lang="uz-Cyrl-UZ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95034820"/>
              </p:ext>
            </p:extLst>
          </p:nvPr>
        </p:nvGraphicFramePr>
        <p:xfrm>
          <a:off x="457200" y="2348879"/>
          <a:ext cx="8229600" cy="345638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114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14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86409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 err="1">
                          <a:effectLst/>
                        </a:rPr>
                        <a:t>accumulate</a:t>
                      </a:r>
                      <a:r>
                        <a:rPr lang="ru-RU" sz="1800" dirty="0">
                          <a:effectLst/>
                        </a:rPr>
                        <a:t>()</a:t>
                      </a:r>
                      <a:endParaRPr lang="uz-Cyrl-UZ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9050" marR="19050" marT="19050" marB="1905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Аккумулирование результата.</a:t>
                      </a:r>
                      <a:endParaRPr lang="uz-Cyrl-UZ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9050" marR="19050" marT="19050" marB="1905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6409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outer()</a:t>
                      </a:r>
                      <a:endParaRPr lang="uz-Cyrl-UZ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9050" marR="19050" marT="19050" marB="1905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Внешнее "произведение".</a:t>
                      </a:r>
                      <a:endParaRPr lang="uz-Cyrl-UZ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9050" marR="19050" marT="19050" marB="1905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6409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 err="1">
                          <a:effectLst/>
                        </a:rPr>
                        <a:t>reduce</a:t>
                      </a:r>
                      <a:r>
                        <a:rPr lang="ru-RU" sz="1800" dirty="0">
                          <a:effectLst/>
                        </a:rPr>
                        <a:t>()</a:t>
                      </a:r>
                      <a:endParaRPr lang="uz-Cyrl-UZ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9050" marR="19050" marT="19050" marB="1905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Сокращение.</a:t>
                      </a:r>
                      <a:endParaRPr lang="uz-Cyrl-UZ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9050" marR="19050" marT="19050" marB="1905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6409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reduceat()</a:t>
                      </a:r>
                      <a:endParaRPr lang="uz-Cyrl-UZ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9050" marR="19050" marT="19050" marB="1905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Сокращение в заданных точках.</a:t>
                      </a:r>
                      <a:endParaRPr lang="uz-Cyrl-UZ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9050" marR="19050" marT="19050" marB="1905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1795634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88640"/>
            <a:ext cx="8229600" cy="5937523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ru-RU" dirty="0"/>
              <a:t>Пример с функцией </a:t>
            </a:r>
            <a:r>
              <a:rPr lang="ru-RU" dirty="0" err="1"/>
              <a:t>add</a:t>
            </a:r>
            <a:r>
              <a:rPr lang="ru-RU" dirty="0"/>
              <a:t>() позволяет понять смысл универсальной функции и ее методов:</a:t>
            </a:r>
            <a:endParaRPr lang="uz-Cyrl-UZ" dirty="0"/>
          </a:p>
          <a:p>
            <a:pPr marL="0" indent="0">
              <a:buNone/>
            </a:pPr>
            <a:r>
              <a:rPr lang="en-US" dirty="0"/>
              <a:t>&gt;&gt;&gt; from Numeric import </a:t>
            </a:r>
            <a:r>
              <a:rPr lang="en-US" dirty="0" smtClean="0"/>
              <a:t>add</a:t>
            </a:r>
          </a:p>
          <a:p>
            <a:pPr marL="0" indent="0">
              <a:buNone/>
            </a:pPr>
            <a:r>
              <a:rPr lang="en-US" dirty="0" smtClean="0"/>
              <a:t>&gt;&gt;&gt; </a:t>
            </a:r>
            <a:r>
              <a:rPr lang="en-US" dirty="0"/>
              <a:t>add([[1, 2], [3, 4]],  [[1, 0], [0, 1</a:t>
            </a:r>
            <a:r>
              <a:rPr lang="en-US" dirty="0" smtClean="0"/>
              <a:t>]])</a:t>
            </a:r>
          </a:p>
          <a:p>
            <a:pPr marL="0" indent="0">
              <a:buNone/>
            </a:pPr>
            <a:r>
              <a:rPr lang="en-US" dirty="0" smtClean="0"/>
              <a:t>array</a:t>
            </a:r>
            <a:r>
              <a:rPr lang="en-US" dirty="0"/>
              <a:t>([[2, 2],       [3, 5</a:t>
            </a:r>
            <a:r>
              <a:rPr lang="en-US" dirty="0" smtClean="0"/>
              <a:t>]])</a:t>
            </a:r>
          </a:p>
          <a:p>
            <a:pPr marL="0" indent="0">
              <a:buNone/>
            </a:pPr>
            <a:r>
              <a:rPr lang="en-US" dirty="0" smtClean="0"/>
              <a:t>&gt;&gt;&gt; </a:t>
            </a:r>
            <a:r>
              <a:rPr lang="en-US" dirty="0"/>
              <a:t>add([[1, 2], [3, 4]],  [1, 0</a:t>
            </a:r>
            <a:r>
              <a:rPr lang="en-US" dirty="0" smtClean="0"/>
              <a:t>])</a:t>
            </a:r>
          </a:p>
          <a:p>
            <a:pPr marL="0" indent="0">
              <a:buNone/>
            </a:pPr>
            <a:r>
              <a:rPr lang="en-US" dirty="0" smtClean="0"/>
              <a:t>array</a:t>
            </a:r>
            <a:r>
              <a:rPr lang="en-US" dirty="0"/>
              <a:t>([[2, 2],       [4, 4</a:t>
            </a:r>
            <a:r>
              <a:rPr lang="en-US" dirty="0" smtClean="0"/>
              <a:t>]])</a:t>
            </a:r>
          </a:p>
          <a:p>
            <a:pPr marL="0" indent="0">
              <a:buNone/>
            </a:pPr>
            <a:r>
              <a:rPr lang="en-US" dirty="0" smtClean="0"/>
              <a:t>&gt;&gt;&gt; </a:t>
            </a:r>
            <a:r>
              <a:rPr lang="en-US" dirty="0"/>
              <a:t>add([[1, 2], [3, 4]],  1</a:t>
            </a:r>
            <a:r>
              <a:rPr lang="en-US" dirty="0" smtClean="0"/>
              <a:t>)</a:t>
            </a:r>
          </a:p>
          <a:p>
            <a:pPr marL="0" indent="0">
              <a:buNone/>
            </a:pPr>
            <a:r>
              <a:rPr lang="en-US" dirty="0" smtClean="0"/>
              <a:t>array</a:t>
            </a:r>
            <a:r>
              <a:rPr lang="en-US" dirty="0"/>
              <a:t>([[2, 3],       [4, 5</a:t>
            </a:r>
            <a:r>
              <a:rPr lang="en-US" dirty="0" smtClean="0"/>
              <a:t>]])</a:t>
            </a:r>
          </a:p>
          <a:p>
            <a:pPr marL="0" indent="0">
              <a:buNone/>
            </a:pPr>
            <a:r>
              <a:rPr lang="en-US" dirty="0" smtClean="0"/>
              <a:t>&gt;&gt;&gt; </a:t>
            </a:r>
            <a:r>
              <a:rPr lang="en-US" dirty="0" err="1"/>
              <a:t>add.reduce</a:t>
            </a:r>
            <a:r>
              <a:rPr lang="en-US" dirty="0"/>
              <a:t>([1, 2, 3, 4])                    # </a:t>
            </a:r>
            <a:r>
              <a:rPr lang="ru-RU" dirty="0"/>
              <a:t>т</a:t>
            </a:r>
            <a:r>
              <a:rPr lang="en-US" dirty="0"/>
              <a:t>.</a:t>
            </a:r>
            <a:r>
              <a:rPr lang="ru-RU" dirty="0"/>
              <a:t>е</a:t>
            </a:r>
            <a:r>
              <a:rPr lang="en-US" dirty="0"/>
              <a:t>. </a:t>
            </a:r>
            <a:r>
              <a:rPr lang="en-US" dirty="0" smtClean="0"/>
              <a:t>1+2+3+410</a:t>
            </a:r>
          </a:p>
          <a:p>
            <a:pPr marL="0" indent="0">
              <a:buNone/>
            </a:pPr>
            <a:r>
              <a:rPr lang="en-US" dirty="0" smtClean="0"/>
              <a:t>&gt;&gt;&gt; </a:t>
            </a:r>
            <a:r>
              <a:rPr lang="en-US" dirty="0" err="1"/>
              <a:t>add.reduce</a:t>
            </a:r>
            <a:r>
              <a:rPr lang="en-US" dirty="0"/>
              <a:t>([[1, 2], [3, 4]], 0)             # </a:t>
            </a:r>
            <a:r>
              <a:rPr lang="ru-RU" dirty="0"/>
              <a:t>т</a:t>
            </a:r>
            <a:r>
              <a:rPr lang="en-US" dirty="0"/>
              <a:t>.</a:t>
            </a:r>
            <a:r>
              <a:rPr lang="ru-RU" dirty="0"/>
              <a:t>е</a:t>
            </a:r>
            <a:r>
              <a:rPr lang="en-US" dirty="0"/>
              <a:t>. [1+3 2+4]array([4, 6</a:t>
            </a:r>
            <a:r>
              <a:rPr lang="en-US" dirty="0" smtClean="0"/>
              <a:t>])</a:t>
            </a:r>
          </a:p>
          <a:p>
            <a:pPr marL="0" indent="0">
              <a:buNone/>
            </a:pPr>
            <a:r>
              <a:rPr lang="en-US" dirty="0" smtClean="0"/>
              <a:t>&gt;&gt;&gt; </a:t>
            </a:r>
            <a:r>
              <a:rPr lang="en-US" dirty="0" err="1"/>
              <a:t>add.reduce</a:t>
            </a:r>
            <a:r>
              <a:rPr lang="en-US" dirty="0"/>
              <a:t>([[1, 2], [3, 4]], 1)             # </a:t>
            </a:r>
            <a:r>
              <a:rPr lang="ru-RU" dirty="0"/>
              <a:t>т</a:t>
            </a:r>
            <a:r>
              <a:rPr lang="en-US" dirty="0"/>
              <a:t>.</a:t>
            </a:r>
            <a:r>
              <a:rPr lang="ru-RU" dirty="0"/>
              <a:t>е</a:t>
            </a:r>
            <a:r>
              <a:rPr lang="en-US" dirty="0"/>
              <a:t>. [1+2 3+4]array([3, 7</a:t>
            </a:r>
            <a:r>
              <a:rPr lang="en-US" dirty="0" smtClean="0"/>
              <a:t>])</a:t>
            </a:r>
          </a:p>
          <a:p>
            <a:pPr marL="0" indent="0">
              <a:buNone/>
            </a:pPr>
            <a:r>
              <a:rPr lang="en-US" dirty="0" smtClean="0"/>
              <a:t>&gt;&gt;&gt; </a:t>
            </a:r>
            <a:r>
              <a:rPr lang="en-US" dirty="0" err="1"/>
              <a:t>add.accumulate</a:t>
            </a:r>
            <a:r>
              <a:rPr lang="en-US" dirty="0"/>
              <a:t>([1, 2, 3, 4])                # </a:t>
            </a:r>
            <a:r>
              <a:rPr lang="ru-RU" dirty="0"/>
              <a:t>т</a:t>
            </a:r>
            <a:r>
              <a:rPr lang="en-US" dirty="0"/>
              <a:t>.</a:t>
            </a:r>
            <a:r>
              <a:rPr lang="ru-RU" dirty="0"/>
              <a:t>е</a:t>
            </a:r>
            <a:r>
              <a:rPr lang="en-US" dirty="0"/>
              <a:t>. [1 1+2 1+2+3 1+2+3+4]array([ 1,  3,  6, 10</a:t>
            </a:r>
            <a:r>
              <a:rPr lang="en-US" dirty="0" smtClean="0"/>
              <a:t>])</a:t>
            </a:r>
          </a:p>
          <a:p>
            <a:pPr marL="0" indent="0">
              <a:buNone/>
            </a:pPr>
            <a:r>
              <a:rPr lang="en-US" dirty="0" smtClean="0"/>
              <a:t>&gt;&gt;&gt; </a:t>
            </a:r>
            <a:r>
              <a:rPr lang="en-US" dirty="0" err="1"/>
              <a:t>add.reduceat</a:t>
            </a:r>
            <a:r>
              <a:rPr lang="en-US" dirty="0"/>
              <a:t>(range(10), [0, 3, 6])          # </a:t>
            </a:r>
            <a:r>
              <a:rPr lang="ru-RU" dirty="0"/>
              <a:t>т</a:t>
            </a:r>
            <a:r>
              <a:rPr lang="en-US" dirty="0"/>
              <a:t>.</a:t>
            </a:r>
            <a:r>
              <a:rPr lang="ru-RU" dirty="0"/>
              <a:t>е</a:t>
            </a:r>
            <a:r>
              <a:rPr lang="en-US" dirty="0"/>
              <a:t>. [0+1+2 3+4+5 6+7+8+9]array([ 3, 12, 30</a:t>
            </a:r>
            <a:r>
              <a:rPr lang="en-US" dirty="0" smtClean="0"/>
              <a:t>])</a:t>
            </a:r>
          </a:p>
          <a:p>
            <a:pPr marL="0" indent="0">
              <a:buNone/>
            </a:pPr>
            <a:r>
              <a:rPr lang="en-US" dirty="0" smtClean="0"/>
              <a:t>&gt;&gt;&gt; </a:t>
            </a:r>
            <a:r>
              <a:rPr lang="en-US" dirty="0" err="1"/>
              <a:t>add.outer</a:t>
            </a:r>
            <a:r>
              <a:rPr lang="en-US" dirty="0"/>
              <a:t>([1,2], [3,4])                     # </a:t>
            </a:r>
            <a:r>
              <a:rPr lang="ru-RU" dirty="0"/>
              <a:t>т</a:t>
            </a:r>
            <a:r>
              <a:rPr lang="en-US" dirty="0"/>
              <a:t>.</a:t>
            </a:r>
            <a:r>
              <a:rPr lang="ru-RU" dirty="0"/>
              <a:t>е</a:t>
            </a:r>
            <a:r>
              <a:rPr lang="en-US" dirty="0"/>
              <a:t>. [[1+3 1+4] [2+3 2+4</a:t>
            </a:r>
            <a:r>
              <a:rPr lang="en-US" dirty="0" smtClean="0"/>
              <a:t>]]</a:t>
            </a:r>
          </a:p>
          <a:p>
            <a:pPr marL="0" indent="0">
              <a:buNone/>
            </a:pPr>
            <a:r>
              <a:rPr lang="ru-RU" dirty="0" err="1" smtClean="0"/>
              <a:t>array</a:t>
            </a:r>
            <a:r>
              <a:rPr lang="ru-RU" dirty="0"/>
              <a:t>([[4, 5],       [5, 6]])</a:t>
            </a:r>
            <a:endParaRPr lang="uz-Cyrl-UZ" dirty="0"/>
          </a:p>
        </p:txBody>
      </p:sp>
    </p:spTree>
    <p:extLst>
      <p:ext uri="{BB962C8B-B14F-4D97-AF65-F5344CB8AC3E}">
        <p14:creationId xmlns:p14="http://schemas.microsoft.com/office/powerpoint/2010/main" val="313681594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88640"/>
            <a:ext cx="8856984" cy="6552728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ru-RU" dirty="0"/>
              <a:t>Методы </a:t>
            </a:r>
            <a:r>
              <a:rPr lang="ru-RU" dirty="0" err="1"/>
              <a:t>accumulate</a:t>
            </a:r>
            <a:r>
              <a:rPr lang="ru-RU" dirty="0"/>
              <a:t>(), </a:t>
            </a:r>
            <a:r>
              <a:rPr lang="ru-RU" dirty="0" err="1"/>
              <a:t>reduce</a:t>
            </a:r>
            <a:r>
              <a:rPr lang="ru-RU" dirty="0"/>
              <a:t>() и </a:t>
            </a:r>
            <a:r>
              <a:rPr lang="ru-RU" dirty="0" err="1"/>
              <a:t>reduceat</a:t>
            </a:r>
            <a:r>
              <a:rPr lang="ru-RU" dirty="0"/>
              <a:t>() принимают необязательный аргумент - номер размерности, используемой для соответствующего действия. По умолчанию применяется нулевая размерность.</a:t>
            </a:r>
            <a:endParaRPr lang="uz-Cyrl-UZ" dirty="0"/>
          </a:p>
          <a:p>
            <a:pPr marL="0" indent="0">
              <a:buNone/>
            </a:pPr>
            <a:r>
              <a:rPr lang="ru-RU" dirty="0"/>
              <a:t>Универсальные функции, помимо одного или двух необходимых параметров, позволяют задавать и еще один аргумент, для приема результата функции. Тип третьего аргумента должен строго соответствовать типу результата. Например, функция </a:t>
            </a:r>
            <a:r>
              <a:rPr lang="ru-RU" dirty="0" err="1"/>
              <a:t>sqrt</a:t>
            </a:r>
            <a:r>
              <a:rPr lang="ru-RU" dirty="0"/>
              <a:t>() даже от целых чисел имеет тип </a:t>
            </a:r>
            <a:r>
              <a:rPr lang="ru-RU" dirty="0" err="1"/>
              <a:t>Float</a:t>
            </a:r>
            <a:r>
              <a:rPr lang="ru-RU" dirty="0"/>
              <a:t>.</a:t>
            </a:r>
            <a:endParaRPr lang="uz-Cyrl-UZ" dirty="0"/>
          </a:p>
          <a:p>
            <a:pPr marL="0" indent="0">
              <a:buNone/>
            </a:pPr>
            <a:r>
              <a:rPr lang="en-US" dirty="0"/>
              <a:t>&gt;&gt;&gt; from Numeric import array, </a:t>
            </a:r>
            <a:r>
              <a:rPr lang="en-US" dirty="0" err="1"/>
              <a:t>sqrt</a:t>
            </a:r>
            <a:r>
              <a:rPr lang="en-US" dirty="0"/>
              <a:t>, </a:t>
            </a:r>
            <a:r>
              <a:rPr lang="en-US" dirty="0" smtClean="0"/>
              <a:t>Float</a:t>
            </a:r>
          </a:p>
          <a:p>
            <a:pPr marL="0" indent="0">
              <a:buNone/>
            </a:pPr>
            <a:r>
              <a:rPr lang="en-US" dirty="0" smtClean="0"/>
              <a:t>&gt;&gt;&gt; </a:t>
            </a:r>
            <a:r>
              <a:rPr lang="en-US" dirty="0"/>
              <a:t>a = array([0, 1, 2</a:t>
            </a:r>
            <a:r>
              <a:rPr lang="en-US" dirty="0" smtClean="0"/>
              <a:t>])</a:t>
            </a:r>
          </a:p>
          <a:p>
            <a:pPr marL="0" indent="0">
              <a:buNone/>
            </a:pPr>
            <a:r>
              <a:rPr lang="en-US" dirty="0" smtClean="0"/>
              <a:t>&gt;&gt;&gt; </a:t>
            </a:r>
            <a:r>
              <a:rPr lang="en-US" dirty="0"/>
              <a:t>r = array([0, 0, 0], Float</a:t>
            </a:r>
            <a:r>
              <a:rPr lang="en-US" dirty="0" smtClean="0"/>
              <a:t>)</a:t>
            </a:r>
          </a:p>
          <a:p>
            <a:pPr marL="0" indent="0">
              <a:buNone/>
            </a:pPr>
            <a:r>
              <a:rPr lang="en-US" dirty="0" smtClean="0"/>
              <a:t>&gt;&gt;&gt; </a:t>
            </a:r>
            <a:r>
              <a:rPr lang="en-US" dirty="0" err="1"/>
              <a:t>sqrt</a:t>
            </a:r>
            <a:r>
              <a:rPr lang="en-US" dirty="0"/>
              <a:t>(a, r</a:t>
            </a:r>
            <a:r>
              <a:rPr lang="en-US" dirty="0" smtClean="0"/>
              <a:t>)</a:t>
            </a:r>
          </a:p>
          <a:p>
            <a:pPr marL="0" indent="0">
              <a:buNone/>
            </a:pPr>
            <a:r>
              <a:rPr lang="en-US" dirty="0" smtClean="0"/>
              <a:t>array</a:t>
            </a:r>
            <a:r>
              <a:rPr lang="en-US" dirty="0"/>
              <a:t>([ 0.        ,  1.        ,  1.41421356</a:t>
            </a:r>
            <a:r>
              <a:rPr lang="en-US" dirty="0" smtClean="0"/>
              <a:t>])</a:t>
            </a:r>
          </a:p>
          <a:p>
            <a:pPr marL="0" indent="0">
              <a:buNone/>
            </a:pPr>
            <a:r>
              <a:rPr lang="en-US" dirty="0" smtClean="0"/>
              <a:t>&gt;&gt;&gt; </a:t>
            </a:r>
            <a:r>
              <a:rPr lang="en-US" dirty="0"/>
              <a:t>print </a:t>
            </a:r>
            <a:r>
              <a:rPr lang="en-US" dirty="0" smtClean="0"/>
              <a:t>r</a:t>
            </a:r>
          </a:p>
          <a:p>
            <a:pPr marL="0" indent="0">
              <a:buNone/>
            </a:pPr>
            <a:r>
              <a:rPr lang="ru-RU" dirty="0" smtClean="0"/>
              <a:t>[ </a:t>
            </a:r>
            <a:r>
              <a:rPr lang="ru-RU" dirty="0"/>
              <a:t>0.          1.          1.41421356</a:t>
            </a:r>
            <a:r>
              <a:rPr lang="ru-RU" dirty="0" smtClean="0"/>
              <a:t>]</a:t>
            </a:r>
            <a:endParaRPr lang="en-US" dirty="0" smtClean="0"/>
          </a:p>
          <a:p>
            <a:pPr marL="0" indent="0">
              <a:buNone/>
            </a:pPr>
            <a:r>
              <a:rPr lang="ru-RU" b="1" dirty="0"/>
              <a:t>Предупреждение:</a:t>
            </a:r>
            <a:endParaRPr lang="uz-Cyrl-UZ" dirty="0"/>
          </a:p>
          <a:p>
            <a:pPr marL="0" indent="0">
              <a:buNone/>
            </a:pPr>
            <a:r>
              <a:rPr lang="ru-RU" dirty="0"/>
              <a:t>Не следует использовать в качестве приемника результата массив, который фигурирует в предыдущих аргументах функции, так как при этом результат может быть испорчен. Следующий пример показывает именно такой вариант:</a:t>
            </a:r>
            <a:endParaRPr lang="uz-Cyrl-UZ" dirty="0"/>
          </a:p>
          <a:p>
            <a:pPr marL="0" indent="0">
              <a:buNone/>
            </a:pPr>
            <a:r>
              <a:rPr lang="ru-RU" dirty="0"/>
              <a:t>&gt;&gt;&gt; </a:t>
            </a:r>
            <a:r>
              <a:rPr lang="ru-RU" dirty="0" err="1"/>
              <a:t>import</a:t>
            </a:r>
            <a:r>
              <a:rPr lang="ru-RU" dirty="0"/>
              <a:t> </a:t>
            </a:r>
            <a:r>
              <a:rPr lang="ru-RU" dirty="0" err="1" smtClean="0"/>
              <a:t>Numeric</a:t>
            </a:r>
            <a:endParaRPr lang="en-US" dirty="0" smtClean="0"/>
          </a:p>
          <a:p>
            <a:pPr marL="0" indent="0">
              <a:buNone/>
            </a:pPr>
            <a:r>
              <a:rPr lang="ru-RU" dirty="0" smtClean="0"/>
              <a:t>&gt;&gt;&gt; </a:t>
            </a:r>
            <a:r>
              <a:rPr lang="ru-RU" dirty="0"/>
              <a:t>m = </a:t>
            </a:r>
            <a:r>
              <a:rPr lang="ru-RU" dirty="0" err="1"/>
              <a:t>Numeric.array</a:t>
            </a:r>
            <a:r>
              <a:rPr lang="ru-RU" dirty="0"/>
              <a:t>([0, 0, 0, 1, 0, 0, 0, 0</a:t>
            </a:r>
            <a:r>
              <a:rPr lang="ru-RU" dirty="0" smtClean="0"/>
              <a:t>])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&gt;&gt;&gt; </a:t>
            </a:r>
            <a:r>
              <a:rPr lang="en-US" dirty="0"/>
              <a:t>add(m[:-1], m[1:], m[1</a:t>
            </a:r>
            <a:r>
              <a:rPr lang="en-US" dirty="0" smtClean="0"/>
              <a:t>:])</a:t>
            </a:r>
          </a:p>
          <a:p>
            <a:pPr marL="0" indent="0">
              <a:buNone/>
            </a:pPr>
            <a:r>
              <a:rPr lang="en-US" dirty="0" smtClean="0"/>
              <a:t>array</a:t>
            </a:r>
            <a:r>
              <a:rPr lang="en-US" dirty="0"/>
              <a:t>([0, 0, 1, 1, 1, 1, 1</a:t>
            </a:r>
            <a:r>
              <a:rPr lang="en-US" dirty="0" smtClean="0"/>
              <a:t>])</a:t>
            </a:r>
          </a:p>
          <a:p>
            <a:pPr marL="0" indent="0">
              <a:buNone/>
            </a:pPr>
            <a:r>
              <a:rPr lang="ru-RU" dirty="0" smtClean="0"/>
              <a:t>В </a:t>
            </a:r>
            <a:r>
              <a:rPr lang="ru-RU" dirty="0"/>
              <a:t>таких неоднозначных случаях необходимо использовать промежуточный массив.</a:t>
            </a:r>
            <a:endParaRPr lang="uz-Cyrl-UZ" dirty="0"/>
          </a:p>
        </p:txBody>
      </p:sp>
    </p:spTree>
    <p:extLst>
      <p:ext uri="{BB962C8B-B14F-4D97-AF65-F5344CB8AC3E}">
        <p14:creationId xmlns:p14="http://schemas.microsoft.com/office/powerpoint/2010/main" val="307214096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0"/>
            <a:ext cx="8229600" cy="1143000"/>
          </a:xfrm>
        </p:spPr>
        <p:txBody>
          <a:bodyPr>
            <a:normAutofit/>
          </a:bodyPr>
          <a:lstStyle/>
          <a:p>
            <a:r>
              <a:rPr lang="ru-RU" sz="1800" b="1" dirty="0"/>
              <a:t>Функции модуля </a:t>
            </a:r>
            <a:r>
              <a:rPr lang="ru-RU" sz="1800" b="1" dirty="0" err="1"/>
              <a:t>Numeric</a:t>
            </a:r>
            <a:r>
              <a:rPr lang="uz-Cyrl-UZ" sz="1800" b="1" dirty="0"/>
              <a:t/>
            </a:r>
            <a:br>
              <a:rPr lang="uz-Cyrl-UZ" sz="1800" b="1" dirty="0"/>
            </a:br>
            <a:r>
              <a:rPr lang="ru-RU" sz="1800" dirty="0"/>
              <a:t>Следующие функции модуля </a:t>
            </a:r>
            <a:r>
              <a:rPr lang="ru-RU" sz="1800" dirty="0" err="1"/>
              <a:t>Numeric</a:t>
            </a:r>
            <a:r>
              <a:rPr lang="ru-RU" sz="1800" dirty="0"/>
              <a:t> являются краткой записью некоторых наиболее употребительных сочетаний функций и методов:</a:t>
            </a:r>
            <a:endParaRPr lang="uz-Cyrl-UZ" sz="1800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15525637"/>
              </p:ext>
            </p:extLst>
          </p:nvPr>
        </p:nvGraphicFramePr>
        <p:xfrm>
          <a:off x="457200" y="1196752"/>
          <a:ext cx="8229600" cy="518457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0985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107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42029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8123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Функция</a:t>
                      </a:r>
                      <a:endParaRPr lang="uz-Cyrl-UZ" sz="180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9050" marR="19050" marT="19050" marB="19050" anchor="ctr"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Аналог функции</a:t>
                      </a:r>
                      <a:endParaRPr lang="uz-Cyrl-UZ" sz="180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9050" marR="19050" marT="19050" marB="19050" anchor="ctr"/>
                </a:tc>
                <a:tc hMerge="1">
                  <a:txBody>
                    <a:bodyPr/>
                    <a:lstStyle/>
                    <a:p>
                      <a:endParaRPr lang="uz-Cyrl-U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8123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sum(a, axis)</a:t>
                      </a:r>
                      <a:endParaRPr lang="uz-Cyrl-UZ" sz="180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9050" marR="19050" marT="19050" marB="19050"/>
                </a:tc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add.reduce(a, axis)</a:t>
                      </a:r>
                      <a:endParaRPr lang="uz-Cyrl-UZ" sz="180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9050" marR="19050" marT="19050" marB="19050"/>
                </a:tc>
                <a:tc hMerge="1">
                  <a:txBody>
                    <a:bodyPr/>
                    <a:lstStyle/>
                    <a:p>
                      <a:endParaRPr lang="uz-Cyrl-U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8123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cumsum(a, axis)</a:t>
                      </a:r>
                      <a:endParaRPr lang="uz-Cyrl-UZ" sz="180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9050" marR="19050" marT="19050" marB="19050"/>
                </a:tc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add.accumulate(a, axis)</a:t>
                      </a:r>
                      <a:endParaRPr lang="uz-Cyrl-UZ" sz="180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9050" marR="19050" marT="19050" marB="19050"/>
                </a:tc>
                <a:tc hMerge="1">
                  <a:txBody>
                    <a:bodyPr/>
                    <a:lstStyle/>
                    <a:p>
                      <a:endParaRPr lang="uz-Cyrl-U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8123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product(a, axis)</a:t>
                      </a:r>
                      <a:endParaRPr lang="uz-Cyrl-UZ" sz="180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9050" marR="19050" marT="19050" marB="19050"/>
                </a:tc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multiply.reduce(a, axis)</a:t>
                      </a:r>
                      <a:endParaRPr lang="uz-Cyrl-UZ" sz="180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9050" marR="19050" marT="19050" marB="19050"/>
                </a:tc>
                <a:tc hMerge="1">
                  <a:txBody>
                    <a:bodyPr/>
                    <a:lstStyle/>
                    <a:p>
                      <a:endParaRPr lang="uz-Cyrl-U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8123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cumproduct(a, axis)</a:t>
                      </a:r>
                      <a:endParaRPr lang="uz-Cyrl-UZ" sz="180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9050" marR="19050" marT="19050" marB="19050"/>
                </a:tc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multiply.accumulate(a, axis)</a:t>
                      </a:r>
                      <a:endParaRPr lang="uz-Cyrl-UZ" sz="180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9050" marR="19050" marT="19050" marB="19050"/>
                </a:tc>
                <a:tc hMerge="1">
                  <a:txBody>
                    <a:bodyPr/>
                    <a:lstStyle/>
                    <a:p>
                      <a:endParaRPr lang="uz-Cyrl-U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8123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alltrue(a, axis)</a:t>
                      </a:r>
                      <a:endParaRPr lang="uz-Cyrl-UZ" sz="180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9050" marR="19050" marT="19050" marB="19050"/>
                </a:tc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800" dirty="0" err="1">
                          <a:effectLst/>
                        </a:rPr>
                        <a:t>logical_and.reduce</a:t>
                      </a:r>
                      <a:r>
                        <a:rPr lang="en-US" sz="1800" dirty="0">
                          <a:effectLst/>
                        </a:rPr>
                        <a:t>(a, axis)</a:t>
                      </a:r>
                      <a:endParaRPr lang="uz-Cyrl-UZ" sz="18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9050" marR="19050" marT="19050" marB="19050"/>
                </a:tc>
                <a:tc hMerge="1">
                  <a:txBody>
                    <a:bodyPr/>
                    <a:lstStyle/>
                    <a:p>
                      <a:endParaRPr lang="uz-Cyrl-U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8123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sometrue(a, axis)</a:t>
                      </a:r>
                      <a:endParaRPr lang="uz-Cyrl-UZ" sz="180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9050" marR="19050" marT="19050" marB="19050"/>
                </a:tc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logical_or.reduce(a, axis)</a:t>
                      </a:r>
                      <a:endParaRPr lang="uz-Cyrl-UZ" sz="180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9050" marR="19050" marT="19050" marB="19050"/>
                </a:tc>
                <a:tc hMerge="1">
                  <a:txBody>
                    <a:bodyPr/>
                    <a:lstStyle/>
                    <a:p>
                      <a:endParaRPr lang="uz-Cyrl-U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115963"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Примечание:</a:t>
                      </a:r>
                      <a:endParaRPr lang="uz-Cyrl-UZ" sz="180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Параметр axis указывает размерность.</a:t>
                      </a:r>
                      <a:endParaRPr lang="uz-Cyrl-UZ" sz="1800">
                        <a:solidFill>
                          <a:srgbClr val="000000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9050" marR="19050" marT="19050" marB="19050"/>
                </a:tc>
                <a:tc hMerge="1">
                  <a:txBody>
                    <a:bodyPr/>
                    <a:lstStyle/>
                    <a:p>
                      <a:endParaRPr lang="uz-Cyrl-U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z-Cyrl-UZ" sz="1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8214428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88640"/>
            <a:ext cx="8784976" cy="6480720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ru-RU" b="1" dirty="0"/>
              <a:t>Функции для работы с массивами</a:t>
            </a:r>
            <a:endParaRPr lang="uz-Cyrl-UZ" b="1" dirty="0"/>
          </a:p>
          <a:p>
            <a:pPr marL="0" indent="0">
              <a:buNone/>
            </a:pPr>
            <a:r>
              <a:rPr lang="ru-RU" dirty="0"/>
              <a:t>Функций достаточно много, поэтому подробно будут рассмотрены только две из них, а остальные сведены в таблицу.</a:t>
            </a:r>
            <a:endParaRPr lang="uz-Cyrl-UZ" dirty="0"/>
          </a:p>
          <a:p>
            <a:pPr marL="0" indent="0">
              <a:buNone/>
            </a:pPr>
            <a:r>
              <a:rPr lang="ru-RU" b="1" dirty="0"/>
              <a:t>Функция </a:t>
            </a:r>
            <a:r>
              <a:rPr lang="ru-RU" b="1" dirty="0" err="1"/>
              <a:t>Numeric.take</a:t>
            </a:r>
            <a:r>
              <a:rPr lang="ru-RU" b="1" dirty="0"/>
              <a:t>()</a:t>
            </a:r>
            <a:endParaRPr lang="uz-Cyrl-UZ" b="1" dirty="0"/>
          </a:p>
          <a:p>
            <a:pPr marL="0" indent="0">
              <a:buNone/>
            </a:pPr>
            <a:r>
              <a:rPr lang="ru-RU" dirty="0"/>
              <a:t>Функция </a:t>
            </a:r>
            <a:r>
              <a:rPr lang="ru-RU" dirty="0" err="1"/>
              <a:t>Numeric.take</a:t>
            </a:r>
            <a:r>
              <a:rPr lang="ru-RU" dirty="0"/>
              <a:t>() позволяет взять часть массива по заданным на определенном измерении индексам. По умолчанию номер измерения (третий аргумент) равен нулю.</a:t>
            </a:r>
            <a:endParaRPr lang="uz-Cyrl-UZ" dirty="0"/>
          </a:p>
          <a:p>
            <a:pPr marL="0" indent="0">
              <a:buNone/>
            </a:pPr>
            <a:r>
              <a:rPr lang="ru-RU" dirty="0"/>
              <a:t>&gt;&gt;&gt; </a:t>
            </a:r>
            <a:r>
              <a:rPr lang="ru-RU" dirty="0" err="1"/>
              <a:t>import</a:t>
            </a:r>
            <a:r>
              <a:rPr lang="ru-RU" dirty="0"/>
              <a:t> </a:t>
            </a:r>
            <a:r>
              <a:rPr lang="ru-RU" dirty="0" err="1" smtClean="0"/>
              <a:t>Numeric</a:t>
            </a:r>
            <a:endParaRPr lang="en-US" dirty="0" smtClean="0"/>
          </a:p>
          <a:p>
            <a:pPr marL="0" indent="0">
              <a:buNone/>
            </a:pPr>
            <a:r>
              <a:rPr lang="ru-RU" dirty="0" smtClean="0"/>
              <a:t>&gt;&gt;&gt; </a:t>
            </a:r>
            <a:r>
              <a:rPr lang="ru-RU" dirty="0"/>
              <a:t>a = </a:t>
            </a:r>
            <a:r>
              <a:rPr lang="ru-RU" dirty="0" err="1"/>
              <a:t>Numeric.reshape</a:t>
            </a:r>
            <a:r>
              <a:rPr lang="ru-RU" dirty="0"/>
              <a:t>(</a:t>
            </a:r>
            <a:r>
              <a:rPr lang="ru-RU" dirty="0" err="1"/>
              <a:t>Numeric.arrayrange</a:t>
            </a:r>
            <a:r>
              <a:rPr lang="ru-RU" dirty="0"/>
              <a:t>(25), (5, 5</a:t>
            </a:r>
            <a:r>
              <a:rPr lang="ru-RU" dirty="0" smtClean="0"/>
              <a:t>))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&gt;&gt;&gt; </a:t>
            </a:r>
            <a:r>
              <a:rPr lang="en-US" dirty="0"/>
              <a:t>print </a:t>
            </a:r>
            <a:r>
              <a:rPr lang="en-US" dirty="0" smtClean="0"/>
              <a:t>a</a:t>
            </a:r>
          </a:p>
          <a:p>
            <a:pPr marL="0" indent="0">
              <a:buNone/>
            </a:pPr>
            <a:r>
              <a:rPr lang="en-US" dirty="0" smtClean="0"/>
              <a:t>[[ </a:t>
            </a:r>
            <a:r>
              <a:rPr lang="en-US" dirty="0"/>
              <a:t>0  1  2  3  4] [ 5  6  7  8  9] [10 11 12 13 14] 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[</a:t>
            </a:r>
            <a:r>
              <a:rPr lang="en-US" dirty="0"/>
              <a:t>15 16 17 18 19] [20 21 22 23 24</a:t>
            </a:r>
            <a:r>
              <a:rPr lang="en-US" dirty="0" smtClean="0"/>
              <a:t>]]</a:t>
            </a:r>
          </a:p>
          <a:p>
            <a:pPr marL="0" indent="0">
              <a:buNone/>
            </a:pPr>
            <a:r>
              <a:rPr lang="en-US" dirty="0" smtClean="0"/>
              <a:t>&gt;&gt;&gt; </a:t>
            </a:r>
            <a:r>
              <a:rPr lang="en-US" dirty="0"/>
              <a:t>print </a:t>
            </a:r>
            <a:r>
              <a:rPr lang="en-US" dirty="0" err="1"/>
              <a:t>Numeric.take</a:t>
            </a:r>
            <a:r>
              <a:rPr lang="en-US" dirty="0"/>
              <a:t>(a, [1], 0</a:t>
            </a:r>
            <a:r>
              <a:rPr lang="en-US" dirty="0" smtClean="0"/>
              <a:t>)</a:t>
            </a:r>
          </a:p>
          <a:p>
            <a:pPr marL="0" indent="0">
              <a:buNone/>
            </a:pPr>
            <a:r>
              <a:rPr lang="en-US" dirty="0" smtClean="0"/>
              <a:t>[ </a:t>
            </a:r>
            <a:r>
              <a:rPr lang="en-US" dirty="0"/>
              <a:t>[5 6 7 8 9</a:t>
            </a:r>
            <a:r>
              <a:rPr lang="en-US" dirty="0" smtClean="0"/>
              <a:t>]]</a:t>
            </a:r>
          </a:p>
          <a:p>
            <a:pPr marL="0" indent="0">
              <a:buNone/>
            </a:pPr>
            <a:r>
              <a:rPr lang="en-US" dirty="0" smtClean="0"/>
              <a:t>&gt;&gt;&gt; </a:t>
            </a:r>
            <a:r>
              <a:rPr lang="en-US" dirty="0"/>
              <a:t>print </a:t>
            </a:r>
            <a:r>
              <a:rPr lang="en-US" dirty="0" err="1"/>
              <a:t>Numeric.take</a:t>
            </a:r>
            <a:r>
              <a:rPr lang="en-US" dirty="0"/>
              <a:t>(a, [1], 1)[[ 1] [ 6] [11] [16] [21</a:t>
            </a:r>
            <a:r>
              <a:rPr lang="en-US" dirty="0" smtClean="0"/>
              <a:t>]]</a:t>
            </a:r>
          </a:p>
          <a:p>
            <a:pPr marL="0" indent="0">
              <a:buNone/>
            </a:pPr>
            <a:r>
              <a:rPr lang="en-US" dirty="0" smtClean="0"/>
              <a:t>&gt;&gt;&gt; </a:t>
            </a:r>
            <a:r>
              <a:rPr lang="en-US" dirty="0"/>
              <a:t>print </a:t>
            </a:r>
            <a:r>
              <a:rPr lang="en-US" dirty="0" err="1"/>
              <a:t>Numeric.take</a:t>
            </a:r>
            <a:r>
              <a:rPr lang="en-US" dirty="0"/>
              <a:t>(a, [[1,2],[3,4</a:t>
            </a:r>
            <a:r>
              <a:rPr lang="en-US" dirty="0" smtClean="0"/>
              <a:t>]])</a:t>
            </a:r>
          </a:p>
          <a:p>
            <a:pPr marL="0" indent="0">
              <a:buNone/>
            </a:pPr>
            <a:r>
              <a:rPr lang="ru-RU" dirty="0" smtClean="0"/>
              <a:t>[[[ </a:t>
            </a:r>
            <a:r>
              <a:rPr lang="ru-RU" dirty="0"/>
              <a:t>5  6  7  8  9]  [10 11 12 13 14]] [[15 16 17 18 19]  [20 21 22 23 24]]]</a:t>
            </a:r>
            <a:r>
              <a:rPr lang="uz-Cyrl-UZ" dirty="0" smtClean="0">
                <a:effectLst/>
              </a:rPr>
              <a:t> </a:t>
            </a:r>
            <a:endParaRPr lang="en-US" dirty="0" smtClean="0">
              <a:effectLst/>
            </a:endParaRPr>
          </a:p>
          <a:p>
            <a:pPr marL="0" indent="0">
              <a:buNone/>
            </a:pPr>
            <a:r>
              <a:rPr lang="ru-RU" dirty="0" smtClean="0"/>
              <a:t>В </a:t>
            </a:r>
            <a:r>
              <a:rPr lang="ru-RU" dirty="0"/>
              <a:t>отличие от среза, функция </a:t>
            </a:r>
            <a:r>
              <a:rPr lang="ru-RU" dirty="0" err="1"/>
              <a:t>Numeric.take</a:t>
            </a:r>
            <a:r>
              <a:rPr lang="ru-RU" dirty="0"/>
              <a:t>() сохраняет размерность массива, если конечно, структура заданных индексов одномерна. Результат </a:t>
            </a:r>
            <a:r>
              <a:rPr lang="ru-RU" dirty="0" err="1"/>
              <a:t>Numeric.take</a:t>
            </a:r>
            <a:r>
              <a:rPr lang="ru-RU" dirty="0"/>
              <a:t>(a, [[1,2],[3,4]]) показывает, что взятые по индексам части помещаются в массив со структурой самих индексов, как если бы вместо 1 было написано [5 6 7 8 9], а вместо 2 - [10 11 12 13 14] и т.д</a:t>
            </a:r>
            <a:r>
              <a:rPr lang="ru-RU" dirty="0" smtClean="0"/>
              <a:t>.</a:t>
            </a:r>
            <a:endParaRPr lang="uz-Cyrl-UZ" dirty="0"/>
          </a:p>
        </p:txBody>
      </p:sp>
    </p:spTree>
    <p:extLst>
      <p:ext uri="{BB962C8B-B14F-4D97-AF65-F5344CB8AC3E}">
        <p14:creationId xmlns:p14="http://schemas.microsoft.com/office/powerpoint/2010/main" val="155643126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188640"/>
            <a:ext cx="8229600" cy="2044824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b="1" dirty="0"/>
              <a:t>Функции</a:t>
            </a:r>
            <a:r>
              <a:rPr lang="en-US" b="1" dirty="0"/>
              <a:t> </a:t>
            </a:r>
            <a:r>
              <a:rPr lang="en-US" b="1" dirty="0" err="1"/>
              <a:t>Numeric.diagonal</a:t>
            </a:r>
            <a:r>
              <a:rPr lang="en-US" b="1" dirty="0"/>
              <a:t>() </a:t>
            </a:r>
            <a:r>
              <a:rPr lang="ru-RU" b="1" dirty="0"/>
              <a:t>и</a:t>
            </a:r>
            <a:r>
              <a:rPr lang="en-US" b="1" dirty="0"/>
              <a:t> </a:t>
            </a:r>
            <a:r>
              <a:rPr lang="en-US" b="1" dirty="0" err="1"/>
              <a:t>Numeric.trace</a:t>
            </a:r>
            <a:r>
              <a:rPr lang="en-US" b="1" dirty="0"/>
              <a:t>()</a:t>
            </a:r>
            <a:endParaRPr lang="uz-Cyrl-UZ" b="1" dirty="0"/>
          </a:p>
          <a:p>
            <a:pPr marL="0" indent="0">
              <a:buNone/>
            </a:pPr>
            <a:r>
              <a:rPr lang="ru-RU" dirty="0"/>
              <a:t>Функция </a:t>
            </a:r>
            <a:r>
              <a:rPr lang="ru-RU" dirty="0" err="1"/>
              <a:t>Numeric.diagonal</a:t>
            </a:r>
            <a:r>
              <a:rPr lang="ru-RU" dirty="0"/>
              <a:t>() возвращает диагональ матрицы. Она имеет следующие аргументы</a:t>
            </a:r>
            <a:r>
              <a:rPr lang="ru-RU" dirty="0" smtClean="0"/>
              <a:t>:</a:t>
            </a:r>
            <a:endParaRPr lang="uz-Cyrl-UZ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9319243"/>
              </p:ext>
            </p:extLst>
          </p:nvPr>
        </p:nvGraphicFramePr>
        <p:xfrm>
          <a:off x="395536" y="2420888"/>
          <a:ext cx="8229600" cy="179832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16247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06712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a</a:t>
                      </a:r>
                      <a:endParaRPr lang="uz-Cyrl-UZ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9050" marR="19050" marT="19050" marB="1905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Исходный массив.</a:t>
                      </a:r>
                      <a:endParaRPr lang="uz-Cyrl-UZ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9050" marR="19050" marT="19050" marB="1905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 err="1">
                          <a:effectLst/>
                        </a:rPr>
                        <a:t>offset</a:t>
                      </a:r>
                      <a:endParaRPr lang="uz-Cyrl-UZ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9050" marR="19050" marT="19050" marB="1905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Смещение вправо от "главной" диагонали (по умолчанию 0).</a:t>
                      </a:r>
                      <a:endParaRPr lang="uz-Cyrl-UZ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9050" marR="19050" marT="19050" marB="1905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axis1</a:t>
                      </a:r>
                      <a:endParaRPr lang="uz-Cyrl-UZ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9050" marR="19050" marT="19050" marB="1905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Первое из измерений, на которых берется диагональ (по умолчанию 0).</a:t>
                      </a:r>
                      <a:endParaRPr lang="uz-Cyrl-UZ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9050" marR="19050" marT="19050" marB="1905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axis2 </a:t>
                      </a:r>
                      <a:endParaRPr lang="uz-Cyrl-UZ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9050" marR="19050" marT="19050" marB="1905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Второе измерение, образующее вместе с первым плоскость, на которой и берется диагональ. По умолчанию axis2=1.</a:t>
                      </a:r>
                      <a:endParaRPr lang="uz-Cyrl-UZ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9050" marR="19050" marT="19050" marB="1905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8489643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88640"/>
            <a:ext cx="8784976" cy="6480720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ru-RU" dirty="0"/>
              <a:t>Функция </a:t>
            </a:r>
            <a:r>
              <a:rPr lang="ru-RU" dirty="0" err="1"/>
              <a:t>Numeric.trace</a:t>
            </a:r>
            <a:r>
              <a:rPr lang="ru-RU" dirty="0"/>
              <a:t>() (для вычисления следа матрицы) имеет те же аргументы, но суммирует элементы на диагонали. В примере ниже рассмотрены обе эти функции:</a:t>
            </a:r>
            <a:endParaRPr lang="uz-Cyrl-UZ" dirty="0"/>
          </a:p>
          <a:p>
            <a:pPr marL="0" indent="0">
              <a:buNone/>
            </a:pPr>
            <a:r>
              <a:rPr lang="ru-RU" dirty="0"/>
              <a:t>&gt;&gt;&gt; </a:t>
            </a:r>
            <a:r>
              <a:rPr lang="ru-RU" dirty="0" err="1"/>
              <a:t>import</a:t>
            </a:r>
            <a:r>
              <a:rPr lang="ru-RU" dirty="0"/>
              <a:t> </a:t>
            </a:r>
            <a:r>
              <a:rPr lang="ru-RU" dirty="0" err="1" smtClean="0"/>
              <a:t>Numeric</a:t>
            </a:r>
            <a:endParaRPr lang="en-US" dirty="0" smtClean="0"/>
          </a:p>
          <a:p>
            <a:pPr marL="0" indent="0">
              <a:buNone/>
            </a:pPr>
            <a:r>
              <a:rPr lang="ru-RU" dirty="0" smtClean="0"/>
              <a:t>&gt;&gt;&gt; </a:t>
            </a:r>
            <a:r>
              <a:rPr lang="ru-RU" dirty="0"/>
              <a:t>a = </a:t>
            </a:r>
            <a:r>
              <a:rPr lang="ru-RU" dirty="0" err="1"/>
              <a:t>Numeric.reshape</a:t>
            </a:r>
            <a:r>
              <a:rPr lang="ru-RU" dirty="0"/>
              <a:t>(</a:t>
            </a:r>
            <a:r>
              <a:rPr lang="ru-RU" dirty="0" err="1"/>
              <a:t>Numeric.arrayrange</a:t>
            </a:r>
            <a:r>
              <a:rPr lang="ru-RU" dirty="0"/>
              <a:t>(16), (4, 4</a:t>
            </a:r>
            <a:r>
              <a:rPr lang="ru-RU" dirty="0" smtClean="0"/>
              <a:t>))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&gt;&gt;&gt; </a:t>
            </a:r>
            <a:r>
              <a:rPr lang="en-US" dirty="0"/>
              <a:t>print a</a:t>
            </a:r>
            <a:r>
              <a:rPr lang="en-US" dirty="0" smtClean="0"/>
              <a:t>[</a:t>
            </a:r>
          </a:p>
          <a:p>
            <a:pPr marL="0" indent="0">
              <a:buNone/>
            </a:pPr>
            <a:r>
              <a:rPr lang="en-US" dirty="0" smtClean="0"/>
              <a:t>[ </a:t>
            </a:r>
            <a:r>
              <a:rPr lang="en-US" dirty="0"/>
              <a:t>0  1  2  3] [ 4  5  6  7] [ 8  9 10 11] [12 13 14 15</a:t>
            </a:r>
            <a:r>
              <a:rPr lang="en-US" dirty="0" smtClean="0"/>
              <a:t>]]</a:t>
            </a:r>
          </a:p>
          <a:p>
            <a:pPr marL="0" indent="0">
              <a:buNone/>
            </a:pPr>
            <a:r>
              <a:rPr lang="en-US" dirty="0" smtClean="0"/>
              <a:t>&gt;&gt;&gt; </a:t>
            </a:r>
            <a:r>
              <a:rPr lang="en-US" dirty="0"/>
              <a:t>for </a:t>
            </a:r>
            <a:r>
              <a:rPr lang="en-US" dirty="0" err="1"/>
              <a:t>i</a:t>
            </a:r>
            <a:r>
              <a:rPr lang="en-US" dirty="0"/>
              <a:t> in range(-3, 4</a:t>
            </a:r>
            <a:r>
              <a:rPr lang="en-US" dirty="0" smtClean="0"/>
              <a:t>):</a:t>
            </a:r>
          </a:p>
          <a:p>
            <a:pPr marL="0" indent="0">
              <a:buNone/>
            </a:pPr>
            <a:r>
              <a:rPr lang="en-US" dirty="0" smtClean="0"/>
              <a:t>...   </a:t>
            </a:r>
            <a:r>
              <a:rPr lang="en-US" dirty="0"/>
              <a:t>print "Sum", </a:t>
            </a:r>
            <a:r>
              <a:rPr lang="en-US" dirty="0" err="1"/>
              <a:t>Numeric.diagonal</a:t>
            </a:r>
            <a:r>
              <a:rPr lang="en-US" dirty="0"/>
              <a:t>(a, </a:t>
            </a:r>
            <a:r>
              <a:rPr lang="en-US" dirty="0" err="1"/>
              <a:t>i</a:t>
            </a:r>
            <a:r>
              <a:rPr lang="en-US" dirty="0"/>
              <a:t>), "=", </a:t>
            </a:r>
            <a:r>
              <a:rPr lang="en-US" dirty="0" err="1"/>
              <a:t>Numeric.trace</a:t>
            </a:r>
            <a:r>
              <a:rPr lang="en-US" dirty="0"/>
              <a:t>(a, </a:t>
            </a:r>
            <a:r>
              <a:rPr lang="en-US" dirty="0" err="1"/>
              <a:t>i</a:t>
            </a:r>
            <a:r>
              <a:rPr lang="en-US" dirty="0" smtClean="0"/>
              <a:t>)</a:t>
            </a:r>
          </a:p>
          <a:p>
            <a:pPr marL="0" indent="0">
              <a:buNone/>
            </a:pPr>
            <a:r>
              <a:rPr lang="en-US" dirty="0" smtClean="0"/>
              <a:t>...</a:t>
            </a:r>
            <a:r>
              <a:rPr lang="en-US" dirty="0"/>
              <a:t>Sum [12] = </a:t>
            </a:r>
            <a:r>
              <a:rPr lang="en-US" dirty="0" smtClean="0"/>
              <a:t>12</a:t>
            </a:r>
          </a:p>
          <a:p>
            <a:pPr marL="0" indent="0">
              <a:buNone/>
            </a:pPr>
            <a:r>
              <a:rPr lang="en-US" dirty="0" smtClean="0"/>
              <a:t>Sum </a:t>
            </a:r>
            <a:r>
              <a:rPr lang="en-US" dirty="0"/>
              <a:t>[ 8 13] = </a:t>
            </a:r>
            <a:r>
              <a:rPr lang="en-US" dirty="0" smtClean="0"/>
              <a:t>21</a:t>
            </a:r>
          </a:p>
          <a:p>
            <a:pPr marL="0" indent="0">
              <a:buNone/>
            </a:pPr>
            <a:r>
              <a:rPr lang="en-US" dirty="0" smtClean="0"/>
              <a:t>Sum </a:t>
            </a:r>
            <a:r>
              <a:rPr lang="en-US" dirty="0"/>
              <a:t>[ 4  9 14] = </a:t>
            </a:r>
            <a:r>
              <a:rPr lang="en-US" dirty="0" smtClean="0"/>
              <a:t>27</a:t>
            </a:r>
          </a:p>
          <a:p>
            <a:pPr marL="0" indent="0">
              <a:buNone/>
            </a:pPr>
            <a:r>
              <a:rPr lang="en-US" dirty="0" smtClean="0"/>
              <a:t>Sum </a:t>
            </a:r>
            <a:r>
              <a:rPr lang="en-US" dirty="0"/>
              <a:t>[ 0  5 10 15] = </a:t>
            </a:r>
            <a:r>
              <a:rPr lang="en-US" dirty="0" smtClean="0"/>
              <a:t>30</a:t>
            </a:r>
          </a:p>
          <a:p>
            <a:pPr marL="0" indent="0">
              <a:buNone/>
            </a:pPr>
            <a:r>
              <a:rPr lang="en-US" dirty="0" smtClean="0"/>
              <a:t>Sum </a:t>
            </a:r>
            <a:r>
              <a:rPr lang="en-US" dirty="0"/>
              <a:t>[ 1  6 11] = </a:t>
            </a:r>
            <a:r>
              <a:rPr lang="en-US" dirty="0" smtClean="0"/>
              <a:t>18</a:t>
            </a:r>
          </a:p>
          <a:p>
            <a:pPr marL="0" indent="0">
              <a:buNone/>
            </a:pPr>
            <a:r>
              <a:rPr lang="en-US" dirty="0" smtClean="0"/>
              <a:t>Sum </a:t>
            </a:r>
            <a:r>
              <a:rPr lang="en-US" dirty="0"/>
              <a:t>[2 7] = </a:t>
            </a:r>
            <a:r>
              <a:rPr lang="en-US" dirty="0" smtClean="0"/>
              <a:t>9</a:t>
            </a:r>
          </a:p>
          <a:p>
            <a:pPr marL="0" indent="0">
              <a:buNone/>
            </a:pPr>
            <a:r>
              <a:rPr lang="en-US" dirty="0" smtClean="0"/>
              <a:t>Sum </a:t>
            </a:r>
            <a:r>
              <a:rPr lang="en-US" dirty="0"/>
              <a:t>[3] = 3</a:t>
            </a:r>
            <a:endParaRPr lang="uz-Cyrl-UZ" dirty="0"/>
          </a:p>
        </p:txBody>
      </p:sp>
    </p:spTree>
    <p:extLst>
      <p:ext uri="{BB962C8B-B14F-4D97-AF65-F5344CB8AC3E}">
        <p14:creationId xmlns:p14="http://schemas.microsoft.com/office/powerpoint/2010/main" val="61362703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88640"/>
            <a:ext cx="8712968" cy="648072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b="1" dirty="0"/>
              <a:t>Функция</a:t>
            </a:r>
            <a:r>
              <a:rPr lang="en-US" b="1" dirty="0"/>
              <a:t> </a:t>
            </a:r>
            <a:r>
              <a:rPr lang="en-US" b="1" dirty="0" err="1"/>
              <a:t>Numeric.choose</a:t>
            </a:r>
            <a:r>
              <a:rPr lang="en-US" b="1" dirty="0"/>
              <a:t>()</a:t>
            </a:r>
            <a:endParaRPr lang="uz-Cyrl-UZ" b="1" dirty="0"/>
          </a:p>
          <a:p>
            <a:pPr marL="0" indent="0">
              <a:buNone/>
            </a:pPr>
            <a:r>
              <a:rPr lang="ru-RU" dirty="0"/>
              <a:t>Эта функция использует один массив с целыми числами от 0 до n для выбора значения из одного из заданных массивов:</a:t>
            </a:r>
            <a:endParaRPr lang="uz-Cyrl-UZ" dirty="0"/>
          </a:p>
          <a:p>
            <a:pPr marL="0" indent="0">
              <a:buNone/>
            </a:pPr>
            <a:r>
              <a:rPr lang="en-US" dirty="0"/>
              <a:t>&gt;&gt;&gt; a = </a:t>
            </a:r>
            <a:r>
              <a:rPr lang="en-US" dirty="0" err="1"/>
              <a:t>Numeric.identity</a:t>
            </a:r>
            <a:r>
              <a:rPr lang="en-US" dirty="0"/>
              <a:t>(4</a:t>
            </a:r>
            <a:r>
              <a:rPr lang="en-US" dirty="0" smtClean="0"/>
              <a:t>)</a:t>
            </a:r>
          </a:p>
          <a:p>
            <a:pPr marL="0" indent="0">
              <a:buNone/>
            </a:pPr>
            <a:r>
              <a:rPr lang="en-US" dirty="0" smtClean="0"/>
              <a:t>&gt;&gt;&gt; </a:t>
            </a:r>
            <a:r>
              <a:rPr lang="en-US" dirty="0"/>
              <a:t>b0 = </a:t>
            </a:r>
            <a:r>
              <a:rPr lang="en-US" dirty="0" err="1"/>
              <a:t>Numeric.reshape</a:t>
            </a:r>
            <a:r>
              <a:rPr lang="en-US" dirty="0"/>
              <a:t>(</a:t>
            </a:r>
            <a:r>
              <a:rPr lang="en-US" dirty="0" err="1"/>
              <a:t>Numeric.arrayrange</a:t>
            </a:r>
            <a:r>
              <a:rPr lang="en-US" dirty="0"/>
              <a:t>(16), (4, 4</a:t>
            </a:r>
            <a:r>
              <a:rPr lang="en-US" dirty="0" smtClean="0"/>
              <a:t>))</a:t>
            </a:r>
          </a:p>
          <a:p>
            <a:pPr marL="0" indent="0">
              <a:buNone/>
            </a:pPr>
            <a:r>
              <a:rPr lang="en-US" dirty="0" smtClean="0"/>
              <a:t>&gt;&gt;&gt; </a:t>
            </a:r>
            <a:r>
              <a:rPr lang="en-US" dirty="0"/>
              <a:t>b1 = -</a:t>
            </a:r>
            <a:r>
              <a:rPr lang="en-US" dirty="0" err="1"/>
              <a:t>Numeric.reshape</a:t>
            </a:r>
            <a:r>
              <a:rPr lang="en-US" dirty="0"/>
              <a:t>(</a:t>
            </a:r>
            <a:r>
              <a:rPr lang="en-US" dirty="0" err="1"/>
              <a:t>Numeric.arrayrange</a:t>
            </a:r>
            <a:r>
              <a:rPr lang="en-US" dirty="0"/>
              <a:t>(16), (4, 4</a:t>
            </a:r>
            <a:r>
              <a:rPr lang="en-US" dirty="0" smtClean="0"/>
              <a:t>))</a:t>
            </a:r>
          </a:p>
          <a:p>
            <a:pPr marL="0" indent="0">
              <a:buNone/>
            </a:pPr>
            <a:r>
              <a:rPr lang="en-US" dirty="0" smtClean="0"/>
              <a:t>&gt;&gt;&gt; </a:t>
            </a:r>
            <a:r>
              <a:rPr lang="en-US" dirty="0"/>
              <a:t>print </a:t>
            </a:r>
            <a:r>
              <a:rPr lang="en-US" dirty="0" err="1"/>
              <a:t>Numeric.choose</a:t>
            </a:r>
            <a:r>
              <a:rPr lang="en-US" dirty="0"/>
              <a:t>(a, (b0, b1</a:t>
            </a:r>
            <a:r>
              <a:rPr lang="en-US" dirty="0" smtClean="0"/>
              <a:t>))</a:t>
            </a:r>
          </a:p>
          <a:p>
            <a:pPr marL="0" indent="0">
              <a:buNone/>
            </a:pPr>
            <a:r>
              <a:rPr lang="ru-RU" dirty="0" smtClean="0"/>
              <a:t>[[  </a:t>
            </a:r>
            <a:r>
              <a:rPr lang="ru-RU" dirty="0"/>
              <a:t>0   1   2   3] [  4  -5   6   7] [  8   9 -10  11] [ 12  13  14 -15]]</a:t>
            </a:r>
            <a:endParaRPr lang="uz-Cyrl-UZ" dirty="0"/>
          </a:p>
        </p:txBody>
      </p:sp>
    </p:spTree>
    <p:extLst>
      <p:ext uri="{BB962C8B-B14F-4D97-AF65-F5344CB8AC3E}">
        <p14:creationId xmlns:p14="http://schemas.microsoft.com/office/powerpoint/2010/main" val="16500320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260648"/>
            <a:ext cx="8568952" cy="6264696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ru-RU" b="1" dirty="0" err="1"/>
              <a:t>Numeric</a:t>
            </a:r>
            <a:r>
              <a:rPr lang="ru-RU" b="1" dirty="0"/>
              <a:t> </a:t>
            </a:r>
            <a:r>
              <a:rPr lang="ru-RU" b="1" dirty="0" err="1"/>
              <a:t>Python</a:t>
            </a:r>
            <a:r>
              <a:rPr lang="ru-RU" dirty="0"/>
              <a:t> - это несколько модулей для вычислений с многомерными массивами, необходимых для многих численных приложений. Модуль </a:t>
            </a:r>
            <a:r>
              <a:rPr lang="ru-RU" dirty="0" err="1"/>
              <a:t>Numeric</a:t>
            </a:r>
            <a:r>
              <a:rPr lang="ru-RU" dirty="0"/>
              <a:t> вносит в </a:t>
            </a:r>
            <a:r>
              <a:rPr lang="ru-RU" dirty="0" err="1"/>
              <a:t>Python</a:t>
            </a:r>
            <a:r>
              <a:rPr lang="ru-RU" dirty="0"/>
              <a:t> возможности таких пакетов и систем как </a:t>
            </a:r>
            <a:r>
              <a:rPr lang="ru-RU" dirty="0" err="1"/>
              <a:t>MatLab</a:t>
            </a:r>
            <a:r>
              <a:rPr lang="ru-RU" dirty="0"/>
              <a:t>, </a:t>
            </a:r>
            <a:r>
              <a:rPr lang="ru-RU" dirty="0" err="1"/>
              <a:t>Octave</a:t>
            </a:r>
            <a:r>
              <a:rPr lang="ru-RU" dirty="0"/>
              <a:t> (аналог </a:t>
            </a:r>
            <a:r>
              <a:rPr lang="ru-RU" dirty="0" err="1"/>
              <a:t>MatLab</a:t>
            </a:r>
            <a:r>
              <a:rPr lang="ru-RU" dirty="0"/>
              <a:t>), APL, J, S+, IDL. Пользователи найдут </a:t>
            </a:r>
            <a:r>
              <a:rPr lang="ru-RU" dirty="0" err="1"/>
              <a:t>Numeric</a:t>
            </a:r>
            <a:r>
              <a:rPr lang="ru-RU" dirty="0"/>
              <a:t> достаточно простым и удобным. Стоит заметить, что некоторые синтаксические возможности </a:t>
            </a:r>
            <a:r>
              <a:rPr lang="ru-RU" dirty="0" err="1"/>
              <a:t>Python</a:t>
            </a:r>
            <a:r>
              <a:rPr lang="ru-RU" dirty="0"/>
              <a:t> (связанные с использованием срезов) были специально разработаны для </a:t>
            </a:r>
            <a:r>
              <a:rPr lang="ru-RU" dirty="0" err="1"/>
              <a:t>Numeric</a:t>
            </a:r>
            <a:r>
              <a:rPr lang="ru-RU" dirty="0"/>
              <a:t>.</a:t>
            </a:r>
            <a:endParaRPr lang="uz-Cyrl-UZ" dirty="0"/>
          </a:p>
          <a:p>
            <a:pPr marL="0" indent="0">
              <a:buNone/>
            </a:pPr>
            <a:r>
              <a:rPr lang="ru-RU" dirty="0" err="1"/>
              <a:t>Numeric</a:t>
            </a:r>
            <a:r>
              <a:rPr lang="ru-RU" dirty="0"/>
              <a:t> </a:t>
            </a:r>
            <a:r>
              <a:rPr lang="ru-RU" dirty="0" err="1"/>
              <a:t>Python</a:t>
            </a:r>
            <a:r>
              <a:rPr lang="ru-RU" dirty="0"/>
              <a:t> имеет средства для:</a:t>
            </a:r>
            <a:endParaRPr lang="uz-Cyrl-UZ" dirty="0"/>
          </a:p>
          <a:p>
            <a:pPr marL="0" lvl="0" indent="0">
              <a:buNone/>
            </a:pPr>
            <a:r>
              <a:rPr lang="ru-RU" dirty="0"/>
              <a:t>матричных вычислений </a:t>
            </a:r>
            <a:r>
              <a:rPr lang="ru-RU" dirty="0" err="1"/>
              <a:t>LinearAlgebra</a:t>
            </a:r>
            <a:r>
              <a:rPr lang="ru-RU" dirty="0"/>
              <a:t>; </a:t>
            </a:r>
            <a:endParaRPr lang="uz-Cyrl-UZ" dirty="0"/>
          </a:p>
          <a:p>
            <a:pPr marL="0" lvl="0" indent="0">
              <a:buNone/>
            </a:pPr>
            <a:r>
              <a:rPr lang="ru-RU" dirty="0"/>
              <a:t>быстрого преобразования Фурье FFT; </a:t>
            </a:r>
            <a:endParaRPr lang="uz-Cyrl-UZ" dirty="0"/>
          </a:p>
          <a:p>
            <a:pPr marL="0" lvl="0" indent="0">
              <a:buNone/>
            </a:pPr>
            <a:r>
              <a:rPr lang="ru-RU" dirty="0"/>
              <a:t>работы с недостающими экспериментальными данными MA; </a:t>
            </a:r>
            <a:endParaRPr lang="uz-Cyrl-UZ" dirty="0"/>
          </a:p>
          <a:p>
            <a:pPr marL="0" lvl="0" indent="0">
              <a:buNone/>
            </a:pPr>
            <a:r>
              <a:rPr lang="ru-RU" dirty="0"/>
              <a:t>статистического моделирования RNG; </a:t>
            </a:r>
            <a:endParaRPr lang="uz-Cyrl-UZ" dirty="0"/>
          </a:p>
          <a:p>
            <a:pPr marL="0" lvl="0" indent="0">
              <a:buNone/>
            </a:pPr>
            <a:r>
              <a:rPr lang="ru-RU" dirty="0"/>
              <a:t>эмуляции базовых функций программы </a:t>
            </a:r>
            <a:r>
              <a:rPr lang="ru-RU" dirty="0" err="1"/>
              <a:t>MatLab</a:t>
            </a:r>
            <a:r>
              <a:rPr lang="ru-RU" dirty="0"/>
              <a:t>.</a:t>
            </a:r>
            <a:endParaRPr lang="uz-Cyrl-UZ" dirty="0"/>
          </a:p>
          <a:p>
            <a:endParaRPr lang="uz-Cyrl-UZ" dirty="0"/>
          </a:p>
        </p:txBody>
      </p:sp>
    </p:spTree>
    <p:extLst>
      <p:ext uri="{BB962C8B-B14F-4D97-AF65-F5344CB8AC3E}">
        <p14:creationId xmlns:p14="http://schemas.microsoft.com/office/powerpoint/2010/main" val="124796308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116632"/>
            <a:ext cx="8229600" cy="144016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600" b="1" dirty="0"/>
              <a:t>Свод функций модуля </a:t>
            </a:r>
            <a:r>
              <a:rPr lang="ru-RU" sz="2600" b="1" dirty="0" err="1"/>
              <a:t>Numeric</a:t>
            </a:r>
            <a:endParaRPr lang="uz-Cyrl-UZ" sz="2600" b="1" dirty="0"/>
          </a:p>
          <a:p>
            <a:pPr marL="0" indent="0">
              <a:buNone/>
            </a:pPr>
            <a:r>
              <a:rPr lang="ru-RU" sz="2600" dirty="0"/>
              <a:t>Следующая таблица приводит описания функций модуля </a:t>
            </a:r>
            <a:r>
              <a:rPr lang="ru-RU" sz="2600" dirty="0" err="1"/>
              <a:t>Numeric</a:t>
            </a:r>
            <a:r>
              <a:rPr lang="ru-RU" sz="2600" dirty="0" smtClean="0"/>
              <a:t>.</a:t>
            </a:r>
            <a:endParaRPr lang="uz-Cyrl-UZ" sz="2600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583352"/>
              </p:ext>
            </p:extLst>
          </p:nvPr>
        </p:nvGraphicFramePr>
        <p:xfrm>
          <a:off x="107504" y="1484784"/>
          <a:ext cx="8928992" cy="500634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76134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16764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Функция и ее аргументы</a:t>
                      </a:r>
                      <a:endParaRPr lang="uz-Cyrl-UZ" sz="18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Назначение функции</a:t>
                      </a:r>
                      <a:endParaRPr lang="uz-Cyrl-UZ" sz="18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9050" marR="19050" marT="19050" marB="1905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8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allclose</a:t>
                      </a:r>
                      <a:r>
                        <a:rPr lang="en-US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(a, b[, </a:t>
                      </a:r>
                      <a:r>
                        <a:rPr lang="en-US" sz="18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eps</a:t>
                      </a:r>
                      <a:r>
                        <a:rPr lang="en-US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[, A]])</a:t>
                      </a:r>
                      <a:endParaRPr lang="uz-Cyrl-UZ" sz="18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9050" marR="19050" marT="19050" marB="1905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Сравнение a и b с заданными относительными eps и абсолютными A погрешностями. По умолчанию eps равен 1.0e-1, а A = 1.0e-8.</a:t>
                      </a:r>
                      <a:endParaRPr lang="uz-Cyrl-UZ" sz="18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9050" marR="19050" marT="19050" marB="1905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alltrue(a[, axis])</a:t>
                      </a:r>
                      <a:endParaRPr lang="uz-Cyrl-UZ" sz="18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9050" marR="19050" marT="19050" marB="1905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Логическое И по всей оси axis массива a</a:t>
                      </a:r>
                      <a:endParaRPr lang="uz-Cyrl-UZ" sz="18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9050" marR="19050" marT="19050" marB="1905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argmax(a[, axis])</a:t>
                      </a:r>
                      <a:endParaRPr lang="uz-Cyrl-UZ" sz="18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9050" marR="19050" marT="19050" marB="1905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Индекс максимального значения в массиве по заданному измерению axis</a:t>
                      </a:r>
                      <a:endParaRPr lang="uz-Cyrl-UZ" sz="18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9050" marR="19050" marT="19050" marB="1905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argmin(a[, axis])</a:t>
                      </a:r>
                      <a:endParaRPr lang="uz-Cyrl-UZ" sz="18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9050" marR="19050" marT="19050" marB="1905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Индекс минимального значения в массиве по заданному измерению axis</a:t>
                      </a:r>
                      <a:endParaRPr lang="uz-Cyrl-UZ" sz="18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9050" marR="19050" marT="19050" marB="1905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argsort(a[, axis])</a:t>
                      </a:r>
                      <a:endParaRPr lang="uz-Cyrl-UZ" sz="18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9050" marR="19050" marT="19050" marB="1905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Индексы отсортированного массива, такие, что take(a,argsort(a, axis),axis) дает отсортированный массив a, как если бы было выполнено sort(a, axis)</a:t>
                      </a:r>
                      <a:endParaRPr lang="uz-Cyrl-UZ" sz="18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9050" marR="19050" marT="19050" marB="1905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array(a[, type])</a:t>
                      </a:r>
                      <a:endParaRPr lang="uz-Cyrl-UZ" sz="18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9050" marR="19050" marT="19050" marB="1905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Создание массива на основе последовательности a данного типа type</a:t>
                      </a:r>
                      <a:endParaRPr lang="uz-Cyrl-UZ" sz="18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9050" marR="19050" marT="19050" marB="1905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arrayrange(start[, stop[, step[, type]]])</a:t>
                      </a:r>
                      <a:endParaRPr lang="uz-Cyrl-UZ" sz="18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9050" marR="19050" marT="19050" marB="1905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Аналог range() для массивов</a:t>
                      </a:r>
                      <a:endParaRPr lang="uz-Cyrl-UZ" sz="18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9050" marR="19050" marT="19050" marB="1905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asarray(a[, type[, savespace]])</a:t>
                      </a:r>
                      <a:endParaRPr lang="uz-Cyrl-UZ" sz="18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9050" marR="19050" marT="19050" marB="1905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То же, что и </a:t>
                      </a:r>
                      <a:r>
                        <a:rPr lang="ru-RU" sz="18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array</a:t>
                      </a:r>
                      <a:r>
                        <a:rPr lang="ru-RU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(), но не создает новый массив, если a уже является массивом.</a:t>
                      </a:r>
                      <a:endParaRPr lang="uz-Cyrl-UZ" sz="18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9050" marR="19050" marT="19050" marB="19050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5172357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76326590"/>
              </p:ext>
            </p:extLst>
          </p:nvPr>
        </p:nvGraphicFramePr>
        <p:xfrm>
          <a:off x="179512" y="260643"/>
          <a:ext cx="8712968" cy="633670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16835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54461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90524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 err="1">
                          <a:effectLst/>
                        </a:rPr>
                        <a:t>choose</a:t>
                      </a:r>
                      <a:r>
                        <a:rPr lang="ru-RU" sz="1800" dirty="0">
                          <a:effectLst/>
                        </a:rPr>
                        <a:t>(a, (b0,...,</a:t>
                      </a:r>
                      <a:r>
                        <a:rPr lang="ru-RU" sz="1800" dirty="0" err="1">
                          <a:effectLst/>
                        </a:rPr>
                        <a:t>bn</a:t>
                      </a:r>
                      <a:r>
                        <a:rPr lang="ru-RU" sz="1800" dirty="0">
                          <a:effectLst/>
                        </a:rPr>
                        <a:t>))</a:t>
                      </a:r>
                      <a:endParaRPr lang="uz-Cyrl-UZ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9050" marR="19050" marT="19050" marB="1905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Создает массив на основе элементов, взятых по индексам из a (индексы от 0 до n включительно). Формы массивов a, b1, ..., bn должны совпадать</a:t>
                      </a:r>
                      <a:endParaRPr lang="uz-Cyrl-UZ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9050" marR="19050" marT="19050" marB="1905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0524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clip(a, </a:t>
                      </a:r>
                      <a:r>
                        <a:rPr lang="en-US" sz="1800" dirty="0" err="1">
                          <a:effectLst/>
                        </a:rPr>
                        <a:t>a_min</a:t>
                      </a:r>
                      <a:r>
                        <a:rPr lang="en-US" sz="1800" dirty="0">
                          <a:effectLst/>
                        </a:rPr>
                        <a:t>, </a:t>
                      </a:r>
                      <a:r>
                        <a:rPr lang="en-US" sz="1800" dirty="0" err="1">
                          <a:effectLst/>
                        </a:rPr>
                        <a:t>a_max</a:t>
                      </a:r>
                      <a:r>
                        <a:rPr lang="en-US" sz="1800" dirty="0">
                          <a:effectLst/>
                        </a:rPr>
                        <a:t>)</a:t>
                      </a:r>
                      <a:endParaRPr lang="uz-Cyrl-UZ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9050" marR="19050" marT="19050" marB="1905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Обрубает значения массива a так, чтобы они находились между значениями из a_min и a_max поэлементно</a:t>
                      </a:r>
                      <a:endParaRPr lang="uz-Cyrl-UZ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9050" marR="19050" marT="19050" marB="1905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0524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compress(cond, a[, axis])</a:t>
                      </a:r>
                      <a:endParaRPr lang="uz-Cyrl-UZ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9050" marR="19050" marT="19050" marB="1905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Возвращает массив только из тех элементов массива a, для которых условие cond истинно (не нуль)</a:t>
                      </a:r>
                      <a:endParaRPr lang="uz-Cyrl-UZ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9050" marR="19050" marT="19050" marB="1905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0524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concatenate(a[, axis])</a:t>
                      </a:r>
                      <a:endParaRPr lang="uz-Cyrl-UZ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9050" marR="19050" marT="19050" marB="1905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Соединение двух массивов (конкатенация) по заданному измерению axis (по умолчанию - по нулевой)</a:t>
                      </a:r>
                      <a:endParaRPr lang="uz-Cyrl-UZ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9050" marR="19050" marT="19050" marB="1905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90524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 err="1">
                          <a:effectLst/>
                        </a:rPr>
                        <a:t>convolve</a:t>
                      </a:r>
                      <a:r>
                        <a:rPr lang="ru-RU" sz="1800" dirty="0">
                          <a:effectLst/>
                        </a:rPr>
                        <a:t>(a, b[, </a:t>
                      </a:r>
                      <a:r>
                        <a:rPr lang="ru-RU" sz="1800" dirty="0" err="1">
                          <a:effectLst/>
                        </a:rPr>
                        <a:t>mode</a:t>
                      </a:r>
                      <a:r>
                        <a:rPr lang="ru-RU" sz="1800" dirty="0">
                          <a:effectLst/>
                        </a:rPr>
                        <a:t>])</a:t>
                      </a:r>
                      <a:endParaRPr lang="uz-Cyrl-UZ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9050" marR="19050" marT="19050" marB="1905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Свертка двух массивов. Аргумент mode может принимать значения 0, 1 или 2</a:t>
                      </a:r>
                      <a:endParaRPr lang="uz-Cyrl-UZ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9050" marR="19050" marT="19050" marB="1905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90524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cross_correlate(a, b[, mode])</a:t>
                      </a:r>
                      <a:endParaRPr lang="uz-Cyrl-UZ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9050" marR="19050" marT="19050" marB="1905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Взаимная корреляция двух массивов. Параметр mode может принимать значения 0, 1 или 2</a:t>
                      </a:r>
                      <a:endParaRPr lang="uz-Cyrl-UZ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9050" marR="19050" marT="19050" marB="1905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90524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cumproduct(a[, axis])</a:t>
                      </a:r>
                      <a:endParaRPr lang="uz-Cyrl-UZ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9050" marR="19050" marT="19050" marB="1905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Произведение по измерению </a:t>
                      </a:r>
                      <a:r>
                        <a:rPr lang="ru-RU" sz="1800" dirty="0" err="1">
                          <a:effectLst/>
                        </a:rPr>
                        <a:t>axis</a:t>
                      </a:r>
                      <a:r>
                        <a:rPr lang="ru-RU" sz="1800" dirty="0">
                          <a:effectLst/>
                        </a:rPr>
                        <a:t> массива a с промежуточными результатами</a:t>
                      </a:r>
                      <a:endParaRPr lang="uz-Cyrl-UZ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9050" marR="19050" marT="19050" marB="1905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810122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05115291"/>
              </p:ext>
            </p:extLst>
          </p:nvPr>
        </p:nvGraphicFramePr>
        <p:xfrm>
          <a:off x="251517" y="260648"/>
          <a:ext cx="8712970" cy="655324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65618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05678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2888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 err="1">
                          <a:effectLst/>
                        </a:rPr>
                        <a:t>cumsum</a:t>
                      </a:r>
                      <a:r>
                        <a:rPr lang="ru-RU" sz="1400" dirty="0">
                          <a:effectLst/>
                        </a:rPr>
                        <a:t>(a[, </a:t>
                      </a:r>
                      <a:r>
                        <a:rPr lang="ru-RU" sz="1400" dirty="0" err="1">
                          <a:effectLst/>
                        </a:rPr>
                        <a:t>axis</a:t>
                      </a:r>
                      <a:r>
                        <a:rPr lang="ru-RU" sz="1400" dirty="0">
                          <a:effectLst/>
                        </a:rPr>
                        <a:t>])</a:t>
                      </a:r>
                      <a:endParaRPr lang="uz-Cyrl-UZ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6164" marR="16164" marT="16164" marB="16164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Суммирование с промежуточными результатами</a:t>
                      </a:r>
                      <a:endParaRPr lang="uz-Cyrl-UZ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6164" marR="16164" marT="16164" marB="16164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198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diagonal(a[, k[, axis1[, axis2]]])</a:t>
                      </a:r>
                      <a:endParaRPr lang="uz-Cyrl-UZ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6164" marR="16164" marT="16164" marB="16164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Взятие k-й диагонали массива a в плоскости измерений axis1 и axis2</a:t>
                      </a:r>
                      <a:endParaRPr lang="uz-Cyrl-UZ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6164" marR="16164" marT="16164" marB="16164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7820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dot(a, b)</a:t>
                      </a:r>
                      <a:endParaRPr lang="uz-Cyrl-UZ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6164" marR="16164" marT="16164" marB="16164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Внутреннее (матричное) произведение массивов. По определению: </a:t>
                      </a:r>
                      <a:r>
                        <a:rPr lang="ru-RU" sz="1400" dirty="0" err="1">
                          <a:effectLst/>
                        </a:rPr>
                        <a:t>innerproduct</a:t>
                      </a:r>
                      <a:r>
                        <a:rPr lang="ru-RU" sz="1400" dirty="0">
                          <a:effectLst/>
                        </a:rPr>
                        <a:t>(a, </a:t>
                      </a:r>
                      <a:r>
                        <a:rPr lang="ru-RU" sz="1400" dirty="0" err="1">
                          <a:effectLst/>
                        </a:rPr>
                        <a:t>swapaxes</a:t>
                      </a:r>
                      <a:r>
                        <a:rPr lang="ru-RU" sz="1400" dirty="0">
                          <a:effectLst/>
                        </a:rPr>
                        <a:t>(b, -1, -2)), т.е. с переставленными последними измерениями, как и должно быть при перемножении матриц</a:t>
                      </a:r>
                      <a:endParaRPr lang="uz-Cyrl-UZ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6164" marR="16164" marT="16164" marB="16164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9509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 err="1">
                          <a:effectLst/>
                        </a:rPr>
                        <a:t>dump</a:t>
                      </a:r>
                      <a:r>
                        <a:rPr lang="ru-RU" sz="1400" dirty="0">
                          <a:effectLst/>
                        </a:rPr>
                        <a:t>(</a:t>
                      </a:r>
                      <a:r>
                        <a:rPr lang="ru-RU" sz="1400" dirty="0" err="1">
                          <a:effectLst/>
                        </a:rPr>
                        <a:t>obj</a:t>
                      </a:r>
                      <a:r>
                        <a:rPr lang="ru-RU" sz="1400" dirty="0">
                          <a:effectLst/>
                        </a:rPr>
                        <a:t>, </a:t>
                      </a:r>
                      <a:r>
                        <a:rPr lang="ru-RU" sz="1400" dirty="0" err="1">
                          <a:effectLst/>
                        </a:rPr>
                        <a:t>file</a:t>
                      </a:r>
                      <a:r>
                        <a:rPr lang="ru-RU" sz="1400" dirty="0">
                          <a:effectLst/>
                        </a:rPr>
                        <a:t>)</a:t>
                      </a:r>
                      <a:endParaRPr lang="uz-Cyrl-UZ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6164" marR="16164" marT="16164" marB="16164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Запись массива a (в двоичном виде) в открытый файловый объект file. Файл должен быть открыт в бинарном режиме. В файл можно записать несколько объектов подряд</a:t>
                      </a:r>
                      <a:endParaRPr lang="uz-Cyrl-UZ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6164" marR="16164" marT="16164" marB="16164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2888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dumps(obj)</a:t>
                      </a:r>
                      <a:endParaRPr lang="uz-Cyrl-UZ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6164" marR="16164" marT="16164" marB="16164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Строка с двоичным представлением объекта obj</a:t>
                      </a:r>
                      <a:endParaRPr lang="uz-Cyrl-UZ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6164" marR="16164" marT="16164" marB="16164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7820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fromfunction(f, dims)</a:t>
                      </a:r>
                      <a:endParaRPr lang="uz-Cyrl-UZ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6164" marR="16164" marT="16164" marB="16164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Строит массив, получая информацию от функции f(), в качестве аргументов которой выступают значения кортежа индексов. Фактически является сокращением для f(*tuple(indices(dims)))</a:t>
                      </a:r>
                      <a:endParaRPr lang="uz-Cyrl-UZ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6164" marR="16164" marT="16164" marB="16164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1198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fromstring(s[, count[, type]])</a:t>
                      </a:r>
                      <a:endParaRPr lang="uz-Cyrl-UZ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6164" marR="16164" marT="16164" marB="16164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Создание массива на основе бинарных данных, хранящихся в строке</a:t>
                      </a:r>
                      <a:endParaRPr lang="uz-Cyrl-UZ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6164" marR="16164" marT="16164" marB="16164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2888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identity(n)</a:t>
                      </a:r>
                      <a:endParaRPr lang="uz-Cyrl-UZ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6164" marR="16164" marT="16164" marB="16164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Возвращает двумерный массив формы (n, n)</a:t>
                      </a:r>
                      <a:endParaRPr lang="uz-Cyrl-UZ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6164" marR="16164" marT="16164" marB="16164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77820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indices(dims[, type])</a:t>
                      </a:r>
                      <a:endParaRPr lang="uz-Cyrl-UZ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6164" marR="16164" marT="16164" marB="16164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Возвращает массив индексов заданной длины по каждому измерению с изменением поочередно по каждому изменению. Например, indices([2, 2])[1] дает двумерный массив [[0, 1], [0, 1]].</a:t>
                      </a:r>
                      <a:endParaRPr lang="uz-Cyrl-UZ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6164" marR="16164" marT="16164" marB="16164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14441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innerproduct(a, b)</a:t>
                      </a:r>
                      <a:endParaRPr lang="uz-Cyrl-UZ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6164" marR="16164" marT="16164" marB="16164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Внутреннее произведение двух массивов (по общему измерению). Для успешной операции a.shape[-1] должен быть равен b.shape[-1]. Форма результата будет a.shape[:-1] + b.shape[:-1]. Элементы пропадающего измерения попарно умножаются и получающиеся произведения суммируются</a:t>
                      </a:r>
                      <a:endParaRPr lang="uz-Cyrl-UZ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6164" marR="16164" marT="16164" marB="16164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1198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load(file)</a:t>
                      </a:r>
                      <a:endParaRPr lang="uz-Cyrl-UZ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6164" marR="16164" marT="16164" marB="16164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Чтение массива из файла file. Файл должен быть открыт в бинарном режиме</a:t>
                      </a:r>
                      <a:endParaRPr lang="uz-Cyrl-UZ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6164" marR="16164" marT="16164" marB="16164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41198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 err="1">
                          <a:effectLst/>
                        </a:rPr>
                        <a:t>loads</a:t>
                      </a:r>
                      <a:r>
                        <a:rPr lang="ru-RU" sz="1400" dirty="0">
                          <a:effectLst/>
                        </a:rPr>
                        <a:t>(s)</a:t>
                      </a:r>
                      <a:endParaRPr lang="uz-Cyrl-UZ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6164" marR="16164" marT="16164" marB="16164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Возвращает объект, соответствующий бинарному представлению, заданному в строке</a:t>
                      </a:r>
                      <a:endParaRPr lang="uz-Cyrl-UZ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6164" marR="16164" marT="16164" marB="16164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4790710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86358710"/>
              </p:ext>
            </p:extLst>
          </p:nvPr>
        </p:nvGraphicFramePr>
        <p:xfrm>
          <a:off x="323528" y="692696"/>
          <a:ext cx="8229600" cy="531876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38660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84299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 err="1">
                          <a:effectLst/>
                        </a:rPr>
                        <a:t>nonzero</a:t>
                      </a:r>
                      <a:r>
                        <a:rPr lang="ru-RU" sz="1800" dirty="0">
                          <a:effectLst/>
                        </a:rPr>
                        <a:t>(a)</a:t>
                      </a:r>
                      <a:endParaRPr lang="uz-Cyrl-UZ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9050" marR="19050" marT="19050" marB="1905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Возвращает индексы ненулевых элементов одномерного массива</a:t>
                      </a:r>
                      <a:endParaRPr lang="uz-Cyrl-UZ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9050" marR="19050" marT="19050" marB="1905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ones(shape[, type])</a:t>
                      </a:r>
                      <a:endParaRPr lang="uz-Cyrl-UZ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9050" marR="19050" marT="19050" marB="1905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Массив из единиц заданной формы shape и обозначения типа type</a:t>
                      </a:r>
                      <a:endParaRPr lang="uz-Cyrl-UZ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9050" marR="19050" marT="19050" marB="1905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outerproduct(a, b)</a:t>
                      </a:r>
                      <a:endParaRPr lang="uz-Cyrl-UZ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9050" marR="19050" marT="19050" marB="1905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Внешнее произведение a и b</a:t>
                      </a:r>
                      <a:endParaRPr lang="uz-Cyrl-UZ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9050" marR="19050" marT="19050" marB="1905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 err="1">
                          <a:effectLst/>
                        </a:rPr>
                        <a:t>product</a:t>
                      </a:r>
                      <a:r>
                        <a:rPr lang="ru-RU" sz="1800" dirty="0">
                          <a:effectLst/>
                        </a:rPr>
                        <a:t>(a[, </a:t>
                      </a:r>
                      <a:r>
                        <a:rPr lang="ru-RU" sz="1800" dirty="0" err="1">
                          <a:effectLst/>
                        </a:rPr>
                        <a:t>axis</a:t>
                      </a:r>
                      <a:r>
                        <a:rPr lang="ru-RU" sz="1800" dirty="0">
                          <a:effectLst/>
                        </a:rPr>
                        <a:t>])</a:t>
                      </a:r>
                      <a:endParaRPr lang="uz-Cyrl-UZ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9050" marR="19050" marT="19050" marB="1905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Произведение по измерению axis массива a</a:t>
                      </a:r>
                      <a:endParaRPr lang="uz-Cyrl-UZ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9050" marR="19050" marT="19050" marB="1905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put(a, indices, b)</a:t>
                      </a:r>
                      <a:endParaRPr lang="uz-Cyrl-UZ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9050" marR="19050" marT="19050" marB="1905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Присваивание частям массива, a[n] = b[n] для всех индексов </a:t>
                      </a:r>
                      <a:r>
                        <a:rPr lang="ru-RU" sz="1800" dirty="0" err="1">
                          <a:effectLst/>
                        </a:rPr>
                        <a:t>indices</a:t>
                      </a:r>
                      <a:endParaRPr lang="uz-Cyrl-UZ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9050" marR="19050" marT="19050" marB="1905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putmask(a, mask, b)</a:t>
                      </a:r>
                      <a:endParaRPr lang="uz-Cyrl-UZ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9050" marR="19050" marT="19050" marB="1905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Присваивание a элементов из b, для которых маска mask имеет значение истина</a:t>
                      </a:r>
                      <a:endParaRPr lang="uz-Cyrl-UZ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9050" marR="19050" marT="19050" marB="1905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ravel(a)</a:t>
                      </a:r>
                      <a:endParaRPr lang="uz-Cyrl-UZ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9050" marR="19050" marT="19050" marB="1905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Превращение массива в одномерный. Аналогично reshape(a, (-1,))</a:t>
                      </a:r>
                      <a:endParaRPr lang="uz-Cyrl-UZ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9050" marR="19050" marT="19050" marB="1905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repeat(a, n[, axis])</a:t>
                      </a:r>
                      <a:endParaRPr lang="uz-Cyrl-UZ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9050" marR="19050" marT="19050" marB="1905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Повторяет элементы массива a n раз по измерению axis</a:t>
                      </a:r>
                      <a:endParaRPr lang="uz-Cyrl-UZ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9050" marR="19050" marT="19050" marB="1905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reshape(a, shape)</a:t>
                      </a:r>
                      <a:endParaRPr lang="uz-Cyrl-UZ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9050" marR="19050" marT="19050" marB="1905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Возвращает массив нужной формы (нового массива не создает). Количество элементов в исходном и новом массивах должно совпадать</a:t>
                      </a:r>
                      <a:endParaRPr lang="uz-Cyrl-UZ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9050" marR="19050" marT="19050" marB="19050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resize(a, shape)</a:t>
                      </a:r>
                      <a:endParaRPr lang="uz-Cyrl-UZ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9050" marR="19050" marT="19050" marB="1905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Возвращает массив с произвольной новой формой </a:t>
                      </a:r>
                      <a:r>
                        <a:rPr lang="ru-RU" sz="1800" dirty="0" err="1">
                          <a:effectLst/>
                        </a:rPr>
                        <a:t>shape</a:t>
                      </a:r>
                      <a:r>
                        <a:rPr lang="ru-RU" sz="1800" dirty="0">
                          <a:effectLst/>
                        </a:rPr>
                        <a:t>. Размер исходного массива не важен</a:t>
                      </a:r>
                      <a:endParaRPr lang="uz-Cyrl-UZ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9050" marR="19050" marT="19050" marB="19050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5863319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55517592"/>
              </p:ext>
            </p:extLst>
          </p:nvPr>
        </p:nvGraphicFramePr>
        <p:xfrm>
          <a:off x="251520" y="260647"/>
          <a:ext cx="8712968" cy="513960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60324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10972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6717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 err="1">
                          <a:effectLst/>
                        </a:rPr>
                        <a:t>searchsorted</a:t>
                      </a:r>
                      <a:r>
                        <a:rPr lang="ru-RU" sz="1600" dirty="0">
                          <a:effectLst/>
                        </a:rPr>
                        <a:t>(a, i)</a:t>
                      </a:r>
                      <a:endParaRPr lang="uz-Cyrl-UZ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9050" marR="19050" marT="19050" marB="1905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Для каждого элемента из i найти место в массиве a. Массив a должен быть одномерным и отсортированным. Результат имеет форму массива i</a:t>
                      </a:r>
                      <a:endParaRPr lang="uz-Cyrl-UZ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9050" marR="19050" marT="19050" marB="1905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509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shape(a)</a:t>
                      </a:r>
                      <a:endParaRPr lang="uz-Cyrl-UZ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9050" marR="19050" marT="19050" marB="1905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Возвращает форму массива a</a:t>
                      </a:r>
                      <a:endParaRPr lang="uz-Cyrl-UZ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9050" marR="19050" marT="19050" marB="1905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1509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sometrue(a[, axis])</a:t>
                      </a:r>
                      <a:endParaRPr lang="uz-Cyrl-UZ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9050" marR="19050" marT="19050" marB="1905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Логическое ИЛИ по всему измерению axis массива a</a:t>
                      </a:r>
                      <a:endParaRPr lang="uz-Cyrl-UZ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9050" marR="19050" marT="19050" marB="1905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1509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sort(a[, axis])</a:t>
                      </a:r>
                      <a:endParaRPr lang="uz-Cyrl-UZ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9050" marR="19050" marT="19050" marB="1905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Сортировка элементов массива по заданному измерению</a:t>
                      </a:r>
                      <a:endParaRPr lang="uz-Cyrl-UZ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9050" marR="19050" marT="19050" marB="1905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1509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sum(a[, axis])</a:t>
                      </a:r>
                      <a:endParaRPr lang="uz-Cyrl-UZ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9050" marR="19050" marT="19050" marB="1905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Суммирование по измерению axis массива a</a:t>
                      </a:r>
                      <a:endParaRPr lang="uz-Cyrl-UZ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9050" marR="19050" marT="19050" marB="1905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1509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swapaxes(a, axis1, axis1)</a:t>
                      </a:r>
                      <a:endParaRPr lang="uz-Cyrl-UZ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9050" marR="19050" marT="19050" marB="1905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Смена измерений (частный случай транспонирования)</a:t>
                      </a:r>
                      <a:endParaRPr lang="uz-Cyrl-UZ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9050" marR="19050" marT="19050" marB="1905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1509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take(a, indices[, axis])</a:t>
                      </a:r>
                      <a:endParaRPr lang="uz-Cyrl-UZ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9050" marR="19050" marT="19050" marB="1905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Выбор частей массива a на основе индексов indices по измерению axis</a:t>
                      </a:r>
                      <a:endParaRPr lang="uz-Cyrl-UZ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9050" marR="19050" marT="19050" marB="1905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6717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trace(a[, k[, axis1[, axis2]]])</a:t>
                      </a:r>
                      <a:endParaRPr lang="uz-Cyrl-UZ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9050" marR="19050" marT="19050" marB="1905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Сумма элементов вдоль диагонали</a:t>
                      </a:r>
                      <a:r>
                        <a:rPr lang="en-US" sz="1600" dirty="0">
                          <a:effectLst/>
                        </a:rPr>
                        <a:t>, </a:t>
                      </a:r>
                      <a:r>
                        <a:rPr lang="ru-RU" sz="1600" dirty="0">
                          <a:effectLst/>
                        </a:rPr>
                        <a:t>то есть </a:t>
                      </a:r>
                      <a:r>
                        <a:rPr lang="en-US" sz="1600" dirty="0" err="1">
                          <a:effectLst/>
                        </a:rPr>
                        <a:t>add.reduce</a:t>
                      </a:r>
                      <a:r>
                        <a:rPr lang="en-US" sz="1600" dirty="0">
                          <a:effectLst/>
                        </a:rPr>
                        <a:t>(diagonal(a, k, axis1, axis2))</a:t>
                      </a:r>
                      <a:endParaRPr lang="uz-Cyrl-UZ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9050" marR="19050" marT="19050" marB="1905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6717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transpose(a[, axes])</a:t>
                      </a:r>
                      <a:endParaRPr lang="uz-Cyrl-UZ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9050" marR="19050" marT="19050" marB="1905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Перестановка измерений в соответствии с axes, либо, если axes не заданы - расположение их в обратном порядке</a:t>
                      </a:r>
                      <a:endParaRPr lang="uz-Cyrl-UZ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9050" marR="19050" marT="19050" marB="19050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81925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 err="1">
                          <a:effectLst/>
                        </a:rPr>
                        <a:t>where</a:t>
                      </a:r>
                      <a:r>
                        <a:rPr lang="ru-RU" sz="1600" dirty="0">
                          <a:effectLst/>
                        </a:rPr>
                        <a:t>(</a:t>
                      </a:r>
                      <a:r>
                        <a:rPr lang="ru-RU" sz="1600" dirty="0" err="1">
                          <a:effectLst/>
                        </a:rPr>
                        <a:t>cond</a:t>
                      </a:r>
                      <a:r>
                        <a:rPr lang="ru-RU" sz="1600" dirty="0">
                          <a:effectLst/>
                        </a:rPr>
                        <a:t>, a1, a2)</a:t>
                      </a:r>
                      <a:endParaRPr lang="uz-Cyrl-UZ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9050" marR="19050" marT="19050" marB="1905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Выбор элементов на основании условия cond из a1 (если не нуль) и a2 (при нуле) поэлементно. Равносилен choose(not_equal(cond, 0), (y, x)). Формы массивов-аргументов a1 и a2 должны совпадать</a:t>
                      </a:r>
                      <a:endParaRPr lang="uz-Cyrl-UZ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9050" marR="19050" marT="19050" marB="19050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1509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zeros(shape[, type])</a:t>
                      </a:r>
                      <a:endParaRPr lang="uz-Cyrl-UZ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9050" marR="19050" marT="19050" marB="1905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Массив из нулей заданной формы </a:t>
                      </a:r>
                      <a:r>
                        <a:rPr lang="ru-RU" sz="1600" dirty="0" err="1">
                          <a:effectLst/>
                        </a:rPr>
                        <a:t>shape</a:t>
                      </a:r>
                      <a:r>
                        <a:rPr lang="ru-RU" sz="1600" dirty="0">
                          <a:effectLst/>
                        </a:rPr>
                        <a:t> и обозначения типа </a:t>
                      </a:r>
                      <a:r>
                        <a:rPr lang="ru-RU" sz="1600" dirty="0" err="1">
                          <a:effectLst/>
                        </a:rPr>
                        <a:t>type</a:t>
                      </a:r>
                      <a:endParaRPr lang="uz-Cyrl-UZ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9050" marR="19050" marT="19050" marB="19050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235643" y="5661248"/>
            <a:ext cx="835292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В этой таблице в качестве обозначения типа </a:t>
            </a:r>
            <a:r>
              <a:rPr lang="ru-RU" dirty="0" err="1"/>
              <a:t>type</a:t>
            </a:r>
            <a:r>
              <a:rPr lang="ru-RU" dirty="0"/>
              <a:t> можно указывать рассмотренные выше константы: </a:t>
            </a:r>
            <a:r>
              <a:rPr lang="ru-RU" dirty="0" err="1"/>
              <a:t>Int</a:t>
            </a:r>
            <a:r>
              <a:rPr lang="ru-RU" dirty="0"/>
              <a:t>, </a:t>
            </a:r>
            <a:r>
              <a:rPr lang="ru-RU" dirty="0" err="1"/>
              <a:t>Float</a:t>
            </a:r>
            <a:r>
              <a:rPr lang="ru-RU" dirty="0"/>
              <a:t> и т.п.</a:t>
            </a:r>
            <a:endParaRPr lang="uz-Cyrl-UZ" dirty="0"/>
          </a:p>
          <a:p>
            <a:r>
              <a:rPr lang="ru-RU" dirty="0"/>
              <a:t>Модуль </a:t>
            </a:r>
            <a:r>
              <a:rPr lang="ru-RU" dirty="0" err="1"/>
              <a:t>Numeric</a:t>
            </a:r>
            <a:r>
              <a:rPr lang="ru-RU" dirty="0"/>
              <a:t> также определяет константы e (число e) и </a:t>
            </a:r>
            <a:r>
              <a:rPr lang="ru-RU" dirty="0" err="1"/>
              <a:t>pi</a:t>
            </a:r>
            <a:r>
              <a:rPr lang="ru-RU" dirty="0"/>
              <a:t> (число пи).</a:t>
            </a:r>
            <a:endParaRPr lang="uz-Cyrl-UZ" dirty="0"/>
          </a:p>
        </p:txBody>
      </p:sp>
    </p:spTree>
    <p:extLst>
      <p:ext uri="{BB962C8B-B14F-4D97-AF65-F5344CB8AC3E}">
        <p14:creationId xmlns:p14="http://schemas.microsoft.com/office/powerpoint/2010/main" val="137184957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88640"/>
            <a:ext cx="8712968" cy="6480720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ru-RU" b="1" dirty="0"/>
              <a:t>Модуль </a:t>
            </a:r>
            <a:r>
              <a:rPr lang="ru-RU" b="1" dirty="0" err="1"/>
              <a:t>LinearAlgebra</a:t>
            </a:r>
            <a:endParaRPr lang="uz-Cyrl-UZ" b="1" dirty="0"/>
          </a:p>
          <a:p>
            <a:pPr marL="0" indent="0">
              <a:buNone/>
            </a:pPr>
            <a:r>
              <a:rPr lang="ru-RU" dirty="0"/>
              <a:t>Модуль </a:t>
            </a:r>
            <a:r>
              <a:rPr lang="ru-RU" dirty="0" err="1"/>
              <a:t>LinearAlgebra</a:t>
            </a:r>
            <a:r>
              <a:rPr lang="ru-RU" dirty="0"/>
              <a:t> содержит алгоритмы линейной алгебры, в частности нахождение определителя матрицы, решений системы линейных уравнений, обращение матрицы, нахождение собственных чисел и собственных векторов матрицы, разложение матрицы на множители: </a:t>
            </a:r>
            <a:r>
              <a:rPr lang="ru-RU" dirty="0" err="1"/>
              <a:t>Холецкого</a:t>
            </a:r>
            <a:r>
              <a:rPr lang="ru-RU" dirty="0"/>
              <a:t>, сингулярное, метод наименьших квадратов.</a:t>
            </a:r>
            <a:endParaRPr lang="uz-Cyrl-UZ" dirty="0"/>
          </a:p>
          <a:p>
            <a:pPr marL="0" indent="0">
              <a:buNone/>
            </a:pPr>
            <a:r>
              <a:rPr lang="ru-RU" dirty="0"/>
              <a:t>Функция </a:t>
            </a:r>
            <a:r>
              <a:rPr lang="ru-RU" dirty="0" err="1"/>
              <a:t>LinearAlgebra.determinant</a:t>
            </a:r>
            <a:r>
              <a:rPr lang="ru-RU" dirty="0"/>
              <a:t>() находит определитель матрицы:</a:t>
            </a:r>
            <a:endParaRPr lang="uz-Cyrl-UZ" dirty="0"/>
          </a:p>
          <a:p>
            <a:pPr marL="0" indent="0">
              <a:buNone/>
            </a:pPr>
            <a:r>
              <a:rPr lang="en-US" dirty="0"/>
              <a:t>&gt;&gt;&gt; import Numeric, </a:t>
            </a:r>
            <a:r>
              <a:rPr lang="en-US" dirty="0" err="1"/>
              <a:t>LinearAlgebra</a:t>
            </a:r>
            <a:r>
              <a:rPr lang="en-US" dirty="0"/>
              <a:t>&gt;&gt;&gt; print </a:t>
            </a:r>
            <a:r>
              <a:rPr lang="en-US" dirty="0" err="1"/>
              <a:t>LinearAlgebra.determinant</a:t>
            </a:r>
            <a:r>
              <a:rPr lang="en-US" dirty="0"/>
              <a:t>(...     </a:t>
            </a:r>
            <a:r>
              <a:rPr lang="en-US" dirty="0" err="1"/>
              <a:t>Numeric.array</a:t>
            </a:r>
            <a:r>
              <a:rPr lang="en-US" dirty="0"/>
              <a:t>([[1, -2],...                    [1, 5]]))7</a:t>
            </a:r>
            <a:r>
              <a:rPr lang="uz-Cyrl-UZ" dirty="0" smtClean="0">
                <a:effectLst/>
              </a:rPr>
              <a:t> </a:t>
            </a:r>
            <a:r>
              <a:rPr lang="ru-RU" dirty="0"/>
              <a:t>Функция </a:t>
            </a:r>
            <a:r>
              <a:rPr lang="en-US" dirty="0" err="1"/>
              <a:t>LinearAlgebra.solve_linear_equations</a:t>
            </a:r>
            <a:r>
              <a:rPr lang="en-US" dirty="0"/>
              <a:t>() </a:t>
            </a:r>
            <a:r>
              <a:rPr lang="ru-RU" dirty="0"/>
              <a:t>решает линейные уравнения вида </a:t>
            </a:r>
            <a:r>
              <a:rPr lang="en-US" dirty="0"/>
              <a:t>ax=b </a:t>
            </a:r>
            <a:r>
              <a:rPr lang="ru-RU" dirty="0"/>
              <a:t>по заданным аргументам </a:t>
            </a:r>
            <a:r>
              <a:rPr lang="en-US" dirty="0"/>
              <a:t>a </a:t>
            </a:r>
            <a:r>
              <a:rPr lang="ru-RU" dirty="0"/>
              <a:t>и </a:t>
            </a:r>
            <a:r>
              <a:rPr lang="en-US" dirty="0"/>
              <a:t>b:</a:t>
            </a:r>
            <a:endParaRPr lang="uz-Cyrl-UZ" dirty="0"/>
          </a:p>
          <a:p>
            <a:pPr marL="0" indent="0">
              <a:buNone/>
            </a:pPr>
            <a:r>
              <a:rPr lang="en-US" dirty="0"/>
              <a:t>&gt;&gt;&gt; import Numeric, </a:t>
            </a:r>
            <a:r>
              <a:rPr lang="en-US" dirty="0" err="1"/>
              <a:t>LinearAlgebra</a:t>
            </a:r>
            <a:r>
              <a:rPr lang="en-US" dirty="0"/>
              <a:t>&gt;&gt;&gt; a = </a:t>
            </a:r>
            <a:r>
              <a:rPr lang="en-US" dirty="0" err="1"/>
              <a:t>Numeric.array</a:t>
            </a:r>
            <a:r>
              <a:rPr lang="en-US" dirty="0"/>
              <a:t>([[1.0, 2.0],  [0.0, 1.0]])&gt;&gt;&gt; b = </a:t>
            </a:r>
            <a:r>
              <a:rPr lang="en-US" dirty="0" err="1"/>
              <a:t>Numeric.array</a:t>
            </a:r>
            <a:r>
              <a:rPr lang="en-US" dirty="0"/>
              <a:t>([1.2, 1.5])&gt;&gt;&gt; x = </a:t>
            </a:r>
            <a:r>
              <a:rPr lang="en-US" dirty="0" err="1"/>
              <a:t>LinearAlgebra.solve_linear_equations</a:t>
            </a:r>
            <a:r>
              <a:rPr lang="en-US" dirty="0"/>
              <a:t>(a, b)&gt;&gt;&gt; print "x =", xx = [-1.8  1.5]&gt;&gt;&gt; print "</a:t>
            </a:r>
            <a:r>
              <a:rPr lang="ru-RU" dirty="0"/>
              <a:t>Проверка</a:t>
            </a:r>
            <a:r>
              <a:rPr lang="en-US" dirty="0"/>
              <a:t>:", Numeric.dot(a, x) - b</a:t>
            </a:r>
            <a:r>
              <a:rPr lang="ru-RU" dirty="0"/>
              <a:t>Проверка: [ 0.  0.]</a:t>
            </a:r>
            <a:endParaRPr lang="uz-Cyrl-UZ" dirty="0"/>
          </a:p>
        </p:txBody>
      </p:sp>
    </p:spTree>
    <p:extLst>
      <p:ext uri="{BB962C8B-B14F-4D97-AF65-F5344CB8AC3E}">
        <p14:creationId xmlns:p14="http://schemas.microsoft.com/office/powerpoint/2010/main" val="143879959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88640"/>
            <a:ext cx="8640960" cy="6408712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ru-RU" dirty="0"/>
              <a:t>Когда матрица a имеет нулевой определитель, система имеет не единственное решение и возбуждается исключение </a:t>
            </a:r>
            <a:r>
              <a:rPr lang="ru-RU" dirty="0" err="1"/>
              <a:t>LinearAlgebraError</a:t>
            </a:r>
            <a:r>
              <a:rPr lang="ru-RU" dirty="0"/>
              <a:t>:</a:t>
            </a:r>
            <a:endParaRPr lang="uz-Cyrl-UZ" dirty="0"/>
          </a:p>
          <a:p>
            <a:pPr marL="0" indent="0">
              <a:buNone/>
            </a:pPr>
            <a:r>
              <a:rPr lang="en-US" dirty="0"/>
              <a:t>&gt;&gt;&gt; a = </a:t>
            </a:r>
            <a:r>
              <a:rPr lang="en-US" dirty="0" err="1"/>
              <a:t>Numeric.array</a:t>
            </a:r>
            <a:r>
              <a:rPr lang="en-US" dirty="0"/>
              <a:t>([[1.0, 2.0],  [0.5, 1.0]])&gt;&gt;&gt; x = </a:t>
            </a:r>
            <a:r>
              <a:rPr lang="en-US" dirty="0" err="1"/>
              <a:t>LinearAlgebra.solve_linear_equations</a:t>
            </a:r>
            <a:r>
              <a:rPr lang="en-US" dirty="0"/>
              <a:t>(a, b)</a:t>
            </a:r>
            <a:r>
              <a:rPr lang="en-US" dirty="0" err="1"/>
              <a:t>Traceback</a:t>
            </a:r>
            <a:r>
              <a:rPr lang="en-US" dirty="0"/>
              <a:t> (most recent call last):  File "&lt;</a:t>
            </a:r>
            <a:r>
              <a:rPr lang="en-US" dirty="0" err="1"/>
              <a:t>stdin</a:t>
            </a:r>
            <a:r>
              <a:rPr lang="en-US" dirty="0"/>
              <a:t>&gt;", line 1, in ?  File "/</a:t>
            </a:r>
            <a:r>
              <a:rPr lang="en-US" dirty="0" err="1"/>
              <a:t>usr</a:t>
            </a:r>
            <a:r>
              <a:rPr lang="en-US" dirty="0"/>
              <a:t>/local/lib/python2.3/site-packages/Numeric/LinearAlgebra.py", line 98,     in </a:t>
            </a:r>
            <a:r>
              <a:rPr lang="en-US" dirty="0" err="1"/>
              <a:t>solve_linear_equations</a:t>
            </a:r>
            <a:r>
              <a:rPr lang="en-US" dirty="0"/>
              <a:t> raise </a:t>
            </a:r>
            <a:r>
              <a:rPr lang="en-US" dirty="0" err="1"/>
              <a:t>LinAlgError</a:t>
            </a:r>
            <a:r>
              <a:rPr lang="en-US" dirty="0"/>
              <a:t>, 'Singular </a:t>
            </a:r>
            <a:r>
              <a:rPr lang="en-US" dirty="0" err="1"/>
              <a:t>matrix'LinearAlgebra.LinAlgError</a:t>
            </a:r>
            <a:r>
              <a:rPr lang="en-US" dirty="0"/>
              <a:t>: Singular matrix</a:t>
            </a:r>
            <a:r>
              <a:rPr lang="uz-Cyrl-UZ" dirty="0" smtClean="0">
                <a:effectLst/>
              </a:rPr>
              <a:t> </a:t>
            </a:r>
            <a:r>
              <a:rPr lang="ru-RU" dirty="0"/>
              <a:t>Функция </a:t>
            </a:r>
            <a:r>
              <a:rPr lang="en-US" dirty="0" err="1"/>
              <a:t>LinearAlgebra.inverse</a:t>
            </a:r>
            <a:r>
              <a:rPr lang="en-US" dirty="0"/>
              <a:t>() </a:t>
            </a:r>
            <a:r>
              <a:rPr lang="ru-RU" dirty="0"/>
              <a:t>находит обратную матрицу</a:t>
            </a:r>
            <a:r>
              <a:rPr lang="en-US" dirty="0"/>
              <a:t>. </a:t>
            </a:r>
            <a:r>
              <a:rPr lang="ru-RU" dirty="0"/>
              <a:t>Однако не следует решать линейные уравнения с помощью </a:t>
            </a:r>
            <a:r>
              <a:rPr lang="ru-RU" dirty="0" err="1"/>
              <a:t>LinearAlgebra.inverse</a:t>
            </a:r>
            <a:r>
              <a:rPr lang="ru-RU" dirty="0"/>
              <a:t>() умножением на обратную матрицу, так как она определена через </a:t>
            </a:r>
            <a:r>
              <a:rPr lang="ru-RU" dirty="0" err="1"/>
              <a:t>LinearAlgebra.solve_linear_equations</a:t>
            </a:r>
            <a:r>
              <a:rPr lang="ru-RU" dirty="0"/>
              <a:t>():</a:t>
            </a:r>
            <a:endParaRPr lang="uz-Cyrl-UZ" dirty="0"/>
          </a:p>
          <a:p>
            <a:pPr marL="0" indent="0">
              <a:buNone/>
            </a:pPr>
            <a:r>
              <a:rPr lang="en-US" dirty="0" err="1"/>
              <a:t>def</a:t>
            </a:r>
            <a:r>
              <a:rPr lang="en-US" dirty="0"/>
              <a:t> inverse(a):    return </a:t>
            </a:r>
            <a:r>
              <a:rPr lang="en-US" dirty="0" err="1"/>
              <a:t>solve_linear_equations</a:t>
            </a:r>
            <a:r>
              <a:rPr lang="en-US" dirty="0"/>
              <a:t>(a, </a:t>
            </a:r>
            <a:r>
              <a:rPr lang="en-US" dirty="0" err="1"/>
              <a:t>Numeric.identity</a:t>
            </a:r>
            <a:r>
              <a:rPr lang="en-US" dirty="0"/>
              <a:t>(</a:t>
            </a:r>
            <a:r>
              <a:rPr lang="en-US" dirty="0" err="1"/>
              <a:t>a.shape</a:t>
            </a:r>
            <a:r>
              <a:rPr lang="en-US" dirty="0"/>
              <a:t>[0]))</a:t>
            </a:r>
            <a:r>
              <a:rPr lang="uz-Cyrl-UZ" dirty="0" smtClean="0">
                <a:effectLst/>
              </a:rPr>
              <a:t> </a:t>
            </a:r>
            <a:r>
              <a:rPr lang="ru-RU" dirty="0"/>
              <a:t>Функция </a:t>
            </a:r>
            <a:r>
              <a:rPr lang="ru-RU" dirty="0" err="1"/>
              <a:t>LinearAlgebra.eigenvalues</a:t>
            </a:r>
            <a:r>
              <a:rPr lang="ru-RU" dirty="0"/>
              <a:t>() находит собственные значения матрицы, а </a:t>
            </a:r>
            <a:r>
              <a:rPr lang="ru-RU" dirty="0" err="1"/>
              <a:t>LinearAlgebra.eigenvectors</a:t>
            </a:r>
            <a:r>
              <a:rPr lang="ru-RU" dirty="0"/>
              <a:t>() - пару: собственные значения, собственные вектора:</a:t>
            </a:r>
            <a:endParaRPr lang="uz-Cyrl-UZ" dirty="0"/>
          </a:p>
          <a:p>
            <a:pPr marL="0" indent="0">
              <a:buNone/>
            </a:pPr>
            <a:r>
              <a:rPr lang="en-US" dirty="0"/>
              <a:t>&gt;&gt;&gt; from Numeric import array, dot&gt;&gt;&gt; from </a:t>
            </a:r>
            <a:r>
              <a:rPr lang="en-US" dirty="0" err="1"/>
              <a:t>LinearAlgebra</a:t>
            </a:r>
            <a:r>
              <a:rPr lang="en-US" dirty="0"/>
              <a:t> import eigenvalues, eigenvectors&gt;&gt;&gt; a = array([[-5, 2],  [2, -7]])&gt;&gt;&gt; </a:t>
            </a:r>
            <a:r>
              <a:rPr lang="en-US" dirty="0" err="1"/>
              <a:t>lmd</a:t>
            </a:r>
            <a:r>
              <a:rPr lang="en-US" dirty="0"/>
              <a:t> = eigenvalues(a)</a:t>
            </a:r>
            <a:r>
              <a:rPr lang="ru-RU" dirty="0"/>
              <a:t>&gt;&gt;&gt; </a:t>
            </a:r>
            <a:r>
              <a:rPr lang="ru-RU" dirty="0" err="1"/>
              <a:t>print</a:t>
            </a:r>
            <a:r>
              <a:rPr lang="ru-RU" dirty="0"/>
              <a:t> "Собственные значения:", </a:t>
            </a:r>
            <a:r>
              <a:rPr lang="ru-RU" dirty="0" err="1"/>
              <a:t>lmdСобственные</a:t>
            </a:r>
            <a:r>
              <a:rPr lang="ru-RU" dirty="0"/>
              <a:t> значения: [-3.76393202 -8.23606798]&gt;&gt;&gt; (</a:t>
            </a:r>
            <a:r>
              <a:rPr lang="ru-RU" dirty="0" err="1"/>
              <a:t>lmd</a:t>
            </a:r>
            <a:r>
              <a:rPr lang="ru-RU" dirty="0"/>
              <a:t>, v) = </a:t>
            </a:r>
            <a:r>
              <a:rPr lang="ru-RU" dirty="0" err="1"/>
              <a:t>eigenvectors</a:t>
            </a:r>
            <a:r>
              <a:rPr lang="ru-RU" dirty="0"/>
              <a:t>(a)&gt;&gt;&gt; </a:t>
            </a:r>
            <a:r>
              <a:rPr lang="ru-RU" dirty="0" err="1"/>
              <a:t>print</a:t>
            </a:r>
            <a:r>
              <a:rPr lang="ru-RU" dirty="0"/>
              <a:t> "Собственные </a:t>
            </a:r>
            <a:r>
              <a:rPr lang="ru-RU" dirty="0" err="1"/>
              <a:t>вектора:"Собственные</a:t>
            </a:r>
            <a:r>
              <a:rPr lang="ru-RU" dirty="0"/>
              <a:t> вектора:</a:t>
            </a:r>
            <a:r>
              <a:rPr lang="en-US" dirty="0"/>
              <a:t>&gt;&gt;&gt; print v[[ 0.85065081  0.52573111] [-0.52573111  0.85065081]]&gt;&gt;&gt; print "</a:t>
            </a:r>
            <a:r>
              <a:rPr lang="ru-RU" dirty="0"/>
              <a:t>Проверка</a:t>
            </a:r>
            <a:r>
              <a:rPr lang="en-US" dirty="0"/>
              <a:t>:", dot(a, v[0]) - v[0] * </a:t>
            </a:r>
            <a:r>
              <a:rPr lang="en-US" dirty="0" err="1"/>
              <a:t>lmd</a:t>
            </a:r>
            <a:r>
              <a:rPr lang="en-US" dirty="0"/>
              <a:t>[0]</a:t>
            </a:r>
            <a:r>
              <a:rPr lang="ru-RU" dirty="0"/>
              <a:t>Проверка: [ -4.44089210e-16   2.22044605e-16]</a:t>
            </a:r>
            <a:r>
              <a:rPr lang="uz-Cyrl-UZ" dirty="0" smtClean="0">
                <a:effectLst/>
              </a:rPr>
              <a:t> </a:t>
            </a:r>
            <a:r>
              <a:rPr lang="ru-RU" dirty="0"/>
              <a:t>Проверка показывает, что тождество выполняется с достаточно большой точностью (числа совсем маленькие, практически нули): собственные числа и векторы найдены верно.</a:t>
            </a:r>
            <a:endParaRPr lang="uz-Cyrl-UZ" dirty="0"/>
          </a:p>
          <a:p>
            <a:pPr marL="0" indent="0">
              <a:buNone/>
            </a:pPr>
            <a:endParaRPr lang="uz-Cyrl-UZ" dirty="0"/>
          </a:p>
        </p:txBody>
      </p:sp>
    </p:spTree>
    <p:extLst>
      <p:ext uri="{BB962C8B-B14F-4D97-AF65-F5344CB8AC3E}">
        <p14:creationId xmlns:p14="http://schemas.microsoft.com/office/powerpoint/2010/main" val="105390778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88640"/>
            <a:ext cx="8712968" cy="6480720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ru-RU" b="1" dirty="0"/>
              <a:t>Модуль </a:t>
            </a:r>
            <a:r>
              <a:rPr lang="ru-RU" b="1" dirty="0" err="1"/>
              <a:t>RandomArray</a:t>
            </a:r>
            <a:endParaRPr lang="uz-Cyrl-UZ" b="1" dirty="0"/>
          </a:p>
          <a:p>
            <a:pPr marL="0" indent="0">
              <a:buNone/>
            </a:pPr>
            <a:r>
              <a:rPr lang="ru-RU" dirty="0"/>
              <a:t>В этом модуле собраны функции для генерации массивов случайных чисел различных распределений и свойств. Их можно применять для математического моделирования.</a:t>
            </a:r>
            <a:endParaRPr lang="uz-Cyrl-UZ" dirty="0"/>
          </a:p>
          <a:p>
            <a:pPr marL="0" indent="0">
              <a:buNone/>
            </a:pPr>
            <a:r>
              <a:rPr lang="ru-RU" dirty="0"/>
              <a:t>Функция </a:t>
            </a:r>
            <a:r>
              <a:rPr lang="ru-RU" dirty="0" err="1"/>
              <a:t>RandomArray.random</a:t>
            </a:r>
            <a:r>
              <a:rPr lang="ru-RU" dirty="0"/>
              <a:t>() создает массивы из псевдослучайных чисел, равномерно распределенных в интервале (0, 1):</a:t>
            </a:r>
            <a:endParaRPr lang="uz-Cyrl-UZ" dirty="0"/>
          </a:p>
          <a:p>
            <a:pPr marL="0" indent="0">
              <a:buNone/>
            </a:pPr>
            <a:r>
              <a:rPr lang="en-US" dirty="0"/>
              <a:t>&gt;&gt;&gt; import </a:t>
            </a:r>
            <a:r>
              <a:rPr lang="en-US" dirty="0" err="1"/>
              <a:t>RandomArray</a:t>
            </a:r>
            <a:r>
              <a:rPr lang="en-US" dirty="0"/>
              <a:t>&gt;&gt;&gt; print </a:t>
            </a:r>
            <a:r>
              <a:rPr lang="en-US" dirty="0" err="1"/>
              <a:t>RandomArray.random</a:t>
            </a:r>
            <a:r>
              <a:rPr lang="en-US" dirty="0"/>
              <a:t>(10)  # </a:t>
            </a:r>
            <a:r>
              <a:rPr lang="ru-RU" dirty="0"/>
              <a:t>массив из</a:t>
            </a:r>
            <a:r>
              <a:rPr lang="en-US" dirty="0"/>
              <a:t> 10 </a:t>
            </a:r>
            <a:r>
              <a:rPr lang="ru-RU" dirty="0"/>
              <a:t>псевдослучайных чисел[ 0.28374212  0.19260929  0.07045474  0.30547682  0.10842083  0.14049676       0.01347435  0.37043894  0.47362471  0.37673479]&gt;&gt;&gt; </a:t>
            </a:r>
            <a:r>
              <a:rPr lang="ru-RU" dirty="0" err="1"/>
              <a:t>print</a:t>
            </a:r>
            <a:r>
              <a:rPr lang="ru-RU" dirty="0"/>
              <a:t> </a:t>
            </a:r>
            <a:r>
              <a:rPr lang="ru-RU" dirty="0" err="1"/>
              <a:t>RandomArray.random</a:t>
            </a:r>
            <a:r>
              <a:rPr lang="ru-RU" dirty="0"/>
              <a:t>([3,3])  # массив 3x3 из псевдослучайных чисел[[ 0.53493741  0.44636754  0.20466961] [ 0.8911635   0.03570878  0.00965272] [ 0.78490953  0.20674807  0.23657821]]</a:t>
            </a:r>
            <a:r>
              <a:rPr lang="uz-Cyrl-UZ" dirty="0" smtClean="0">
                <a:effectLst/>
              </a:rPr>
              <a:t> </a:t>
            </a:r>
            <a:r>
              <a:rPr lang="ru-RU" dirty="0"/>
              <a:t>Функция </a:t>
            </a:r>
            <a:r>
              <a:rPr lang="ru-RU" dirty="0" err="1"/>
              <a:t>RandomArray.randint</a:t>
            </a:r>
            <a:r>
              <a:rPr lang="ru-RU" dirty="0"/>
              <a:t>() для получения массива равномерно распределенных чисел из заданного интервала и заданной формы:</a:t>
            </a:r>
            <a:endParaRPr lang="uz-Cyrl-UZ" dirty="0"/>
          </a:p>
          <a:p>
            <a:pPr marL="0" indent="0">
              <a:buNone/>
            </a:pPr>
            <a:r>
              <a:rPr lang="en-US" dirty="0"/>
              <a:t>&gt;&gt;&gt; print </a:t>
            </a:r>
            <a:r>
              <a:rPr lang="en-US" dirty="0" err="1"/>
              <a:t>RandomArray.randint</a:t>
            </a:r>
            <a:r>
              <a:rPr lang="en-US" dirty="0"/>
              <a:t>(1, 10, [10])[8 1 9 9 7 5 2 5 3 2]&gt;&gt;&gt; print </a:t>
            </a:r>
            <a:r>
              <a:rPr lang="en-US" dirty="0" err="1"/>
              <a:t>RandomArray.randint</a:t>
            </a:r>
            <a:r>
              <a:rPr lang="en-US" dirty="0"/>
              <a:t>(1, 10, [10])</a:t>
            </a:r>
            <a:r>
              <a:rPr lang="ru-RU" dirty="0"/>
              <a:t>[2 2 5 5 7 7 3 4 3 7]</a:t>
            </a:r>
            <a:r>
              <a:rPr lang="uz-Cyrl-UZ" dirty="0" smtClean="0">
                <a:effectLst/>
              </a:rPr>
              <a:t> </a:t>
            </a:r>
            <a:r>
              <a:rPr lang="ru-RU" dirty="0"/>
              <a:t>Можно получать и случайные перестановки с помощью </a:t>
            </a:r>
            <a:r>
              <a:rPr lang="en-US" dirty="0" err="1"/>
              <a:t>RandomArray.permutation</a:t>
            </a:r>
            <a:r>
              <a:rPr lang="en-US" dirty="0"/>
              <a:t>():</a:t>
            </a:r>
            <a:endParaRPr lang="uz-Cyrl-UZ" dirty="0"/>
          </a:p>
          <a:p>
            <a:pPr marL="0" indent="0">
              <a:buNone/>
            </a:pPr>
            <a:r>
              <a:rPr lang="en-US" dirty="0"/>
              <a:t>&gt;&gt;&gt; print </a:t>
            </a:r>
            <a:r>
              <a:rPr lang="en-US" dirty="0" err="1"/>
              <a:t>RandomArray.permutation</a:t>
            </a:r>
            <a:r>
              <a:rPr lang="en-US" dirty="0"/>
              <a:t>(6)</a:t>
            </a:r>
            <a:r>
              <a:rPr lang="ru-RU" dirty="0"/>
              <a:t>[4 0 1 3 2 5]&gt;&gt;&gt; </a:t>
            </a:r>
            <a:r>
              <a:rPr lang="ru-RU" dirty="0" err="1"/>
              <a:t>print</a:t>
            </a:r>
            <a:r>
              <a:rPr lang="ru-RU" dirty="0"/>
              <a:t> </a:t>
            </a:r>
            <a:r>
              <a:rPr lang="ru-RU" dirty="0" err="1"/>
              <a:t>RandomArray.permutation</a:t>
            </a:r>
            <a:r>
              <a:rPr lang="ru-RU" dirty="0"/>
              <a:t>(6)[1 2 0 3 5 4]</a:t>
            </a:r>
            <a:r>
              <a:rPr lang="uz-Cyrl-UZ" dirty="0" smtClean="0">
                <a:effectLst/>
              </a:rPr>
              <a:t> </a:t>
            </a:r>
            <a:r>
              <a:rPr lang="ru-RU" dirty="0"/>
              <a:t>Доступны и другие распределения для получения массива нормально распределенных величин с заданным средним и стандартным отклонением:</a:t>
            </a:r>
            <a:endParaRPr lang="uz-Cyrl-UZ" dirty="0"/>
          </a:p>
          <a:p>
            <a:pPr marL="0" indent="0">
              <a:buNone/>
            </a:pPr>
            <a:r>
              <a:rPr lang="ru-RU" dirty="0"/>
              <a:t>&gt;&gt;&gt; </a:t>
            </a:r>
            <a:r>
              <a:rPr lang="ru-RU" dirty="0" err="1"/>
              <a:t>print</a:t>
            </a:r>
            <a:r>
              <a:rPr lang="ru-RU" dirty="0"/>
              <a:t> </a:t>
            </a:r>
            <a:r>
              <a:rPr lang="ru-RU" dirty="0" err="1"/>
              <a:t>RandomArray.normal</a:t>
            </a:r>
            <a:r>
              <a:rPr lang="ru-RU" dirty="0"/>
              <a:t>(0, 1, 30)[-1.0944078   1.24862444  0.20415567 -0.74283403  0.72461408 -0.57834256 0.30957144  0.8682853   1.10942173 -0.39661118  1.33383882  1.54818618 0.18814971  0.89728773 -0.86146659  0.0184834  -1.46222591 -0.78427434 1.09295738 -1.09731364  1.34913492 -0.75001568 -0.11239344  2.73692131 -0.19881676 -0.49245331  1.54091263 -1.81212211  0.46522358 -0.08338884]</a:t>
            </a:r>
            <a:endParaRPr lang="uz-Cyrl-UZ" dirty="0"/>
          </a:p>
        </p:txBody>
      </p:sp>
    </p:spTree>
    <p:extLst>
      <p:ext uri="{BB962C8B-B14F-4D97-AF65-F5344CB8AC3E}">
        <p14:creationId xmlns:p14="http://schemas.microsoft.com/office/powerpoint/2010/main" val="8982821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68495171"/>
              </p:ext>
            </p:extLst>
          </p:nvPr>
        </p:nvGraphicFramePr>
        <p:xfrm>
          <a:off x="107504" y="673914"/>
          <a:ext cx="8928992" cy="62103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46449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46449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Функция и ее аргументы</a:t>
                      </a:r>
                      <a:endParaRPr lang="uz-Cyrl-UZ" sz="1800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Описание</a:t>
                      </a:r>
                      <a:endParaRPr lang="uz-Cyrl-UZ" sz="180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9050" marR="19050" marT="19050" marB="1905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F(dfn, dfd, shape=[])</a:t>
                      </a:r>
                      <a:endParaRPr lang="uz-Cyrl-UZ" sz="180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9050" marR="19050" marT="19050" marB="1905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F-распределение</a:t>
                      </a:r>
                      <a:endParaRPr lang="uz-Cyrl-UZ" sz="180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9050" marR="19050" marT="19050" marB="1905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beta</a:t>
                      </a:r>
                      <a:r>
                        <a:rPr lang="ru-RU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(a, b, </a:t>
                      </a:r>
                      <a:r>
                        <a:rPr lang="ru-RU" sz="18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shape</a:t>
                      </a:r>
                      <a:r>
                        <a:rPr lang="ru-RU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=[])</a:t>
                      </a:r>
                      <a:endParaRPr lang="uz-Cyrl-UZ" sz="1800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9050" marR="19050" marT="19050" marB="1905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Бета-распределение</a:t>
                      </a:r>
                      <a:endParaRPr lang="uz-Cyrl-UZ" sz="180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9050" marR="19050" marT="19050" marB="1905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binomial(trials, p, shape=[])</a:t>
                      </a:r>
                      <a:endParaRPr lang="uz-Cyrl-UZ" sz="180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9050" marR="19050" marT="19050" marB="1905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Биномиальное распределение</a:t>
                      </a:r>
                      <a:endParaRPr lang="uz-Cyrl-UZ" sz="180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9050" marR="19050" marT="19050" marB="1905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chi_square(df, shape=[])</a:t>
                      </a:r>
                      <a:endParaRPr lang="uz-Cyrl-UZ" sz="180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9050" marR="19050" marT="19050" marB="1905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Распределение хи-квадрат</a:t>
                      </a:r>
                      <a:endParaRPr lang="uz-Cyrl-UZ" sz="180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9050" marR="19050" marT="19050" marB="1905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exponential(mean, shape=[])</a:t>
                      </a:r>
                      <a:endParaRPr lang="uz-Cyrl-UZ" sz="180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9050" marR="19050" marT="19050" marB="1905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Экспоненциальное распределение</a:t>
                      </a:r>
                      <a:endParaRPr lang="uz-Cyrl-UZ" sz="180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9050" marR="19050" marT="19050" marB="1905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gamma(a, r, shape=[])</a:t>
                      </a:r>
                      <a:endParaRPr lang="uz-Cyrl-UZ" sz="180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9050" marR="19050" marT="19050" marB="1905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Гамма-распределение</a:t>
                      </a:r>
                      <a:endParaRPr lang="uz-Cyrl-UZ" sz="180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9050" marR="19050" marT="19050" marB="1905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multivariate_normal(mean, cov, shape=[])</a:t>
                      </a:r>
                      <a:endParaRPr lang="uz-Cyrl-UZ" sz="180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9050" marR="19050" marT="19050" marB="1905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Многомерное нормальное распределение</a:t>
                      </a:r>
                      <a:endParaRPr lang="uz-Cyrl-UZ" sz="180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9050" marR="19050" marT="19050" marB="1905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negative_binomial(trials, p, shape=[])</a:t>
                      </a:r>
                      <a:endParaRPr lang="uz-Cyrl-UZ" sz="180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9050" marR="19050" marT="19050" marB="1905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Негативное биномиальное</a:t>
                      </a:r>
                      <a:endParaRPr lang="uz-Cyrl-UZ" sz="180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9050" marR="19050" marT="19050" marB="19050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noncentral_F(dfn, dfd, nconc, shape=[])</a:t>
                      </a:r>
                      <a:endParaRPr lang="uz-Cyrl-UZ" sz="180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9050" marR="19050" marT="19050" marB="1905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Нецентральное F-распределение</a:t>
                      </a:r>
                      <a:endParaRPr lang="uz-Cyrl-UZ" sz="180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9050" marR="19050" marT="19050" marB="19050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noncentral_chi_square(df, nconc, shape=[])</a:t>
                      </a:r>
                      <a:endParaRPr lang="uz-Cyrl-UZ" sz="180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9050" marR="19050" marT="19050" marB="1905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Нецентральное хи-квадрат распределение</a:t>
                      </a:r>
                      <a:endParaRPr lang="uz-Cyrl-UZ" sz="180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9050" marR="19050" marT="19050" marB="19050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normal(mean, std, shape=[])</a:t>
                      </a:r>
                      <a:endParaRPr lang="uz-Cyrl-UZ" sz="180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9050" marR="19050" marT="19050" marB="1905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Нормальное распределение</a:t>
                      </a:r>
                      <a:endParaRPr lang="uz-Cyrl-UZ" sz="180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9050" marR="19050" marT="19050" marB="19050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permutation(n)</a:t>
                      </a:r>
                      <a:endParaRPr lang="uz-Cyrl-UZ" sz="180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9050" marR="19050" marT="19050" marB="1905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Случайная перестановка</a:t>
                      </a:r>
                      <a:endParaRPr lang="uz-Cyrl-UZ" sz="180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9050" marR="19050" marT="19050" marB="19050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poisson(mean, shape=[])</a:t>
                      </a:r>
                      <a:endParaRPr lang="uz-Cyrl-UZ" sz="180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9050" marR="19050" marT="19050" marB="1905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Пуассоновское распределение</a:t>
                      </a:r>
                      <a:endParaRPr lang="uz-Cyrl-UZ" sz="180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9050" marR="19050" marT="19050" marB="19050"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randint(min, max=None, shape=[])</a:t>
                      </a:r>
                      <a:endParaRPr lang="uz-Cyrl-UZ" sz="180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9050" marR="19050" marT="19050" marB="1905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Случайное целое</a:t>
                      </a:r>
                      <a:endParaRPr lang="uz-Cyrl-UZ" sz="180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9050" marR="19050" marT="19050" marB="19050"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random(shape=[])</a:t>
                      </a:r>
                      <a:endParaRPr lang="uz-Cyrl-UZ" sz="180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9050" marR="19050" marT="19050" marB="1905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Равномерное распределение на интервале (0, 1)</a:t>
                      </a:r>
                      <a:endParaRPr lang="uz-Cyrl-UZ" sz="180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9050" marR="19050" marT="19050" marB="19050"/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random_integers(max, min=1, shape=[])</a:t>
                      </a:r>
                      <a:endParaRPr lang="uz-Cyrl-UZ" sz="180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9050" marR="19050" marT="19050" marB="1905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Случайное целое</a:t>
                      </a:r>
                      <a:endParaRPr lang="uz-Cyrl-UZ" sz="180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9050" marR="19050" marT="19050" marB="19050"/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standard_normal(shape=[])</a:t>
                      </a:r>
                      <a:endParaRPr lang="uz-Cyrl-UZ" sz="180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9050" marR="19050" marT="19050" marB="1905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Стандартное нормальное распределение</a:t>
                      </a:r>
                      <a:endParaRPr lang="uz-Cyrl-UZ" sz="180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9050" marR="19050" marT="19050" marB="19050"/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uniform(min, max, shape=[])</a:t>
                      </a:r>
                      <a:endParaRPr lang="uz-Cyrl-UZ" sz="180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9050" marR="19050" marT="19050" marB="1905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Равномерное распределение</a:t>
                      </a:r>
                      <a:endParaRPr lang="uz-Cyrl-UZ" sz="1800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9050" marR="19050" marT="19050" marB="19050"/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539552" y="119916"/>
            <a:ext cx="6806287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Следующая таблица приводит функции для других распределений: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87908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88640"/>
            <a:ext cx="8712968" cy="6408712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ru-RU" b="1" dirty="0"/>
              <a:t>Модуль </a:t>
            </a:r>
            <a:r>
              <a:rPr lang="ru-RU" b="1" dirty="0" err="1"/>
              <a:t>Numeric</a:t>
            </a:r>
            <a:endParaRPr lang="uz-Cyrl-UZ" b="1" dirty="0"/>
          </a:p>
          <a:p>
            <a:pPr marL="0" indent="0">
              <a:buNone/>
            </a:pPr>
            <a:r>
              <a:rPr lang="ru-RU" dirty="0"/>
              <a:t>Модуль </a:t>
            </a:r>
            <a:r>
              <a:rPr lang="ru-RU" dirty="0" err="1"/>
              <a:t>Numeric</a:t>
            </a:r>
            <a:r>
              <a:rPr lang="ru-RU" dirty="0"/>
              <a:t> определяет полноценный тип-массив и содержит большое число функций для операций с массивами. </a:t>
            </a:r>
            <a:r>
              <a:rPr lang="ru-RU" b="1" dirty="0"/>
              <a:t>Массив</a:t>
            </a:r>
            <a:r>
              <a:rPr lang="ru-RU" dirty="0"/>
              <a:t> - это набор однородных элементов, доступных по индексам. Массивы модуля </a:t>
            </a:r>
            <a:r>
              <a:rPr lang="ru-RU" dirty="0" err="1"/>
              <a:t>Numeric</a:t>
            </a:r>
            <a:r>
              <a:rPr lang="ru-RU" dirty="0"/>
              <a:t> могут быть многомерными, то есть иметь более одной </a:t>
            </a:r>
            <a:r>
              <a:rPr lang="ru-RU" b="1" dirty="0"/>
              <a:t>размерности</a:t>
            </a:r>
            <a:r>
              <a:rPr lang="ru-RU" dirty="0"/>
              <a:t>.</a:t>
            </a:r>
            <a:endParaRPr lang="uz-Cyrl-UZ" dirty="0"/>
          </a:p>
          <a:p>
            <a:pPr marL="0" indent="0">
              <a:buNone/>
            </a:pPr>
            <a:r>
              <a:rPr lang="ru-RU" b="1" dirty="0"/>
              <a:t>Создание массива</a:t>
            </a:r>
            <a:endParaRPr lang="uz-Cyrl-UZ" b="1" dirty="0"/>
          </a:p>
          <a:p>
            <a:pPr marL="0" indent="0">
              <a:buNone/>
            </a:pPr>
            <a:r>
              <a:rPr lang="ru-RU" dirty="0"/>
              <a:t>Для создания массива можно использовать функцию </a:t>
            </a:r>
            <a:r>
              <a:rPr lang="ru-RU" dirty="0" err="1"/>
              <a:t>array</a:t>
            </a:r>
            <a:r>
              <a:rPr lang="ru-RU" dirty="0"/>
              <a:t>() с указанием содержимого массива (в виде вложенных списков) и типа. Функция </a:t>
            </a:r>
            <a:r>
              <a:rPr lang="ru-RU" dirty="0" err="1"/>
              <a:t>array</a:t>
            </a:r>
            <a:r>
              <a:rPr lang="ru-RU" dirty="0"/>
              <a:t>() делает копию, если ее аргумент - массив. Функция </a:t>
            </a:r>
            <a:r>
              <a:rPr lang="ru-RU" dirty="0" err="1"/>
              <a:t>asarray</a:t>
            </a:r>
            <a:r>
              <a:rPr lang="ru-RU" dirty="0"/>
              <a:t>() работает аналогично, но не создает нового массива, когда ее аргумент уже является массивом:</a:t>
            </a:r>
            <a:endParaRPr lang="uz-Cyrl-UZ" dirty="0"/>
          </a:p>
          <a:p>
            <a:pPr marL="0" indent="0">
              <a:buNone/>
            </a:pPr>
            <a:r>
              <a:rPr lang="en-US" dirty="0"/>
              <a:t>&gt;&gt;&gt; from Numeric import </a:t>
            </a:r>
            <a:r>
              <a:rPr lang="en-US" dirty="0" smtClean="0"/>
              <a:t>*</a:t>
            </a:r>
          </a:p>
          <a:p>
            <a:pPr marL="0" indent="0">
              <a:buNone/>
            </a:pPr>
            <a:r>
              <a:rPr lang="en-US" dirty="0" smtClean="0"/>
              <a:t>&gt;&gt;&gt; </a:t>
            </a:r>
            <a:r>
              <a:rPr lang="en-US" dirty="0"/>
              <a:t>print array([[1, 2], [3, 4], [5, 6</a:t>
            </a:r>
            <a:r>
              <a:rPr lang="en-US" dirty="0" smtClean="0"/>
              <a:t>]])</a:t>
            </a:r>
          </a:p>
          <a:p>
            <a:pPr marL="0" indent="0">
              <a:buNone/>
            </a:pPr>
            <a:r>
              <a:rPr lang="en-US" dirty="0" smtClean="0"/>
              <a:t>[[</a:t>
            </a:r>
            <a:r>
              <a:rPr lang="en-US" dirty="0"/>
              <a:t>1 2] 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[</a:t>
            </a:r>
            <a:r>
              <a:rPr lang="en-US" dirty="0"/>
              <a:t>3 4] 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[</a:t>
            </a:r>
            <a:r>
              <a:rPr lang="en-US" dirty="0"/>
              <a:t>5 6</a:t>
            </a:r>
            <a:r>
              <a:rPr lang="en-US" dirty="0" smtClean="0"/>
              <a:t>]]</a:t>
            </a:r>
          </a:p>
          <a:p>
            <a:pPr marL="0" indent="0">
              <a:buNone/>
            </a:pPr>
            <a:r>
              <a:rPr lang="en-US" dirty="0" smtClean="0"/>
              <a:t>&gt;&gt;&gt; </a:t>
            </a:r>
            <a:r>
              <a:rPr lang="en-US" dirty="0"/>
              <a:t>print array([[1, 2, 3], [4, 5, 6]], float</a:t>
            </a:r>
            <a:r>
              <a:rPr lang="en-US" dirty="0" smtClean="0"/>
              <a:t>)</a:t>
            </a:r>
          </a:p>
          <a:p>
            <a:pPr marL="0" indent="0">
              <a:buNone/>
            </a:pPr>
            <a:r>
              <a:rPr lang="en-US" dirty="0" smtClean="0"/>
              <a:t>[[ </a:t>
            </a:r>
            <a:r>
              <a:rPr lang="en-US" dirty="0"/>
              <a:t>1.  2.  3.] [ 4.  5.  6</a:t>
            </a:r>
            <a:r>
              <a:rPr lang="en-US" dirty="0" smtClean="0"/>
              <a:t>.]]</a:t>
            </a:r>
          </a:p>
          <a:p>
            <a:pPr marL="0" indent="0">
              <a:buNone/>
            </a:pPr>
            <a:r>
              <a:rPr lang="en-US" dirty="0" smtClean="0"/>
              <a:t>&gt;&gt;&gt; </a:t>
            </a:r>
            <a:r>
              <a:rPr lang="en-US" dirty="0"/>
              <a:t>print array([78, 85, 77, 69, 82, 73, 67], 'c</a:t>
            </a:r>
            <a:r>
              <a:rPr lang="en-US" dirty="0" smtClean="0"/>
              <a:t>')</a:t>
            </a:r>
          </a:p>
          <a:p>
            <a:pPr marL="0" indent="0">
              <a:buNone/>
            </a:pPr>
            <a:r>
              <a:rPr lang="en-US" dirty="0" smtClean="0"/>
              <a:t>[</a:t>
            </a:r>
            <a:r>
              <a:rPr lang="en-US" dirty="0"/>
              <a:t>N U M E R I C]</a:t>
            </a:r>
            <a:endParaRPr lang="uz-Cyrl-UZ" dirty="0"/>
          </a:p>
        </p:txBody>
      </p:sp>
    </p:spTree>
    <p:extLst>
      <p:ext uri="{BB962C8B-B14F-4D97-AF65-F5344CB8AC3E}">
        <p14:creationId xmlns:p14="http://schemas.microsoft.com/office/powerpoint/2010/main" val="40283287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16632"/>
            <a:ext cx="8784976" cy="6552728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ru-RU" dirty="0"/>
              <a:t>В качестве элементов массива можно использовать следующие типы</a:t>
            </a:r>
            <a:r>
              <a:rPr lang="en-US" dirty="0"/>
              <a:t>: Int8-Int32, UnsignedInt8-UnsignedInt32, Float8-Float64, Complex8-Complex64 </a:t>
            </a:r>
            <a:r>
              <a:rPr lang="ru-RU" dirty="0"/>
              <a:t>и </a:t>
            </a:r>
            <a:r>
              <a:rPr lang="en-US" dirty="0" err="1"/>
              <a:t>PyObject</a:t>
            </a:r>
            <a:r>
              <a:rPr lang="en-US" dirty="0"/>
              <a:t>. </a:t>
            </a:r>
            <a:r>
              <a:rPr lang="ru-RU" dirty="0"/>
              <a:t>Числа 8, 16, 32 и 64 показывают количество битов для хранения величины. Типы </a:t>
            </a:r>
            <a:r>
              <a:rPr lang="ru-RU" dirty="0" err="1"/>
              <a:t>Int</a:t>
            </a:r>
            <a:r>
              <a:rPr lang="ru-RU" dirty="0"/>
              <a:t>, </a:t>
            </a:r>
            <a:r>
              <a:rPr lang="ru-RU" dirty="0" err="1"/>
              <a:t>UnsignedInteger</a:t>
            </a:r>
            <a:r>
              <a:rPr lang="ru-RU" dirty="0"/>
              <a:t>, </a:t>
            </a:r>
            <a:r>
              <a:rPr lang="ru-RU" dirty="0" err="1"/>
              <a:t>Float</a:t>
            </a:r>
            <a:r>
              <a:rPr lang="ru-RU" dirty="0"/>
              <a:t> и </a:t>
            </a:r>
            <a:r>
              <a:rPr lang="ru-RU" dirty="0" err="1"/>
              <a:t>Complex</a:t>
            </a:r>
            <a:r>
              <a:rPr lang="ru-RU" dirty="0"/>
              <a:t> соответствуют наибольшим принятым на данной платформе значениям. В массиве можно также хранить ссылки на произвольные объекты.</a:t>
            </a:r>
            <a:endParaRPr lang="uz-Cyrl-UZ" dirty="0"/>
          </a:p>
          <a:p>
            <a:pPr marL="0" indent="0">
              <a:buNone/>
            </a:pPr>
            <a:r>
              <a:rPr lang="ru-RU" dirty="0"/>
              <a:t>Количество размерностей и длина массива по каждой оси называются формой массива (</a:t>
            </a:r>
            <a:r>
              <a:rPr lang="ru-RU" dirty="0" err="1"/>
              <a:t>shape</a:t>
            </a:r>
            <a:r>
              <a:rPr lang="ru-RU" dirty="0"/>
              <a:t>). Доступ к форме массива реализуется через атрибут </a:t>
            </a:r>
            <a:r>
              <a:rPr lang="ru-RU" dirty="0" err="1"/>
              <a:t>shape</a:t>
            </a:r>
            <a:r>
              <a:rPr lang="ru-RU" dirty="0"/>
              <a:t>:</a:t>
            </a:r>
            <a:endParaRPr lang="uz-Cyrl-UZ" dirty="0"/>
          </a:p>
          <a:p>
            <a:pPr marL="0" indent="0">
              <a:buNone/>
            </a:pPr>
            <a:r>
              <a:rPr lang="ru-RU" dirty="0"/>
              <a:t>&gt;&gt;&gt; </a:t>
            </a:r>
            <a:r>
              <a:rPr lang="ru-RU" dirty="0" err="1"/>
              <a:t>from</a:t>
            </a:r>
            <a:r>
              <a:rPr lang="ru-RU" dirty="0"/>
              <a:t> </a:t>
            </a:r>
            <a:r>
              <a:rPr lang="ru-RU" dirty="0" err="1"/>
              <a:t>Numeric</a:t>
            </a:r>
            <a:r>
              <a:rPr lang="ru-RU" dirty="0"/>
              <a:t> </a:t>
            </a:r>
            <a:r>
              <a:rPr lang="ru-RU" dirty="0" err="1"/>
              <a:t>import</a:t>
            </a:r>
            <a:r>
              <a:rPr lang="ru-RU" dirty="0"/>
              <a:t> </a:t>
            </a:r>
            <a:r>
              <a:rPr lang="ru-RU" dirty="0" smtClean="0"/>
              <a:t>*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&gt;&gt;&gt; </a:t>
            </a:r>
            <a:r>
              <a:rPr lang="en-US" dirty="0"/>
              <a:t>a = array(range(15), </a:t>
            </a:r>
            <a:r>
              <a:rPr lang="en-US" dirty="0" err="1"/>
              <a:t>int</a:t>
            </a:r>
            <a:r>
              <a:rPr lang="en-US" dirty="0" smtClean="0"/>
              <a:t>)</a:t>
            </a:r>
          </a:p>
          <a:p>
            <a:pPr marL="0" indent="0">
              <a:buNone/>
            </a:pPr>
            <a:r>
              <a:rPr lang="en-US" dirty="0" smtClean="0"/>
              <a:t>&gt;&gt;&gt; </a:t>
            </a:r>
            <a:r>
              <a:rPr lang="en-US" dirty="0"/>
              <a:t>print </a:t>
            </a:r>
            <a:r>
              <a:rPr lang="en-US" dirty="0" err="1"/>
              <a:t>a.shape</a:t>
            </a:r>
            <a:r>
              <a:rPr lang="en-US" dirty="0"/>
              <a:t>(15</a:t>
            </a:r>
            <a:r>
              <a:rPr lang="en-US" dirty="0" smtClean="0"/>
              <a:t>,)</a:t>
            </a:r>
          </a:p>
          <a:p>
            <a:pPr marL="0" indent="0">
              <a:buNone/>
            </a:pPr>
            <a:r>
              <a:rPr lang="en-US" dirty="0" smtClean="0"/>
              <a:t>&gt;&gt;&gt; </a:t>
            </a:r>
            <a:r>
              <a:rPr lang="en-US" dirty="0"/>
              <a:t>print </a:t>
            </a:r>
            <a:r>
              <a:rPr lang="en-US" dirty="0" smtClean="0"/>
              <a:t>a</a:t>
            </a:r>
          </a:p>
          <a:p>
            <a:pPr marL="0" indent="0">
              <a:buNone/>
            </a:pPr>
            <a:r>
              <a:rPr lang="en-US" dirty="0" smtClean="0"/>
              <a:t>[ </a:t>
            </a:r>
            <a:r>
              <a:rPr lang="en-US" dirty="0"/>
              <a:t>0  1  2  3  4  5  6  7  8  9 10 11 12 13 14</a:t>
            </a:r>
            <a:r>
              <a:rPr lang="en-US" dirty="0" smtClean="0"/>
              <a:t>]</a:t>
            </a:r>
          </a:p>
          <a:p>
            <a:pPr marL="0" indent="0">
              <a:buNone/>
            </a:pPr>
            <a:r>
              <a:rPr lang="en-US" dirty="0" smtClean="0"/>
              <a:t>&gt;&gt;&gt; </a:t>
            </a:r>
            <a:r>
              <a:rPr lang="en-US" dirty="0" err="1"/>
              <a:t>a.shape</a:t>
            </a:r>
            <a:r>
              <a:rPr lang="en-US" dirty="0"/>
              <a:t> = (3, 5</a:t>
            </a:r>
            <a:r>
              <a:rPr lang="en-US" dirty="0" smtClean="0"/>
              <a:t>)</a:t>
            </a:r>
          </a:p>
          <a:p>
            <a:pPr marL="0" indent="0">
              <a:buNone/>
            </a:pPr>
            <a:r>
              <a:rPr lang="en-US" dirty="0" smtClean="0"/>
              <a:t>&gt;&gt;&gt; </a:t>
            </a:r>
            <a:r>
              <a:rPr lang="en-US" dirty="0"/>
              <a:t>print </a:t>
            </a:r>
            <a:r>
              <a:rPr lang="en-US" dirty="0" err="1"/>
              <a:t>a.shape</a:t>
            </a:r>
            <a:r>
              <a:rPr lang="ru-RU" dirty="0"/>
              <a:t>(3, 5</a:t>
            </a:r>
            <a:r>
              <a:rPr lang="ru-RU" dirty="0" smtClean="0"/>
              <a:t>)</a:t>
            </a:r>
            <a:endParaRPr lang="en-US" dirty="0" smtClean="0"/>
          </a:p>
          <a:p>
            <a:pPr marL="0" indent="0">
              <a:buNone/>
            </a:pPr>
            <a:r>
              <a:rPr lang="ru-RU" dirty="0" smtClean="0"/>
              <a:t>&gt;&gt;&gt; </a:t>
            </a:r>
            <a:r>
              <a:rPr lang="ru-RU" dirty="0" err="1"/>
              <a:t>print</a:t>
            </a:r>
            <a:r>
              <a:rPr lang="ru-RU" dirty="0"/>
              <a:t> </a:t>
            </a:r>
            <a:r>
              <a:rPr lang="ru-RU" dirty="0" smtClean="0"/>
              <a:t>a</a:t>
            </a:r>
            <a:endParaRPr lang="en-US" dirty="0" smtClean="0"/>
          </a:p>
          <a:p>
            <a:pPr marL="0" indent="0">
              <a:buNone/>
            </a:pPr>
            <a:r>
              <a:rPr lang="ru-RU" dirty="0" smtClean="0"/>
              <a:t>[[ </a:t>
            </a:r>
            <a:r>
              <a:rPr lang="ru-RU" dirty="0"/>
              <a:t>0  1  2  3  4] [ 5  6  7  8  9] [10 11 12 13 14]]</a:t>
            </a:r>
            <a:endParaRPr lang="uz-Cyrl-UZ" dirty="0"/>
          </a:p>
        </p:txBody>
      </p:sp>
    </p:spTree>
    <p:extLst>
      <p:ext uri="{BB962C8B-B14F-4D97-AF65-F5344CB8AC3E}">
        <p14:creationId xmlns:p14="http://schemas.microsoft.com/office/powerpoint/2010/main" val="17963004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16632"/>
            <a:ext cx="8856984" cy="6552728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ru-RU" b="1" dirty="0"/>
              <a:t>Методы массивов</a:t>
            </a:r>
            <a:endParaRPr lang="uz-Cyrl-UZ" b="1" dirty="0"/>
          </a:p>
          <a:p>
            <a:pPr marL="0" indent="0">
              <a:buNone/>
            </a:pPr>
            <a:r>
              <a:rPr lang="ru-RU" dirty="0"/>
              <a:t>Придать нужную форму массиву можно функцией </a:t>
            </a:r>
            <a:r>
              <a:rPr lang="ru-RU" dirty="0" err="1"/>
              <a:t>Numeric.reshape</a:t>
            </a:r>
            <a:r>
              <a:rPr lang="ru-RU" dirty="0"/>
              <a:t>(). Эта функция сразу создает объект-массив нужной формы из последовательности.</a:t>
            </a:r>
            <a:endParaRPr lang="uz-Cyrl-UZ" dirty="0"/>
          </a:p>
          <a:p>
            <a:pPr marL="0" indent="0">
              <a:buNone/>
            </a:pPr>
            <a:r>
              <a:rPr lang="en-US" dirty="0"/>
              <a:t>&gt;&gt;&gt; import </a:t>
            </a:r>
            <a:r>
              <a:rPr lang="en-US" dirty="0" smtClean="0"/>
              <a:t>Numeric</a:t>
            </a:r>
          </a:p>
          <a:p>
            <a:pPr marL="0" indent="0">
              <a:buNone/>
            </a:pPr>
            <a:r>
              <a:rPr lang="en-US" dirty="0" smtClean="0"/>
              <a:t>&gt;&gt;&gt; </a:t>
            </a:r>
            <a:r>
              <a:rPr lang="en-US" dirty="0"/>
              <a:t>print </a:t>
            </a:r>
            <a:r>
              <a:rPr lang="en-US" dirty="0" err="1"/>
              <a:t>Numeric.reshape</a:t>
            </a:r>
            <a:r>
              <a:rPr lang="en-US" dirty="0"/>
              <a:t>("</a:t>
            </a:r>
            <a:r>
              <a:rPr lang="ru-RU" dirty="0"/>
              <a:t>абракадабр</a:t>
            </a:r>
            <a:r>
              <a:rPr lang="en-US" dirty="0"/>
              <a:t>", (5, -1</a:t>
            </a:r>
            <a:r>
              <a:rPr lang="en-US" dirty="0" smtClean="0"/>
              <a:t>))</a:t>
            </a:r>
          </a:p>
          <a:p>
            <a:pPr marL="0" indent="0">
              <a:buNone/>
            </a:pPr>
            <a:r>
              <a:rPr lang="ru-RU" dirty="0" smtClean="0"/>
              <a:t>[[</a:t>
            </a:r>
            <a:r>
              <a:rPr lang="ru-RU" dirty="0"/>
              <a:t>а б</a:t>
            </a:r>
            <a:r>
              <a:rPr lang="ru-RU" dirty="0" smtClean="0"/>
              <a:t>]</a:t>
            </a:r>
            <a:endParaRPr lang="en-US" dirty="0" smtClean="0"/>
          </a:p>
          <a:p>
            <a:pPr marL="0" indent="0">
              <a:buNone/>
            </a:pPr>
            <a:r>
              <a:rPr lang="ru-RU" dirty="0" smtClean="0"/>
              <a:t> </a:t>
            </a:r>
            <a:r>
              <a:rPr lang="ru-RU" dirty="0"/>
              <a:t>[р а] </a:t>
            </a:r>
            <a:endParaRPr lang="en-US" dirty="0" smtClean="0"/>
          </a:p>
          <a:p>
            <a:pPr marL="0" indent="0">
              <a:buNone/>
            </a:pPr>
            <a:r>
              <a:rPr lang="ru-RU" dirty="0" smtClean="0"/>
              <a:t>[</a:t>
            </a:r>
            <a:r>
              <a:rPr lang="ru-RU" dirty="0"/>
              <a:t>к а] </a:t>
            </a:r>
            <a:endParaRPr lang="en-US" dirty="0" smtClean="0"/>
          </a:p>
          <a:p>
            <a:pPr marL="0" indent="0">
              <a:buNone/>
            </a:pPr>
            <a:r>
              <a:rPr lang="ru-RU" dirty="0" smtClean="0"/>
              <a:t>[</a:t>
            </a:r>
            <a:r>
              <a:rPr lang="ru-RU" dirty="0"/>
              <a:t>д а] </a:t>
            </a:r>
            <a:endParaRPr lang="en-US" dirty="0" smtClean="0"/>
          </a:p>
          <a:p>
            <a:pPr marL="0" indent="0">
              <a:buNone/>
            </a:pPr>
            <a:r>
              <a:rPr lang="ru-RU" dirty="0" smtClean="0"/>
              <a:t>[</a:t>
            </a:r>
            <a:r>
              <a:rPr lang="ru-RU" dirty="0"/>
              <a:t>б р]]</a:t>
            </a:r>
            <a:r>
              <a:rPr lang="uz-Cyrl-UZ" dirty="0" smtClean="0">
                <a:effectLst/>
              </a:rPr>
              <a:t> </a:t>
            </a:r>
            <a:endParaRPr lang="en-US" dirty="0" smtClean="0">
              <a:effectLst/>
            </a:endParaRPr>
          </a:p>
          <a:p>
            <a:pPr marL="0" indent="0">
              <a:buNone/>
            </a:pPr>
            <a:r>
              <a:rPr lang="ru-RU" dirty="0" smtClean="0"/>
              <a:t>В </a:t>
            </a:r>
            <a:r>
              <a:rPr lang="ru-RU" dirty="0"/>
              <a:t>этом примере -1 в указании формы говорит о том, что соответствующее значение можно вычислить. Общее количество элементов массива известно (10), поэтому длину вдоль одной из размерностей задавать не обязательно.</a:t>
            </a:r>
            <a:endParaRPr lang="uz-Cyrl-UZ" dirty="0"/>
          </a:p>
          <a:p>
            <a:pPr marL="0" indent="0">
              <a:buNone/>
            </a:pPr>
            <a:r>
              <a:rPr lang="ru-RU" dirty="0"/>
              <a:t>Через атрибут </a:t>
            </a:r>
            <a:r>
              <a:rPr lang="ru-RU" dirty="0" err="1"/>
              <a:t>flat</a:t>
            </a:r>
            <a:r>
              <a:rPr lang="ru-RU" dirty="0"/>
              <a:t> можно получить одномерное представление массива:</a:t>
            </a:r>
            <a:endParaRPr lang="uz-Cyrl-UZ" dirty="0"/>
          </a:p>
          <a:p>
            <a:pPr marL="0" indent="0">
              <a:buNone/>
            </a:pPr>
            <a:r>
              <a:rPr lang="en-US" dirty="0"/>
              <a:t>&gt;&gt;&gt; a = array([[1, 2], [3, 4</a:t>
            </a:r>
            <a:r>
              <a:rPr lang="en-US" dirty="0" smtClean="0"/>
              <a:t>]])</a:t>
            </a:r>
          </a:p>
          <a:p>
            <a:pPr marL="0" indent="0">
              <a:buNone/>
            </a:pPr>
            <a:r>
              <a:rPr lang="en-US" dirty="0" smtClean="0"/>
              <a:t>&gt;&gt;&gt; </a:t>
            </a:r>
            <a:r>
              <a:rPr lang="en-US" dirty="0"/>
              <a:t>b = </a:t>
            </a:r>
            <a:r>
              <a:rPr lang="en-US" dirty="0" err="1" smtClean="0"/>
              <a:t>a.flat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&gt;&gt;&gt; b</a:t>
            </a:r>
          </a:p>
          <a:p>
            <a:pPr marL="0" indent="0">
              <a:buNone/>
            </a:pPr>
            <a:r>
              <a:rPr lang="en-US" dirty="0" smtClean="0"/>
              <a:t>array</a:t>
            </a:r>
            <a:r>
              <a:rPr lang="en-US" dirty="0"/>
              <a:t>([1, 2, 3, 4</a:t>
            </a:r>
            <a:r>
              <a:rPr lang="en-US" dirty="0" smtClean="0"/>
              <a:t>])</a:t>
            </a:r>
          </a:p>
          <a:p>
            <a:pPr marL="0" indent="0">
              <a:buNone/>
            </a:pPr>
            <a:r>
              <a:rPr lang="en-US" dirty="0" smtClean="0"/>
              <a:t>&gt;&gt;&gt; </a:t>
            </a:r>
            <a:r>
              <a:rPr lang="en-US" dirty="0"/>
              <a:t>b[0] = </a:t>
            </a:r>
            <a:r>
              <a:rPr lang="en-US" dirty="0" smtClean="0"/>
              <a:t>9</a:t>
            </a:r>
          </a:p>
          <a:p>
            <a:pPr marL="0" indent="0">
              <a:buNone/>
            </a:pPr>
            <a:r>
              <a:rPr lang="en-US" dirty="0" smtClean="0"/>
              <a:t>&gt;&gt;&gt; b</a:t>
            </a:r>
          </a:p>
          <a:p>
            <a:pPr marL="0" indent="0">
              <a:buNone/>
            </a:pPr>
            <a:r>
              <a:rPr lang="en-US" dirty="0" smtClean="0"/>
              <a:t>array</a:t>
            </a:r>
            <a:r>
              <a:rPr lang="en-US" dirty="0"/>
              <a:t>([9, 2, 3, 4</a:t>
            </a:r>
            <a:r>
              <a:rPr lang="en-US" dirty="0" smtClean="0"/>
              <a:t>])</a:t>
            </a:r>
          </a:p>
          <a:p>
            <a:pPr marL="0" indent="0">
              <a:buNone/>
            </a:pPr>
            <a:r>
              <a:rPr lang="en-US" dirty="0" smtClean="0"/>
              <a:t>&gt;&gt;&gt; a</a:t>
            </a:r>
          </a:p>
          <a:p>
            <a:pPr marL="0" indent="0">
              <a:buNone/>
            </a:pPr>
            <a:r>
              <a:rPr lang="en-US" dirty="0" smtClean="0"/>
              <a:t>array</a:t>
            </a:r>
            <a:r>
              <a:rPr lang="en-US" dirty="0"/>
              <a:t>([[9, 2], 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      </a:t>
            </a:r>
            <a:r>
              <a:rPr lang="ru-RU" dirty="0"/>
              <a:t>[3, 4]])</a:t>
            </a:r>
            <a:endParaRPr lang="uz-Cyrl-UZ" dirty="0"/>
          </a:p>
        </p:txBody>
      </p:sp>
    </p:spTree>
    <p:extLst>
      <p:ext uri="{BB962C8B-B14F-4D97-AF65-F5344CB8AC3E}">
        <p14:creationId xmlns:p14="http://schemas.microsoft.com/office/powerpoint/2010/main" val="6926896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0"/>
            <a:ext cx="8928992" cy="6741368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ru-RU" dirty="0"/>
              <a:t>Следует заметить, что это новый вид того же массива, поэтому присваивание значений его элементам приводит к изменениям в исходном массиве.</a:t>
            </a:r>
            <a:endParaRPr lang="uz-Cyrl-UZ" dirty="0"/>
          </a:p>
          <a:p>
            <a:pPr marL="0" indent="0">
              <a:buNone/>
            </a:pPr>
            <a:r>
              <a:rPr lang="ru-RU" dirty="0"/>
              <a:t>Функция </a:t>
            </a:r>
            <a:r>
              <a:rPr lang="ru-RU" dirty="0" err="1"/>
              <a:t>Numeric.resize</a:t>
            </a:r>
            <a:r>
              <a:rPr lang="ru-RU" dirty="0"/>
              <a:t>()похожа на </a:t>
            </a:r>
            <a:r>
              <a:rPr lang="ru-RU" dirty="0" err="1"/>
              <a:t>Numeric.reshape</a:t>
            </a:r>
            <a:r>
              <a:rPr lang="ru-RU" dirty="0"/>
              <a:t>, но может подстраивать число элементов:</a:t>
            </a:r>
            <a:endParaRPr lang="uz-Cyrl-UZ" dirty="0"/>
          </a:p>
          <a:p>
            <a:pPr marL="0" indent="0">
              <a:buNone/>
            </a:pPr>
            <a:r>
              <a:rPr lang="en-US" dirty="0"/>
              <a:t>&gt;&gt;&gt; print </a:t>
            </a:r>
            <a:r>
              <a:rPr lang="en-US" dirty="0" err="1"/>
              <a:t>Numeric.resize</a:t>
            </a:r>
            <a:r>
              <a:rPr lang="en-US" dirty="0"/>
              <a:t>("NUMERIC", (3, 2</a:t>
            </a:r>
            <a:r>
              <a:rPr lang="en-US" dirty="0" smtClean="0"/>
              <a:t>))</a:t>
            </a:r>
          </a:p>
          <a:p>
            <a:pPr marL="0" indent="0">
              <a:buNone/>
            </a:pPr>
            <a:r>
              <a:rPr lang="en-US" dirty="0" smtClean="0"/>
              <a:t>[[</a:t>
            </a:r>
            <a:r>
              <a:rPr lang="en-US" dirty="0"/>
              <a:t>N U] 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[</a:t>
            </a:r>
            <a:r>
              <a:rPr lang="en-US" dirty="0"/>
              <a:t>M E] 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[</a:t>
            </a:r>
            <a:r>
              <a:rPr lang="en-US" dirty="0"/>
              <a:t>R I</a:t>
            </a:r>
            <a:r>
              <a:rPr lang="en-US" dirty="0" smtClean="0"/>
              <a:t>]]</a:t>
            </a:r>
          </a:p>
          <a:p>
            <a:pPr marL="0" indent="0">
              <a:buNone/>
            </a:pPr>
            <a:r>
              <a:rPr lang="en-US" dirty="0" smtClean="0"/>
              <a:t>&gt;&gt;&gt; </a:t>
            </a:r>
            <a:r>
              <a:rPr lang="en-US" dirty="0"/>
              <a:t>print </a:t>
            </a:r>
            <a:r>
              <a:rPr lang="en-US" dirty="0" err="1"/>
              <a:t>Numeric.resize</a:t>
            </a:r>
            <a:r>
              <a:rPr lang="en-US" dirty="0"/>
              <a:t>("NUMERIC", (3, 4</a:t>
            </a:r>
            <a:r>
              <a:rPr lang="en-US" dirty="0" smtClean="0"/>
              <a:t>))</a:t>
            </a:r>
          </a:p>
          <a:p>
            <a:pPr marL="0" indent="0">
              <a:buNone/>
            </a:pPr>
            <a:r>
              <a:rPr lang="en-US" dirty="0" smtClean="0"/>
              <a:t>[[</a:t>
            </a:r>
            <a:r>
              <a:rPr lang="en-US" dirty="0"/>
              <a:t>N U M E] 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[</a:t>
            </a:r>
            <a:r>
              <a:rPr lang="en-US" dirty="0"/>
              <a:t>R I C N] 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[</a:t>
            </a:r>
            <a:r>
              <a:rPr lang="en-US" dirty="0"/>
              <a:t>U M E R]]</a:t>
            </a:r>
            <a:r>
              <a:rPr lang="uz-Cyrl-UZ" dirty="0" smtClean="0">
                <a:effectLst/>
              </a:rPr>
              <a:t> </a:t>
            </a:r>
            <a:endParaRPr lang="en-US" dirty="0" smtClean="0">
              <a:effectLst/>
            </a:endParaRPr>
          </a:p>
          <a:p>
            <a:pPr marL="0" indent="0">
              <a:buNone/>
            </a:pPr>
            <a:r>
              <a:rPr lang="ru-RU" dirty="0" smtClean="0"/>
              <a:t>Функция </a:t>
            </a:r>
            <a:r>
              <a:rPr lang="ru-RU" dirty="0" err="1"/>
              <a:t>Numeric.zeros</a:t>
            </a:r>
            <a:r>
              <a:rPr lang="ru-RU" dirty="0"/>
              <a:t>() порождает массив из одних нулей, а </a:t>
            </a:r>
            <a:r>
              <a:rPr lang="ru-RU" dirty="0" err="1"/>
              <a:t>Numeric.ones</a:t>
            </a:r>
            <a:r>
              <a:rPr lang="ru-RU" dirty="0"/>
              <a:t>() - из одних единиц. Единичную матрицу можно получить с помощью функции </a:t>
            </a:r>
            <a:r>
              <a:rPr lang="ru-RU" dirty="0" err="1"/>
              <a:t>Numeric.identity</a:t>
            </a:r>
            <a:r>
              <a:rPr lang="ru-RU" dirty="0"/>
              <a:t>(n):</a:t>
            </a:r>
            <a:endParaRPr lang="uz-Cyrl-UZ" dirty="0"/>
          </a:p>
          <a:p>
            <a:pPr marL="0" indent="0">
              <a:buNone/>
            </a:pPr>
            <a:r>
              <a:rPr lang="en-US" dirty="0"/>
              <a:t>&gt;&gt;&gt; print </a:t>
            </a:r>
            <a:r>
              <a:rPr lang="en-US" dirty="0" err="1"/>
              <a:t>Numeric.zeros</a:t>
            </a:r>
            <a:r>
              <a:rPr lang="en-US" dirty="0"/>
              <a:t>((2,3</a:t>
            </a:r>
            <a:r>
              <a:rPr lang="en-US" dirty="0" smtClean="0"/>
              <a:t>))</a:t>
            </a:r>
          </a:p>
          <a:p>
            <a:pPr marL="0" indent="0">
              <a:buNone/>
            </a:pPr>
            <a:r>
              <a:rPr lang="en-US" dirty="0" smtClean="0"/>
              <a:t>[[</a:t>
            </a:r>
            <a:r>
              <a:rPr lang="en-US" dirty="0"/>
              <a:t>0 0 0] 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[</a:t>
            </a:r>
            <a:r>
              <a:rPr lang="en-US" dirty="0"/>
              <a:t>0 0 0</a:t>
            </a:r>
            <a:r>
              <a:rPr lang="en-US" dirty="0" smtClean="0"/>
              <a:t>]]</a:t>
            </a:r>
          </a:p>
          <a:p>
            <a:pPr marL="0" indent="0">
              <a:buNone/>
            </a:pPr>
            <a:r>
              <a:rPr lang="en-US" dirty="0" smtClean="0"/>
              <a:t>&gt;&gt;&gt; </a:t>
            </a:r>
            <a:r>
              <a:rPr lang="en-US" dirty="0"/>
              <a:t>print </a:t>
            </a:r>
            <a:r>
              <a:rPr lang="en-US" dirty="0" err="1"/>
              <a:t>Numeric.ones</a:t>
            </a:r>
            <a:r>
              <a:rPr lang="en-US" dirty="0"/>
              <a:t>((2,3</a:t>
            </a:r>
            <a:r>
              <a:rPr lang="en-US" dirty="0" smtClean="0"/>
              <a:t>))</a:t>
            </a:r>
          </a:p>
          <a:p>
            <a:pPr marL="0" indent="0">
              <a:buNone/>
            </a:pPr>
            <a:r>
              <a:rPr lang="ru-RU" dirty="0" smtClean="0"/>
              <a:t>[[</a:t>
            </a:r>
            <a:r>
              <a:rPr lang="ru-RU" dirty="0"/>
              <a:t>1 1 1] </a:t>
            </a:r>
            <a:endParaRPr lang="en-US" dirty="0" smtClean="0"/>
          </a:p>
          <a:p>
            <a:pPr marL="0" indent="0">
              <a:buNone/>
            </a:pPr>
            <a:r>
              <a:rPr lang="ru-RU" dirty="0" smtClean="0"/>
              <a:t>[</a:t>
            </a:r>
            <a:r>
              <a:rPr lang="ru-RU" dirty="0"/>
              <a:t>1 1 1</a:t>
            </a:r>
            <a:r>
              <a:rPr lang="ru-RU" dirty="0" smtClean="0"/>
              <a:t>]]</a:t>
            </a:r>
            <a:endParaRPr lang="en-US" dirty="0" smtClean="0"/>
          </a:p>
          <a:p>
            <a:pPr marL="0" indent="0">
              <a:buNone/>
            </a:pPr>
            <a:r>
              <a:rPr lang="ru-RU" dirty="0" smtClean="0"/>
              <a:t>&gt;&gt;&gt; </a:t>
            </a:r>
            <a:r>
              <a:rPr lang="ru-RU" dirty="0" err="1"/>
              <a:t>print</a:t>
            </a:r>
            <a:r>
              <a:rPr lang="ru-RU" dirty="0"/>
              <a:t> </a:t>
            </a:r>
            <a:r>
              <a:rPr lang="ru-RU" dirty="0" err="1"/>
              <a:t>Numeric.identity</a:t>
            </a:r>
            <a:r>
              <a:rPr lang="ru-RU" dirty="0"/>
              <a:t>(4</a:t>
            </a:r>
            <a:r>
              <a:rPr lang="ru-RU" dirty="0" smtClean="0"/>
              <a:t>)</a:t>
            </a:r>
            <a:endParaRPr lang="en-US" dirty="0" smtClean="0"/>
          </a:p>
          <a:p>
            <a:pPr marL="0" indent="0">
              <a:buNone/>
            </a:pPr>
            <a:r>
              <a:rPr lang="ru-RU" dirty="0" smtClean="0"/>
              <a:t>[[</a:t>
            </a:r>
            <a:r>
              <a:rPr lang="ru-RU" dirty="0"/>
              <a:t>1 0 0 0] </a:t>
            </a:r>
            <a:endParaRPr lang="en-US" dirty="0" smtClean="0"/>
          </a:p>
          <a:p>
            <a:pPr marL="0" indent="0">
              <a:buNone/>
            </a:pPr>
            <a:r>
              <a:rPr lang="ru-RU" dirty="0" smtClean="0"/>
              <a:t>[</a:t>
            </a:r>
            <a:r>
              <a:rPr lang="ru-RU" dirty="0"/>
              <a:t>0 1 0 0] </a:t>
            </a:r>
            <a:endParaRPr lang="en-US" dirty="0" smtClean="0"/>
          </a:p>
          <a:p>
            <a:pPr marL="0" indent="0">
              <a:buNone/>
            </a:pPr>
            <a:r>
              <a:rPr lang="ru-RU" dirty="0" smtClean="0"/>
              <a:t>[</a:t>
            </a:r>
            <a:r>
              <a:rPr lang="ru-RU" dirty="0"/>
              <a:t>0 0 1 0] </a:t>
            </a:r>
            <a:endParaRPr lang="en-US" dirty="0" smtClean="0"/>
          </a:p>
          <a:p>
            <a:pPr marL="0" indent="0">
              <a:buNone/>
            </a:pPr>
            <a:r>
              <a:rPr lang="ru-RU" dirty="0" smtClean="0"/>
              <a:t>[</a:t>
            </a:r>
            <a:r>
              <a:rPr lang="ru-RU" dirty="0"/>
              <a:t>0 0 0 1]]</a:t>
            </a:r>
            <a:endParaRPr lang="uz-Cyrl-UZ" dirty="0"/>
          </a:p>
        </p:txBody>
      </p:sp>
    </p:spTree>
    <p:extLst>
      <p:ext uri="{BB962C8B-B14F-4D97-AF65-F5344CB8AC3E}">
        <p14:creationId xmlns:p14="http://schemas.microsoft.com/office/powerpoint/2010/main" val="31620316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188640"/>
            <a:ext cx="8579296" cy="5937523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dirty="0"/>
              <a:t>Для копирования массивов можно использовать метод </a:t>
            </a:r>
            <a:r>
              <a:rPr lang="ru-RU" dirty="0" err="1"/>
              <a:t>copy</a:t>
            </a:r>
            <a:r>
              <a:rPr lang="ru-RU" dirty="0"/>
              <a:t>():</a:t>
            </a:r>
            <a:endParaRPr lang="uz-Cyrl-UZ" dirty="0"/>
          </a:p>
          <a:p>
            <a:pPr marL="0" indent="0">
              <a:buNone/>
            </a:pPr>
            <a:r>
              <a:rPr lang="en-US" dirty="0"/>
              <a:t>&gt;&gt;&gt; import Numeric&gt;&gt;&gt; a = </a:t>
            </a:r>
            <a:r>
              <a:rPr lang="en-US" dirty="0" err="1"/>
              <a:t>Numeric.arrayrange</a:t>
            </a:r>
            <a:r>
              <a:rPr lang="en-US" dirty="0"/>
              <a:t>(9)&gt;&gt;&gt; </a:t>
            </a:r>
            <a:r>
              <a:rPr lang="en-US" dirty="0" err="1"/>
              <a:t>a.shape</a:t>
            </a:r>
            <a:r>
              <a:rPr lang="en-US" dirty="0"/>
              <a:t> = (3, 3)&gt;&gt;&gt; print </a:t>
            </a:r>
            <a:r>
              <a:rPr lang="en-US" dirty="0" smtClean="0"/>
              <a:t>a</a:t>
            </a:r>
          </a:p>
          <a:p>
            <a:pPr marL="0" indent="0">
              <a:buNone/>
            </a:pPr>
            <a:r>
              <a:rPr lang="en-US" dirty="0" smtClean="0"/>
              <a:t>[[</a:t>
            </a:r>
            <a:r>
              <a:rPr lang="en-US" dirty="0"/>
              <a:t>0 1 2] [3 4 5] [6 7 8</a:t>
            </a:r>
            <a:r>
              <a:rPr lang="en-US" dirty="0" smtClean="0"/>
              <a:t>]]</a:t>
            </a:r>
          </a:p>
          <a:p>
            <a:pPr marL="0" indent="0">
              <a:buNone/>
            </a:pPr>
            <a:r>
              <a:rPr lang="en-US" dirty="0" smtClean="0"/>
              <a:t>&gt;&gt;&gt; </a:t>
            </a:r>
            <a:r>
              <a:rPr lang="en-US" dirty="0"/>
              <a:t>a1 = </a:t>
            </a:r>
            <a:r>
              <a:rPr lang="en-US" dirty="0" err="1"/>
              <a:t>a.copy</a:t>
            </a:r>
            <a:r>
              <a:rPr lang="en-US" dirty="0" smtClean="0"/>
              <a:t>()</a:t>
            </a:r>
          </a:p>
          <a:p>
            <a:pPr marL="0" indent="0">
              <a:buNone/>
            </a:pPr>
            <a:r>
              <a:rPr lang="ru-RU" dirty="0" smtClean="0"/>
              <a:t>&gt;&gt;&gt; </a:t>
            </a:r>
            <a:r>
              <a:rPr lang="ru-RU" dirty="0"/>
              <a:t>a1[0, 1] = -1   # операция над </a:t>
            </a:r>
            <a:r>
              <a:rPr lang="ru-RU" dirty="0" smtClean="0"/>
              <a:t>копией</a:t>
            </a:r>
            <a:endParaRPr lang="en-US" dirty="0" smtClean="0"/>
          </a:p>
          <a:p>
            <a:pPr marL="0" indent="0">
              <a:buNone/>
            </a:pPr>
            <a:r>
              <a:rPr lang="ru-RU" dirty="0" smtClean="0"/>
              <a:t>&gt;&gt;&gt; </a:t>
            </a:r>
            <a:r>
              <a:rPr lang="ru-RU" dirty="0" err="1"/>
              <a:t>print</a:t>
            </a:r>
            <a:r>
              <a:rPr lang="ru-RU" dirty="0"/>
              <a:t> </a:t>
            </a:r>
            <a:r>
              <a:rPr lang="ru-RU" dirty="0" smtClean="0"/>
              <a:t>a</a:t>
            </a:r>
            <a:endParaRPr lang="en-US" dirty="0" smtClean="0"/>
          </a:p>
          <a:p>
            <a:pPr marL="0" indent="0">
              <a:buNone/>
            </a:pPr>
            <a:r>
              <a:rPr lang="ru-RU" dirty="0" smtClean="0"/>
              <a:t>[[</a:t>
            </a:r>
            <a:r>
              <a:rPr lang="ru-RU" dirty="0"/>
              <a:t>0 1 2] [3 4 5] [6 7 8]]</a:t>
            </a:r>
            <a:r>
              <a:rPr lang="uz-Cyrl-UZ" dirty="0" smtClean="0">
                <a:effectLst/>
              </a:rPr>
              <a:t> </a:t>
            </a:r>
            <a:endParaRPr lang="en-US" dirty="0" smtClean="0">
              <a:effectLst/>
            </a:endParaRPr>
          </a:p>
          <a:p>
            <a:pPr marL="0" indent="0">
              <a:buNone/>
            </a:pPr>
            <a:r>
              <a:rPr lang="ru-RU" dirty="0" smtClean="0"/>
              <a:t>Массив </a:t>
            </a:r>
            <a:r>
              <a:rPr lang="ru-RU" dirty="0"/>
              <a:t>можно превратить обратно в список с помощью метода </a:t>
            </a:r>
            <a:r>
              <a:rPr lang="ru-RU" dirty="0" err="1"/>
              <a:t>tolist</a:t>
            </a:r>
            <a:r>
              <a:rPr lang="ru-RU" dirty="0"/>
              <a:t>():</a:t>
            </a:r>
            <a:endParaRPr lang="uz-Cyrl-UZ" dirty="0"/>
          </a:p>
          <a:p>
            <a:pPr marL="0" indent="0">
              <a:buNone/>
            </a:pPr>
            <a:r>
              <a:rPr lang="ru-RU" dirty="0"/>
              <a:t>&gt;&gt;&gt; </a:t>
            </a:r>
            <a:r>
              <a:rPr lang="ru-RU" dirty="0" err="1"/>
              <a:t>a.tolist</a:t>
            </a:r>
            <a:r>
              <a:rPr lang="ru-RU" dirty="0" smtClean="0"/>
              <a:t>()</a:t>
            </a:r>
            <a:endParaRPr lang="en-US" dirty="0" smtClean="0"/>
          </a:p>
          <a:p>
            <a:pPr marL="0" indent="0">
              <a:buNone/>
            </a:pPr>
            <a:r>
              <a:rPr lang="ru-RU" dirty="0" smtClean="0"/>
              <a:t>[[</a:t>
            </a:r>
            <a:r>
              <a:rPr lang="ru-RU" dirty="0"/>
              <a:t>0, 1, 2], [3, 4, 5], [6, 7, 8]]</a:t>
            </a:r>
            <a:endParaRPr lang="uz-Cyrl-UZ" dirty="0"/>
          </a:p>
        </p:txBody>
      </p:sp>
    </p:spTree>
    <p:extLst>
      <p:ext uri="{BB962C8B-B14F-4D97-AF65-F5344CB8AC3E}">
        <p14:creationId xmlns:p14="http://schemas.microsoft.com/office/powerpoint/2010/main" val="6296231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0"/>
            <a:ext cx="9144000" cy="6669360"/>
          </a:xfrm>
        </p:spPr>
        <p:txBody>
          <a:bodyPr>
            <a:no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ru-RU" sz="1800" b="1" dirty="0"/>
              <a:t>Срезы</a:t>
            </a:r>
            <a:endParaRPr lang="uz-Cyrl-UZ" sz="1800" b="1" dirty="0"/>
          </a:p>
          <a:p>
            <a:pPr marL="0" indent="0">
              <a:spcBef>
                <a:spcPts val="0"/>
              </a:spcBef>
              <a:buNone/>
            </a:pPr>
            <a:r>
              <a:rPr lang="ru-RU" sz="1800" dirty="0"/>
              <a:t>Объекты-массивы </a:t>
            </a:r>
            <a:r>
              <a:rPr lang="ru-RU" sz="1800" dirty="0" err="1"/>
              <a:t>Numeric</a:t>
            </a:r>
            <a:r>
              <a:rPr lang="ru-RU" sz="1800" dirty="0"/>
              <a:t> используют расширенный синтаксис выделения среза. Следующие примеры иллюстрируют различные варианты записи срезов. Функция </a:t>
            </a:r>
            <a:r>
              <a:rPr lang="ru-RU" sz="1800" dirty="0" err="1"/>
              <a:t>Numeric.arrayrange</a:t>
            </a:r>
            <a:r>
              <a:rPr lang="ru-RU" sz="1800" dirty="0"/>
              <a:t>() является аналогом </a:t>
            </a:r>
            <a:r>
              <a:rPr lang="ru-RU" sz="1800" dirty="0" err="1"/>
              <a:t>range</a:t>
            </a:r>
            <a:r>
              <a:rPr lang="ru-RU" sz="1800" dirty="0"/>
              <a:t>() для массивов.</a:t>
            </a:r>
            <a:endParaRPr lang="uz-Cyrl-UZ" sz="1800" dirty="0"/>
          </a:p>
          <a:p>
            <a:pPr marL="0" indent="0">
              <a:spcBef>
                <a:spcPts val="0"/>
              </a:spcBef>
              <a:buNone/>
            </a:pPr>
            <a:r>
              <a:rPr lang="en-US" sz="1800" dirty="0"/>
              <a:t>&gt;&gt;&gt; import </a:t>
            </a:r>
            <a:r>
              <a:rPr lang="en-US" sz="1800" dirty="0" smtClean="0"/>
              <a:t>Numeric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800" dirty="0" smtClean="0"/>
              <a:t>&gt;&gt;&gt; </a:t>
            </a:r>
            <a:r>
              <a:rPr lang="en-US" sz="1800" dirty="0"/>
              <a:t>a = </a:t>
            </a:r>
            <a:r>
              <a:rPr lang="en-US" sz="1800" dirty="0" err="1"/>
              <a:t>Numeric.arrayrange</a:t>
            </a:r>
            <a:r>
              <a:rPr lang="en-US" sz="1800" dirty="0"/>
              <a:t>(24) + </a:t>
            </a:r>
            <a:r>
              <a:rPr lang="en-US" sz="1800" dirty="0" smtClean="0"/>
              <a:t>1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sz="1800" dirty="0" smtClean="0"/>
              <a:t>&gt;&gt;&gt; </a:t>
            </a:r>
            <a:r>
              <a:rPr lang="ru-RU" sz="1800" dirty="0" err="1"/>
              <a:t>a.shape</a:t>
            </a:r>
            <a:r>
              <a:rPr lang="ru-RU" sz="1800" dirty="0"/>
              <a:t> = (4, 6</a:t>
            </a:r>
            <a:r>
              <a:rPr lang="ru-RU" sz="1800" dirty="0" smtClean="0"/>
              <a:t>)</a:t>
            </a:r>
            <a:endParaRPr lang="en-US" sz="1800" dirty="0" smtClean="0"/>
          </a:p>
          <a:p>
            <a:pPr marL="0" indent="0">
              <a:spcBef>
                <a:spcPts val="0"/>
              </a:spcBef>
              <a:buNone/>
            </a:pPr>
            <a:r>
              <a:rPr lang="ru-RU" sz="1800" dirty="0" smtClean="0"/>
              <a:t>&gt;&gt;&gt; </a:t>
            </a:r>
            <a:r>
              <a:rPr lang="ru-RU" sz="1800" dirty="0" err="1"/>
              <a:t>print</a:t>
            </a:r>
            <a:r>
              <a:rPr lang="ru-RU" sz="1800" dirty="0"/>
              <a:t> a             # исходный </a:t>
            </a:r>
            <a:r>
              <a:rPr lang="ru-RU" sz="1800" dirty="0" smtClean="0"/>
              <a:t>массив</a:t>
            </a:r>
            <a:endParaRPr lang="en-US" sz="1800" dirty="0" smtClean="0"/>
          </a:p>
          <a:p>
            <a:pPr marL="0" indent="0">
              <a:spcBef>
                <a:spcPts val="0"/>
              </a:spcBef>
              <a:buNone/>
            </a:pPr>
            <a:r>
              <a:rPr lang="en-US" sz="1800" dirty="0" smtClean="0"/>
              <a:t>[[ </a:t>
            </a:r>
            <a:r>
              <a:rPr lang="en-US" sz="1800" dirty="0"/>
              <a:t>1  2  3  4  5  6</a:t>
            </a:r>
            <a:r>
              <a:rPr lang="en-US" sz="1800" dirty="0" smtClean="0"/>
              <a:t>] </a:t>
            </a:r>
            <a:r>
              <a:rPr lang="en-US" sz="1800" dirty="0"/>
              <a:t>[ 7  8  9 10 11 12] </a:t>
            </a:r>
            <a:r>
              <a:rPr lang="en-US" sz="1800" dirty="0" smtClean="0"/>
              <a:t>[</a:t>
            </a:r>
            <a:r>
              <a:rPr lang="en-US" sz="1800" dirty="0"/>
              <a:t>13 14 15 16 17 18] </a:t>
            </a:r>
            <a:r>
              <a:rPr lang="en-US" sz="1800" dirty="0" smtClean="0"/>
              <a:t>[</a:t>
            </a:r>
            <a:r>
              <a:rPr lang="en-US" sz="1800" dirty="0"/>
              <a:t>19 20 21 22 23 24</a:t>
            </a:r>
            <a:r>
              <a:rPr lang="en-US" sz="1800" dirty="0" smtClean="0"/>
              <a:t>]]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800" dirty="0" smtClean="0"/>
              <a:t>&gt;&gt;&gt; </a:t>
            </a:r>
            <a:r>
              <a:rPr lang="en-US" sz="1800" dirty="0"/>
              <a:t>print a[1,2]        # </a:t>
            </a:r>
            <a:r>
              <a:rPr lang="ru-RU" sz="1800" dirty="0"/>
              <a:t>элемент</a:t>
            </a:r>
            <a:r>
              <a:rPr lang="en-US" sz="1800" dirty="0"/>
              <a:t> </a:t>
            </a:r>
            <a:r>
              <a:rPr lang="en-US" sz="1800" dirty="0" smtClean="0"/>
              <a:t>1,29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800" dirty="0" smtClean="0"/>
              <a:t>&gt;&gt;&gt; </a:t>
            </a:r>
            <a:r>
              <a:rPr lang="en-US" sz="1800" dirty="0"/>
              <a:t>print a[1,:]        # </a:t>
            </a:r>
            <a:r>
              <a:rPr lang="ru-RU" sz="1800" dirty="0"/>
              <a:t>строка</a:t>
            </a:r>
            <a:r>
              <a:rPr lang="en-US" sz="1800" dirty="0"/>
              <a:t> </a:t>
            </a:r>
            <a:r>
              <a:rPr lang="en-US" sz="1800" dirty="0" smtClean="0"/>
              <a:t>1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800" dirty="0" smtClean="0"/>
              <a:t>[ </a:t>
            </a:r>
            <a:r>
              <a:rPr lang="en-US" sz="1800" dirty="0"/>
              <a:t>7  8  9 10 11 12</a:t>
            </a:r>
            <a:r>
              <a:rPr lang="en-US" sz="1800" dirty="0" smtClean="0"/>
              <a:t>]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800" dirty="0" smtClean="0"/>
              <a:t>&gt;&gt;&gt; </a:t>
            </a:r>
            <a:r>
              <a:rPr lang="en-US" sz="1800" dirty="0"/>
              <a:t>print a[1]          # </a:t>
            </a:r>
            <a:r>
              <a:rPr lang="ru-RU" sz="1800" dirty="0"/>
              <a:t>тоже строка</a:t>
            </a:r>
            <a:r>
              <a:rPr lang="en-US" sz="1800" dirty="0"/>
              <a:t> </a:t>
            </a:r>
            <a:r>
              <a:rPr lang="en-US" sz="1800" dirty="0" smtClean="0"/>
              <a:t>1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800" dirty="0" smtClean="0"/>
              <a:t>[ </a:t>
            </a:r>
            <a:r>
              <a:rPr lang="en-US" sz="1800" dirty="0"/>
              <a:t>7  8  9 10 11 12</a:t>
            </a:r>
            <a:r>
              <a:rPr lang="en-US" sz="1800" dirty="0" smtClean="0"/>
              <a:t>]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800" dirty="0" smtClean="0"/>
              <a:t>&gt;&gt;&gt; </a:t>
            </a:r>
            <a:r>
              <a:rPr lang="en-US" sz="1800" dirty="0"/>
              <a:t>print a[:,1]        # </a:t>
            </a:r>
            <a:r>
              <a:rPr lang="ru-RU" sz="1800" dirty="0"/>
              <a:t>столбец</a:t>
            </a:r>
            <a:r>
              <a:rPr lang="en-US" sz="1800" dirty="0"/>
              <a:t> </a:t>
            </a:r>
            <a:r>
              <a:rPr lang="en-US" sz="1800" dirty="0" smtClean="0"/>
              <a:t>1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sz="1800" dirty="0" smtClean="0"/>
              <a:t>[ </a:t>
            </a:r>
            <a:r>
              <a:rPr lang="ru-RU" sz="1800" dirty="0"/>
              <a:t>2  8 14 20</a:t>
            </a:r>
            <a:r>
              <a:rPr lang="ru-RU" sz="1800" dirty="0" smtClean="0"/>
              <a:t>]</a:t>
            </a:r>
            <a:endParaRPr lang="en-US" sz="1800" dirty="0" smtClean="0"/>
          </a:p>
          <a:p>
            <a:pPr marL="0" indent="0">
              <a:spcBef>
                <a:spcPts val="0"/>
              </a:spcBef>
              <a:buNone/>
            </a:pPr>
            <a:r>
              <a:rPr lang="ru-RU" sz="1800" dirty="0" smtClean="0"/>
              <a:t>&gt;&gt;&gt; </a:t>
            </a:r>
            <a:r>
              <a:rPr lang="ru-RU" sz="1800" dirty="0" err="1"/>
              <a:t>print</a:t>
            </a:r>
            <a:r>
              <a:rPr lang="ru-RU" sz="1800" dirty="0"/>
              <a:t> a[-2,:]       # предпоследняя </a:t>
            </a:r>
            <a:r>
              <a:rPr lang="ru-RU" sz="1800" dirty="0" smtClean="0"/>
              <a:t>строка</a:t>
            </a:r>
            <a:endParaRPr lang="en-US" sz="1800" dirty="0" smtClean="0"/>
          </a:p>
          <a:p>
            <a:pPr marL="0" indent="0">
              <a:spcBef>
                <a:spcPts val="0"/>
              </a:spcBef>
              <a:buNone/>
            </a:pPr>
            <a:r>
              <a:rPr lang="ru-RU" sz="1800" dirty="0" smtClean="0"/>
              <a:t>[</a:t>
            </a:r>
            <a:r>
              <a:rPr lang="ru-RU" sz="1800" dirty="0"/>
              <a:t>13 14 15 16 17 18</a:t>
            </a:r>
            <a:r>
              <a:rPr lang="ru-RU" sz="1800" dirty="0" smtClean="0"/>
              <a:t>]</a:t>
            </a:r>
            <a:endParaRPr lang="en-US" sz="1800" dirty="0" smtClean="0"/>
          </a:p>
          <a:p>
            <a:pPr marL="0" indent="0">
              <a:spcBef>
                <a:spcPts val="0"/>
              </a:spcBef>
              <a:buNone/>
            </a:pPr>
            <a:r>
              <a:rPr lang="ru-RU" sz="1800" dirty="0" smtClean="0"/>
              <a:t>&gt;&gt;&gt; </a:t>
            </a:r>
            <a:r>
              <a:rPr lang="ru-RU" sz="1800" dirty="0" err="1"/>
              <a:t>print</a:t>
            </a:r>
            <a:r>
              <a:rPr lang="ru-RU" sz="1800" dirty="0"/>
              <a:t> a[0:2,1:3]    # окно </a:t>
            </a:r>
            <a:r>
              <a:rPr lang="ru-RU" sz="1800" dirty="0" smtClean="0"/>
              <a:t>2x2</a:t>
            </a:r>
            <a:endParaRPr lang="en-US" sz="1800" dirty="0" smtClean="0"/>
          </a:p>
          <a:p>
            <a:pPr marL="0" indent="0">
              <a:spcBef>
                <a:spcPts val="0"/>
              </a:spcBef>
              <a:buNone/>
            </a:pPr>
            <a:r>
              <a:rPr lang="ru-RU" sz="1800" dirty="0" smtClean="0"/>
              <a:t>[[</a:t>
            </a:r>
            <a:r>
              <a:rPr lang="ru-RU" sz="1800" dirty="0"/>
              <a:t>2 3] [8 9</a:t>
            </a:r>
            <a:r>
              <a:rPr lang="ru-RU" sz="1800" dirty="0" smtClean="0"/>
              <a:t>]]</a:t>
            </a:r>
            <a:endParaRPr lang="en-US" sz="1800" dirty="0" smtClean="0"/>
          </a:p>
          <a:p>
            <a:pPr marL="0" indent="0">
              <a:spcBef>
                <a:spcPts val="0"/>
              </a:spcBef>
              <a:buNone/>
            </a:pPr>
            <a:r>
              <a:rPr lang="ru-RU" sz="1800" dirty="0" smtClean="0"/>
              <a:t>&gt;&gt;&gt; </a:t>
            </a:r>
            <a:r>
              <a:rPr lang="ru-RU" sz="1800" dirty="0" err="1"/>
              <a:t>print</a:t>
            </a:r>
            <a:r>
              <a:rPr lang="ru-RU" sz="1800" dirty="0"/>
              <a:t> a[1,::3]      # каждый третий элемент строки </a:t>
            </a:r>
            <a:r>
              <a:rPr lang="ru-RU" sz="1800" dirty="0" smtClean="0"/>
              <a:t>1</a:t>
            </a:r>
            <a:endParaRPr lang="en-US" sz="1800" dirty="0" smtClean="0"/>
          </a:p>
          <a:p>
            <a:pPr marL="0" indent="0">
              <a:spcBef>
                <a:spcPts val="0"/>
              </a:spcBef>
              <a:buNone/>
            </a:pPr>
            <a:r>
              <a:rPr lang="ru-RU" sz="1800" dirty="0" smtClean="0"/>
              <a:t>[ </a:t>
            </a:r>
            <a:r>
              <a:rPr lang="ru-RU" sz="1800" dirty="0"/>
              <a:t>7 10</a:t>
            </a:r>
            <a:r>
              <a:rPr lang="ru-RU" sz="1800" dirty="0" smtClean="0"/>
              <a:t>]</a:t>
            </a:r>
            <a:endParaRPr lang="en-US" sz="1800" dirty="0" smtClean="0"/>
          </a:p>
          <a:p>
            <a:pPr marL="0" indent="0">
              <a:spcBef>
                <a:spcPts val="0"/>
              </a:spcBef>
              <a:buNone/>
            </a:pPr>
            <a:r>
              <a:rPr lang="ru-RU" sz="1800" dirty="0" smtClean="0"/>
              <a:t>&gt;&gt;&gt; </a:t>
            </a:r>
            <a:r>
              <a:rPr lang="ru-RU" sz="1800" dirty="0" err="1"/>
              <a:t>print</a:t>
            </a:r>
            <a:r>
              <a:rPr lang="ru-RU" sz="1800" dirty="0"/>
              <a:t> a[:,::-1]     # элементы строк в обратном </a:t>
            </a:r>
            <a:r>
              <a:rPr lang="ru-RU" sz="1800" dirty="0" smtClean="0"/>
              <a:t>порядке</a:t>
            </a:r>
            <a:endParaRPr lang="en-US" sz="1800" dirty="0" smtClean="0"/>
          </a:p>
          <a:p>
            <a:pPr marL="0" indent="0">
              <a:spcBef>
                <a:spcPts val="0"/>
              </a:spcBef>
              <a:buNone/>
            </a:pPr>
            <a:r>
              <a:rPr lang="ru-RU" sz="1800" dirty="0" smtClean="0"/>
              <a:t>[[ </a:t>
            </a:r>
            <a:r>
              <a:rPr lang="ru-RU" sz="1800" dirty="0"/>
              <a:t>6  5  4  3  2  1] [12 11 10  9  8  7] [18 17 16 15 14 13] [24 23 22 21 20 19]]</a:t>
            </a:r>
            <a:endParaRPr lang="uz-Cyrl-UZ" sz="1800" dirty="0"/>
          </a:p>
        </p:txBody>
      </p:sp>
    </p:spTree>
    <p:extLst>
      <p:ext uri="{BB962C8B-B14F-4D97-AF65-F5344CB8AC3E}">
        <p14:creationId xmlns:p14="http://schemas.microsoft.com/office/powerpoint/2010/main" val="329233631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z-Cyrl-UZ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b="1" dirty="0"/>
              <a:t>Универсальные функции</a:t>
            </a:r>
            <a:endParaRPr lang="uz-Cyrl-UZ" b="1" dirty="0"/>
          </a:p>
          <a:p>
            <a:pPr marL="0" indent="0">
              <a:buNone/>
            </a:pPr>
            <a:r>
              <a:rPr lang="ru-RU" dirty="0"/>
              <a:t>Модуль </a:t>
            </a:r>
            <a:r>
              <a:rPr lang="ru-RU" dirty="0" err="1"/>
              <a:t>Numeric</a:t>
            </a:r>
            <a:r>
              <a:rPr lang="ru-RU" dirty="0"/>
              <a:t> определяет набор функций для применения к элементам массива. Функции применимы не только к массивам, но и к последовательностям (к сожалению, итераторы пока не поддерживаются). В результате получаются массивы</a:t>
            </a:r>
            <a:r>
              <a:rPr lang="ru-RU" dirty="0" smtClean="0"/>
              <a:t>.</a:t>
            </a:r>
            <a:endParaRPr lang="uz-Cyrl-UZ" dirty="0"/>
          </a:p>
        </p:txBody>
      </p:sp>
    </p:spTree>
    <p:extLst>
      <p:ext uri="{BB962C8B-B14F-4D97-AF65-F5344CB8AC3E}">
        <p14:creationId xmlns:p14="http://schemas.microsoft.com/office/powerpoint/2010/main" val="413319119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</TotalTime>
  <Words>4364</Words>
  <Application>Microsoft Office PowerPoint</Application>
  <PresentationFormat>Экран (4:3)</PresentationFormat>
  <Paragraphs>429</Paragraphs>
  <Slides>28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28</vt:i4>
      </vt:variant>
    </vt:vector>
  </HeadingPairs>
  <TitlesOfParts>
    <vt:vector size="32" baseType="lpstr">
      <vt:lpstr>Arial</vt:lpstr>
      <vt:lpstr>Calibri</vt:lpstr>
      <vt:lpstr>Times New Roman</vt:lpstr>
      <vt:lpstr>Тема Office</vt:lpstr>
      <vt:lpstr>Численные алгоритмы.Матричные вычисления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Функции модуля Numeric Следующие функции модуля Numeric являются краткой записью некоторых наиболее употребительных сочетаний функций и методов: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Численные алгоритмы. Матричные вычисления</dc:title>
  <dc:creator>Аваз</dc:creator>
  <cp:lastModifiedBy>Shokudo</cp:lastModifiedBy>
  <cp:revision>5</cp:revision>
  <dcterms:created xsi:type="dcterms:W3CDTF">2018-02-24T07:22:06Z</dcterms:created>
  <dcterms:modified xsi:type="dcterms:W3CDTF">2020-03-20T05:33:27Z</dcterms:modified>
</cp:coreProperties>
</file>