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uz-Cyrl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90D53-3A05-4D38-B446-1A7D36CE612F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17D-9554-4B4D-BB1B-AC1C08CFFD6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4265913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90D53-3A05-4D38-B446-1A7D36CE612F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17D-9554-4B4D-BB1B-AC1C08CFFD6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930907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90D53-3A05-4D38-B446-1A7D36CE612F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17D-9554-4B4D-BB1B-AC1C08CFFD6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87560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90D53-3A05-4D38-B446-1A7D36CE612F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17D-9554-4B4D-BB1B-AC1C08CFFD6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77132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90D53-3A05-4D38-B446-1A7D36CE612F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17D-9554-4B4D-BB1B-AC1C08CFFD6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181753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90D53-3A05-4D38-B446-1A7D36CE612F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17D-9554-4B4D-BB1B-AC1C08CFFD6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01428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90D53-3A05-4D38-B446-1A7D36CE612F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17D-9554-4B4D-BB1B-AC1C08CFFD6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068351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90D53-3A05-4D38-B446-1A7D36CE612F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17D-9554-4B4D-BB1B-AC1C08CFFD6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719788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90D53-3A05-4D38-B446-1A7D36CE612F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17D-9554-4B4D-BB1B-AC1C08CFFD6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82729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90D53-3A05-4D38-B446-1A7D36CE612F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17D-9554-4B4D-BB1B-AC1C08CFFD6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472013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90D53-3A05-4D38-B446-1A7D36CE612F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3117D-9554-4B4D-BB1B-AC1C08CFFD6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180797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90D53-3A05-4D38-B446-1A7D36CE612F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3117D-9554-4B4D-BB1B-AC1C08CFFD60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787899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z-Cyrl-U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196753"/>
            <a:ext cx="8134672" cy="2403698"/>
          </a:xfrm>
        </p:spPr>
        <p:txBody>
          <a:bodyPr>
            <a:normAutofit/>
          </a:bodyPr>
          <a:lstStyle/>
          <a:p>
            <a:r>
              <a:rPr lang="ru-RU" b="1" dirty="0"/>
              <a:t>Численные </a:t>
            </a:r>
            <a:r>
              <a:rPr lang="ru-RU" b="1" dirty="0" err="1" smtClean="0"/>
              <a:t>алгоритмы.Матричные</a:t>
            </a:r>
            <a:r>
              <a:rPr lang="ru-RU" b="1" dirty="0" smtClean="0"/>
              <a:t> </a:t>
            </a:r>
            <a:r>
              <a:rPr lang="ru-RU" b="1" dirty="0"/>
              <a:t>вычисления</a:t>
            </a:r>
            <a:endParaRPr lang="uz-Cyrl-UZ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z-Cyrl-UZ"/>
              <a:t>Тохиров Э.Т.</a:t>
            </a:r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930094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37943"/>
              </p:ext>
            </p:extLst>
          </p:nvPr>
        </p:nvGraphicFramePr>
        <p:xfrm>
          <a:off x="251520" y="260650"/>
          <a:ext cx="8640960" cy="64205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29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Функция</a:t>
                      </a:r>
                      <a:endParaRPr lang="uz-Cyrl-UZ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Описание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add(x, y), subtract(x, y)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Сложение и вычитание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multiply(x, y), divide(x, y)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Умножение и деление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52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remainder(x, y), fmod(x, y)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Получение остатка от дел</a:t>
                      </a:r>
                      <a:endParaRPr lang="uz-Cyrl-UZ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ния (для целых чисел и чисел с плавающей запятой)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power(x, y)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Возведение в степень</a:t>
                      </a:r>
                      <a:endParaRPr lang="uz-Cyrl-UZ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sqrt(x)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Извлечение корня квадратного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29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negative(x), absolute(x), fabs(x)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Смена знака и абсолютное значение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052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ceil(x), floor(x)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Наименьшее (наибольшее) целое, большее (меньш</a:t>
                      </a:r>
                      <a:endParaRPr lang="uz-Cyrl-UZ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е) или равное аргументу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29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hypot(x, y)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Длина гипотенузы (даны длины двух катетов)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29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sin(x), cos(x), tan(x)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Тригонометрические функции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29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arcsin</a:t>
                      </a:r>
                      <a:r>
                        <a:rPr lang="en-US" sz="1800" dirty="0">
                          <a:effectLst/>
                        </a:rPr>
                        <a:t>(x), </a:t>
                      </a:r>
                      <a:r>
                        <a:rPr lang="en-US" sz="1800" dirty="0" err="1">
                          <a:effectLst/>
                        </a:rPr>
                        <a:t>arccos</a:t>
                      </a:r>
                      <a:r>
                        <a:rPr lang="en-US" sz="1800" dirty="0">
                          <a:effectLst/>
                        </a:rPr>
                        <a:t>(x), </a:t>
                      </a:r>
                      <a:r>
                        <a:rPr lang="en-US" sz="1800" dirty="0" err="1">
                          <a:effectLst/>
                        </a:rPr>
                        <a:t>arctan</a:t>
                      </a:r>
                      <a:r>
                        <a:rPr lang="en-US" sz="1800" dirty="0">
                          <a:effectLst/>
                        </a:rPr>
                        <a:t>(x)</a:t>
                      </a:r>
                      <a:endParaRPr lang="uz-Cyrl-UZ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Обратные тригонометрические функции</a:t>
                      </a:r>
                      <a:endParaRPr lang="uz-Cyrl-UZ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9927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733208"/>
              </p:ext>
            </p:extLst>
          </p:nvPr>
        </p:nvGraphicFramePr>
        <p:xfrm>
          <a:off x="179512" y="188638"/>
          <a:ext cx="8784976" cy="64807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26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4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arctan2(x, y)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Арктангенс от частного аргумента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sinh(x), cosh(x), tanh(x)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Гиперболические функции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arcsinh(x), arccosh(x), arctanh(x)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Обратные гиперболические функции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exp(x)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Экспонента (</a:t>
                      </a:r>
                      <a:r>
                        <a:rPr lang="ru-RU" sz="1600" dirty="0" err="1">
                          <a:effectLst/>
                        </a:rPr>
                        <a:t>e</a:t>
                      </a:r>
                      <a:r>
                        <a:rPr lang="ru-RU" sz="1600" baseline="30000" dirty="0" err="1">
                          <a:effectLst/>
                        </a:rPr>
                        <a:t>x</a:t>
                      </a:r>
                      <a:r>
                        <a:rPr lang="ru-RU" sz="1600" dirty="0">
                          <a:effectLst/>
                        </a:rPr>
                        <a:t>)</a:t>
                      </a:r>
                      <a:endParaRPr lang="uz-Cyrl-UZ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log(x), log10(x)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Натуральный и десятичный логарифмы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maximum(x, y), minimum(x, y)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Максимум и минимум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conjugate(x)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Сопряжение (для комплексных чисел)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equal(x, y), not_equal(x, y)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Равно, не равно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4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greater(x, y), greater_equal(x, y)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Больше, больше или равно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4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less(x, y), less_equal(x, y)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Меньше, меньше или равно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4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logical_and(x, y), logical_or(x, y)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Логические И, ИЛИ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4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logical_xor(x, y)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Логическое исключающее ИЛИ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4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logical_not(x)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Логические НЕ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4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bitwise_and(x, y), bitwise_or(x, y)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Побитовые И, ИЛИ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4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bitwise_xor(x, y)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Побитовое исключающее ИЛИ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4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invert(x)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Побитовая инверсия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6553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left_shift(x, n), right_shift(x, n)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Побитовые сдвиги </a:t>
                      </a:r>
                      <a:r>
                        <a:rPr lang="ru-RU" sz="1600" dirty="0" err="1">
                          <a:effectLst/>
                        </a:rPr>
                        <a:t>влев</a:t>
                      </a:r>
                      <a:endParaRPr lang="uz-Cyrl-UZ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и вправо на n битов</a:t>
                      </a:r>
                      <a:endParaRPr lang="uz-Cyrl-UZ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6330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568952" cy="211683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Перечисленные функции являются объектами типа </a:t>
            </a:r>
            <a:r>
              <a:rPr lang="ru-RU" dirty="0" err="1"/>
              <a:t>ufunc</a:t>
            </a:r>
            <a:r>
              <a:rPr lang="ru-RU" dirty="0"/>
              <a:t> и применяются к массивам поэлементно. Эти функции имеют специальные методы</a:t>
            </a:r>
            <a:r>
              <a:rPr lang="ru-RU" dirty="0" smtClean="0"/>
              <a:t>:</a:t>
            </a:r>
            <a:endParaRPr lang="uz-Cyrl-UZ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034820"/>
              </p:ext>
            </p:extLst>
          </p:nvPr>
        </p:nvGraphicFramePr>
        <p:xfrm>
          <a:off x="457200" y="2348879"/>
          <a:ext cx="8229600" cy="34563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accumulate</a:t>
                      </a:r>
                      <a:r>
                        <a:rPr lang="ru-RU" sz="1800" dirty="0">
                          <a:effectLst/>
                        </a:rPr>
                        <a:t>()</a:t>
                      </a:r>
                      <a:endParaRPr lang="uz-Cyrl-UZ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Аккумулирование результата.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outer()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Внешнее "произведение".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reduce</a:t>
                      </a:r>
                      <a:r>
                        <a:rPr lang="ru-RU" sz="1800" dirty="0">
                          <a:effectLst/>
                        </a:rPr>
                        <a:t>()</a:t>
                      </a:r>
                      <a:endParaRPr lang="uz-Cyrl-UZ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Сокращение.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reduceat()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Сокращение в заданных точках.</a:t>
                      </a:r>
                      <a:endParaRPr lang="uz-Cyrl-UZ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956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Пример с функцией </a:t>
            </a:r>
            <a:r>
              <a:rPr lang="ru-RU" dirty="0" err="1"/>
              <a:t>add</a:t>
            </a:r>
            <a:r>
              <a:rPr lang="ru-RU" dirty="0"/>
              <a:t>() позволяет понять смысл универсальной функции и ее методов: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from Numeric import </a:t>
            </a:r>
            <a:r>
              <a:rPr lang="en-US" dirty="0" smtClean="0"/>
              <a:t>add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add([[1, 2], [3, 4]],  [[1, 0], [0, 1</a:t>
            </a:r>
            <a:r>
              <a:rPr lang="en-US" dirty="0" smtClean="0"/>
              <a:t>]])</a:t>
            </a:r>
          </a:p>
          <a:p>
            <a:pPr marL="0" indent="0">
              <a:buNone/>
            </a:pPr>
            <a:r>
              <a:rPr lang="en-US" dirty="0" smtClean="0"/>
              <a:t>array</a:t>
            </a:r>
            <a:r>
              <a:rPr lang="en-US" dirty="0"/>
              <a:t>([[2, 2],       [3, 5</a:t>
            </a:r>
            <a:r>
              <a:rPr lang="en-US" dirty="0" smtClean="0"/>
              <a:t>]])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add([[1, 2], [3, 4]],  [1, 0</a:t>
            </a:r>
            <a:r>
              <a:rPr lang="en-US" dirty="0" smtClean="0"/>
              <a:t>])</a:t>
            </a:r>
          </a:p>
          <a:p>
            <a:pPr marL="0" indent="0">
              <a:buNone/>
            </a:pPr>
            <a:r>
              <a:rPr lang="en-US" dirty="0" smtClean="0"/>
              <a:t>array</a:t>
            </a:r>
            <a:r>
              <a:rPr lang="en-US" dirty="0"/>
              <a:t>([[2, 2],       [4, 4</a:t>
            </a:r>
            <a:r>
              <a:rPr lang="en-US" dirty="0" smtClean="0"/>
              <a:t>]])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add([[1, 2], [3, 4]],  1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array</a:t>
            </a:r>
            <a:r>
              <a:rPr lang="en-US" dirty="0"/>
              <a:t>([[2, 3],       [4, 5</a:t>
            </a:r>
            <a:r>
              <a:rPr lang="en-US" dirty="0" smtClean="0"/>
              <a:t>]])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 err="1"/>
              <a:t>add.reduce</a:t>
            </a:r>
            <a:r>
              <a:rPr lang="en-US" dirty="0"/>
              <a:t>([1, 2, 3, 4])                    # </a:t>
            </a:r>
            <a:r>
              <a:rPr lang="ru-RU" dirty="0"/>
              <a:t>т</a:t>
            </a:r>
            <a:r>
              <a:rPr lang="en-US" dirty="0"/>
              <a:t>.</a:t>
            </a:r>
            <a:r>
              <a:rPr lang="ru-RU" dirty="0"/>
              <a:t>е</a:t>
            </a:r>
            <a:r>
              <a:rPr lang="en-US" dirty="0"/>
              <a:t>. </a:t>
            </a:r>
            <a:r>
              <a:rPr lang="en-US" dirty="0" smtClean="0"/>
              <a:t>1+2+3+410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 err="1"/>
              <a:t>add.reduce</a:t>
            </a:r>
            <a:r>
              <a:rPr lang="en-US" dirty="0"/>
              <a:t>([[1, 2], [3, 4]], 0)             # </a:t>
            </a:r>
            <a:r>
              <a:rPr lang="ru-RU" dirty="0"/>
              <a:t>т</a:t>
            </a:r>
            <a:r>
              <a:rPr lang="en-US" dirty="0"/>
              <a:t>.</a:t>
            </a:r>
            <a:r>
              <a:rPr lang="ru-RU" dirty="0"/>
              <a:t>е</a:t>
            </a:r>
            <a:r>
              <a:rPr lang="en-US" dirty="0"/>
              <a:t>. [1+3 2+4]array([4, 6</a:t>
            </a:r>
            <a:r>
              <a:rPr lang="en-US" dirty="0" smtClean="0"/>
              <a:t>])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 err="1"/>
              <a:t>add.reduce</a:t>
            </a:r>
            <a:r>
              <a:rPr lang="en-US" dirty="0"/>
              <a:t>([[1, 2], [3, 4]], 1)             # </a:t>
            </a:r>
            <a:r>
              <a:rPr lang="ru-RU" dirty="0"/>
              <a:t>т</a:t>
            </a:r>
            <a:r>
              <a:rPr lang="en-US" dirty="0"/>
              <a:t>.</a:t>
            </a:r>
            <a:r>
              <a:rPr lang="ru-RU" dirty="0"/>
              <a:t>е</a:t>
            </a:r>
            <a:r>
              <a:rPr lang="en-US" dirty="0"/>
              <a:t>. [1+2 3+4]array([3, 7</a:t>
            </a:r>
            <a:r>
              <a:rPr lang="en-US" dirty="0" smtClean="0"/>
              <a:t>])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 err="1"/>
              <a:t>add.accumulate</a:t>
            </a:r>
            <a:r>
              <a:rPr lang="en-US" dirty="0"/>
              <a:t>([1, 2, 3, 4])                # </a:t>
            </a:r>
            <a:r>
              <a:rPr lang="ru-RU" dirty="0"/>
              <a:t>т</a:t>
            </a:r>
            <a:r>
              <a:rPr lang="en-US" dirty="0"/>
              <a:t>.</a:t>
            </a:r>
            <a:r>
              <a:rPr lang="ru-RU" dirty="0"/>
              <a:t>е</a:t>
            </a:r>
            <a:r>
              <a:rPr lang="en-US" dirty="0"/>
              <a:t>. [1 1+2 1+2+3 1+2+3+4]array([ 1,  3,  6, 10</a:t>
            </a:r>
            <a:r>
              <a:rPr lang="en-US" dirty="0" smtClean="0"/>
              <a:t>])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 err="1"/>
              <a:t>add.reduceat</a:t>
            </a:r>
            <a:r>
              <a:rPr lang="en-US" dirty="0"/>
              <a:t>(range(10), [0, 3, 6])          # </a:t>
            </a:r>
            <a:r>
              <a:rPr lang="ru-RU" dirty="0"/>
              <a:t>т</a:t>
            </a:r>
            <a:r>
              <a:rPr lang="en-US" dirty="0"/>
              <a:t>.</a:t>
            </a:r>
            <a:r>
              <a:rPr lang="ru-RU" dirty="0"/>
              <a:t>е</a:t>
            </a:r>
            <a:r>
              <a:rPr lang="en-US" dirty="0"/>
              <a:t>. [0+1+2 3+4+5 6+7+8+9]array([ 3, 12, 30</a:t>
            </a:r>
            <a:r>
              <a:rPr lang="en-US" dirty="0" smtClean="0"/>
              <a:t>])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 err="1"/>
              <a:t>add.outer</a:t>
            </a:r>
            <a:r>
              <a:rPr lang="en-US" dirty="0"/>
              <a:t>([1,2], [3,4])                     # </a:t>
            </a:r>
            <a:r>
              <a:rPr lang="ru-RU" dirty="0"/>
              <a:t>т</a:t>
            </a:r>
            <a:r>
              <a:rPr lang="en-US" dirty="0"/>
              <a:t>.</a:t>
            </a:r>
            <a:r>
              <a:rPr lang="ru-RU" dirty="0"/>
              <a:t>е</a:t>
            </a:r>
            <a:r>
              <a:rPr lang="en-US" dirty="0"/>
              <a:t>. [[1+3 1+4] [2+3 2+4</a:t>
            </a:r>
            <a:r>
              <a:rPr lang="en-US" dirty="0" smtClean="0"/>
              <a:t>]]</a:t>
            </a:r>
          </a:p>
          <a:p>
            <a:pPr marL="0" indent="0">
              <a:buNone/>
            </a:pPr>
            <a:r>
              <a:rPr lang="ru-RU" dirty="0" err="1" smtClean="0"/>
              <a:t>array</a:t>
            </a:r>
            <a:r>
              <a:rPr lang="ru-RU" dirty="0"/>
              <a:t>([[4, 5],       [5, 6]])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136815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856984" cy="655272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Методы </a:t>
            </a:r>
            <a:r>
              <a:rPr lang="ru-RU" dirty="0" err="1"/>
              <a:t>accumulate</a:t>
            </a:r>
            <a:r>
              <a:rPr lang="ru-RU" dirty="0"/>
              <a:t>(), </a:t>
            </a:r>
            <a:r>
              <a:rPr lang="ru-RU" dirty="0" err="1"/>
              <a:t>reduce</a:t>
            </a:r>
            <a:r>
              <a:rPr lang="ru-RU" dirty="0"/>
              <a:t>() и </a:t>
            </a:r>
            <a:r>
              <a:rPr lang="ru-RU" dirty="0" err="1"/>
              <a:t>reduceat</a:t>
            </a:r>
            <a:r>
              <a:rPr lang="ru-RU" dirty="0"/>
              <a:t>() принимают необязательный аргумент - номер размерности, используемой для соответствующего действия. По умолчанию применяется нулевая размерность.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Универсальные функции, помимо одного или двух необходимых параметров, позволяют задавать и еще один аргумент, для приема результата функции. Тип третьего аргумента должен строго соответствовать типу результата. Например, функция </a:t>
            </a:r>
            <a:r>
              <a:rPr lang="ru-RU" dirty="0" err="1"/>
              <a:t>sqrt</a:t>
            </a:r>
            <a:r>
              <a:rPr lang="ru-RU" dirty="0"/>
              <a:t>() даже от целых чисел имеет тип </a:t>
            </a:r>
            <a:r>
              <a:rPr lang="ru-RU" dirty="0" err="1"/>
              <a:t>Float</a:t>
            </a:r>
            <a:r>
              <a:rPr lang="ru-RU" dirty="0"/>
              <a:t>.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from Numeric import array, </a:t>
            </a:r>
            <a:r>
              <a:rPr lang="en-US" dirty="0" err="1"/>
              <a:t>sqrt</a:t>
            </a:r>
            <a:r>
              <a:rPr lang="en-US" dirty="0"/>
              <a:t>, </a:t>
            </a:r>
            <a:r>
              <a:rPr lang="en-US" dirty="0" smtClean="0"/>
              <a:t>Float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a = array([0, 1, 2</a:t>
            </a:r>
            <a:r>
              <a:rPr lang="en-US" dirty="0" smtClean="0"/>
              <a:t>])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r = array([0, 0, 0], Float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 err="1"/>
              <a:t>sqrt</a:t>
            </a:r>
            <a:r>
              <a:rPr lang="en-US" dirty="0"/>
              <a:t>(a, r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array</a:t>
            </a:r>
            <a:r>
              <a:rPr lang="en-US" dirty="0"/>
              <a:t>([ 0.        ,  1.        ,  1.41421356</a:t>
            </a:r>
            <a:r>
              <a:rPr lang="en-US" dirty="0" smtClean="0"/>
              <a:t>])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smtClean="0"/>
              <a:t>r</a:t>
            </a:r>
          </a:p>
          <a:p>
            <a:pPr marL="0" indent="0">
              <a:buNone/>
            </a:pPr>
            <a:r>
              <a:rPr lang="ru-RU" dirty="0" smtClean="0"/>
              <a:t>[ </a:t>
            </a:r>
            <a:r>
              <a:rPr lang="ru-RU" dirty="0"/>
              <a:t>0.          1.          1.41421356</a:t>
            </a:r>
            <a:r>
              <a:rPr lang="ru-RU" dirty="0" smtClean="0"/>
              <a:t>]</a:t>
            </a:r>
            <a:endParaRPr lang="en-US" dirty="0" smtClean="0"/>
          </a:p>
          <a:p>
            <a:pPr marL="0" indent="0">
              <a:buNone/>
            </a:pPr>
            <a:r>
              <a:rPr lang="ru-RU" b="1" dirty="0"/>
              <a:t>Предупреждение: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Не следует использовать в качестве приемника результата массив, который фигурирует в предыдущих аргументах функции, так как при этом результат может быть испорчен. Следующий пример показывает именно такой вариант: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&gt;&gt;&gt; </a:t>
            </a:r>
            <a:r>
              <a:rPr lang="ru-RU" dirty="0" err="1"/>
              <a:t>import</a:t>
            </a:r>
            <a:r>
              <a:rPr lang="ru-RU" dirty="0"/>
              <a:t> </a:t>
            </a:r>
            <a:r>
              <a:rPr lang="ru-RU" dirty="0" err="1" smtClean="0"/>
              <a:t>Numeric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&gt;&gt;&gt; </a:t>
            </a:r>
            <a:r>
              <a:rPr lang="ru-RU" dirty="0"/>
              <a:t>m = </a:t>
            </a:r>
            <a:r>
              <a:rPr lang="ru-RU" dirty="0" err="1"/>
              <a:t>Numeric.array</a:t>
            </a:r>
            <a:r>
              <a:rPr lang="ru-RU" dirty="0"/>
              <a:t>([0, 0, 0, 1, 0, 0, 0, 0</a:t>
            </a:r>
            <a:r>
              <a:rPr lang="ru-RU" dirty="0" smtClean="0"/>
              <a:t>])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add(m[:-1], m[1:], m[1</a:t>
            </a:r>
            <a:r>
              <a:rPr lang="en-US" dirty="0" smtClean="0"/>
              <a:t>:])</a:t>
            </a:r>
          </a:p>
          <a:p>
            <a:pPr marL="0" indent="0">
              <a:buNone/>
            </a:pPr>
            <a:r>
              <a:rPr lang="en-US" dirty="0" smtClean="0"/>
              <a:t>array</a:t>
            </a:r>
            <a:r>
              <a:rPr lang="en-US" dirty="0"/>
              <a:t>([0, 0, 1, 1, 1, 1, 1</a:t>
            </a:r>
            <a:r>
              <a:rPr lang="en-US" dirty="0" smtClean="0"/>
              <a:t>])</a:t>
            </a:r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таких неоднозначных случаях необходимо использовать промежуточный массив.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072140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/>
              <a:t>Функции модуля </a:t>
            </a:r>
            <a:r>
              <a:rPr lang="ru-RU" sz="1800" b="1" dirty="0" err="1"/>
              <a:t>Numeric</a:t>
            </a:r>
            <a:r>
              <a:rPr lang="uz-Cyrl-UZ" sz="1800" b="1" dirty="0"/>
              <a:t/>
            </a:r>
            <a:br>
              <a:rPr lang="uz-Cyrl-UZ" sz="1800" b="1" dirty="0"/>
            </a:br>
            <a:r>
              <a:rPr lang="ru-RU" sz="1800" dirty="0"/>
              <a:t>Следующие функции модуля </a:t>
            </a:r>
            <a:r>
              <a:rPr lang="ru-RU" sz="1800" dirty="0" err="1"/>
              <a:t>Numeric</a:t>
            </a:r>
            <a:r>
              <a:rPr lang="ru-RU" sz="1800" dirty="0"/>
              <a:t> являются краткой записью некоторых наиболее употребительных сочетаний функций и методов:</a:t>
            </a:r>
            <a:endParaRPr lang="uz-Cyrl-UZ" sz="1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525637"/>
              </p:ext>
            </p:extLst>
          </p:nvPr>
        </p:nvGraphicFramePr>
        <p:xfrm>
          <a:off x="457200" y="1196752"/>
          <a:ext cx="8229600" cy="51845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98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202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12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Функция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Аналог функции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  <a:tc hMerge="1">
                  <a:txBody>
                    <a:bodyPr/>
                    <a:lstStyle/>
                    <a:p>
                      <a:endParaRPr lang="uz-Cyrl-U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2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sum(a, axis)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add.reduce(a, axis)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 hMerge="1">
                  <a:txBody>
                    <a:bodyPr/>
                    <a:lstStyle/>
                    <a:p>
                      <a:endParaRPr lang="uz-Cyrl-U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2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cumsum(a, axis)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add.accumulate(a, axis)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 hMerge="1">
                  <a:txBody>
                    <a:bodyPr/>
                    <a:lstStyle/>
                    <a:p>
                      <a:endParaRPr lang="uz-Cyrl-U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2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product(a, axis)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multiply.reduce(a, axis)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 hMerge="1">
                  <a:txBody>
                    <a:bodyPr/>
                    <a:lstStyle/>
                    <a:p>
                      <a:endParaRPr lang="uz-Cyrl-U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2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cumproduct(a, axis)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multiply.accumulate(a, axis)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 hMerge="1">
                  <a:txBody>
                    <a:bodyPr/>
                    <a:lstStyle/>
                    <a:p>
                      <a:endParaRPr lang="uz-Cyrl-U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2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alltrue(a, axis)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logical_and.reduce</a:t>
                      </a:r>
                      <a:r>
                        <a:rPr lang="en-US" sz="1800" dirty="0">
                          <a:effectLst/>
                        </a:rPr>
                        <a:t>(a, axis)</a:t>
                      </a:r>
                      <a:endParaRPr lang="uz-Cyrl-UZ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 hMerge="1">
                  <a:txBody>
                    <a:bodyPr/>
                    <a:lstStyle/>
                    <a:p>
                      <a:endParaRPr lang="uz-Cyrl-U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12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sometrue(a, axis)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logical_or.reduce(a, axis)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 hMerge="1">
                  <a:txBody>
                    <a:bodyPr/>
                    <a:lstStyle/>
                    <a:p>
                      <a:endParaRPr lang="uz-Cyrl-U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1596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Примечание:</a:t>
                      </a:r>
                      <a:endParaRPr lang="uz-Cyrl-UZ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Параметр axis указывает размерность.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 hMerge="1">
                  <a:txBody>
                    <a:bodyPr/>
                    <a:lstStyle/>
                    <a:p>
                      <a:endParaRPr lang="uz-Cyrl-U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z-Cyrl-UZ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2144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/>
              <a:t>Функции для работы с массивами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Функций достаточно много, поэтому подробно будут рассмотрены только две из них, а остальные сведены в таблицу.</a:t>
            </a:r>
            <a:endParaRPr lang="uz-Cyrl-UZ" dirty="0"/>
          </a:p>
          <a:p>
            <a:pPr marL="0" indent="0">
              <a:buNone/>
            </a:pPr>
            <a:r>
              <a:rPr lang="ru-RU" b="1" dirty="0"/>
              <a:t>Функция </a:t>
            </a:r>
            <a:r>
              <a:rPr lang="ru-RU" b="1" dirty="0" err="1"/>
              <a:t>Numeric.take</a:t>
            </a:r>
            <a:r>
              <a:rPr lang="ru-RU" b="1" dirty="0"/>
              <a:t>()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Функция </a:t>
            </a:r>
            <a:r>
              <a:rPr lang="ru-RU" dirty="0" err="1"/>
              <a:t>Numeric.take</a:t>
            </a:r>
            <a:r>
              <a:rPr lang="ru-RU" dirty="0"/>
              <a:t>() позволяет взять часть массива по заданным на определенном измерении индексам. По умолчанию номер измерения (третий аргумент) равен нулю.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&gt;&gt;&gt; </a:t>
            </a:r>
            <a:r>
              <a:rPr lang="ru-RU" dirty="0" err="1"/>
              <a:t>import</a:t>
            </a:r>
            <a:r>
              <a:rPr lang="ru-RU" dirty="0"/>
              <a:t> </a:t>
            </a:r>
            <a:r>
              <a:rPr lang="ru-RU" dirty="0" err="1" smtClean="0"/>
              <a:t>Numeric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&gt;&gt;&gt; </a:t>
            </a:r>
            <a:r>
              <a:rPr lang="ru-RU" dirty="0"/>
              <a:t>a = </a:t>
            </a:r>
            <a:r>
              <a:rPr lang="ru-RU" dirty="0" err="1"/>
              <a:t>Numeric.reshape</a:t>
            </a:r>
            <a:r>
              <a:rPr lang="ru-RU" dirty="0"/>
              <a:t>(</a:t>
            </a:r>
            <a:r>
              <a:rPr lang="ru-RU" dirty="0" err="1"/>
              <a:t>Numeric.arrayrange</a:t>
            </a:r>
            <a:r>
              <a:rPr lang="ru-RU" dirty="0"/>
              <a:t>(25), (5, 5</a:t>
            </a:r>
            <a:r>
              <a:rPr lang="ru-RU" dirty="0" smtClean="0"/>
              <a:t>))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smtClean="0"/>
              <a:t>a</a:t>
            </a:r>
          </a:p>
          <a:p>
            <a:pPr marL="0" indent="0">
              <a:buNone/>
            </a:pPr>
            <a:r>
              <a:rPr lang="en-US" dirty="0" smtClean="0"/>
              <a:t>[[ </a:t>
            </a:r>
            <a:r>
              <a:rPr lang="en-US" dirty="0"/>
              <a:t>0  1  2  3  4] [ 5  6  7  8  9] [10 11 12 13 14]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[</a:t>
            </a:r>
            <a:r>
              <a:rPr lang="en-US" dirty="0"/>
              <a:t>15 16 17 18 19] [20 21 22 23 24</a:t>
            </a:r>
            <a:r>
              <a:rPr lang="en-US" dirty="0" smtClean="0"/>
              <a:t>]]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Numeric.take</a:t>
            </a:r>
            <a:r>
              <a:rPr lang="en-US" dirty="0"/>
              <a:t>(a, [1], 0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[ </a:t>
            </a:r>
            <a:r>
              <a:rPr lang="en-US" dirty="0"/>
              <a:t>[5 6 7 8 9</a:t>
            </a:r>
            <a:r>
              <a:rPr lang="en-US" dirty="0" smtClean="0"/>
              <a:t>]]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Numeric.take</a:t>
            </a:r>
            <a:r>
              <a:rPr lang="en-US" dirty="0"/>
              <a:t>(a, [1], 1)[[ 1] [ 6] [11] [16] [21</a:t>
            </a:r>
            <a:r>
              <a:rPr lang="en-US" dirty="0" smtClean="0"/>
              <a:t>]]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Numeric.take</a:t>
            </a:r>
            <a:r>
              <a:rPr lang="en-US" dirty="0"/>
              <a:t>(a, [[1,2],[3,4</a:t>
            </a:r>
            <a:r>
              <a:rPr lang="en-US" dirty="0" smtClean="0"/>
              <a:t>]])</a:t>
            </a:r>
          </a:p>
          <a:p>
            <a:pPr marL="0" indent="0">
              <a:buNone/>
            </a:pPr>
            <a:r>
              <a:rPr lang="ru-RU" dirty="0" smtClean="0"/>
              <a:t>[[[ </a:t>
            </a:r>
            <a:r>
              <a:rPr lang="ru-RU" dirty="0"/>
              <a:t>5  6  7  8  9]  [10 11 12 13 14]] [[15 16 17 18 19]  [20 21 22 23 24]]]</a:t>
            </a:r>
            <a:r>
              <a:rPr lang="uz-Cyrl-UZ" dirty="0" smtClean="0">
                <a:effectLst/>
              </a:rPr>
              <a:t> </a:t>
            </a:r>
            <a:endParaRPr lang="en-US" dirty="0" smtClean="0">
              <a:effectLst/>
            </a:endParaRPr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отличие от среза, функция </a:t>
            </a:r>
            <a:r>
              <a:rPr lang="ru-RU" dirty="0" err="1"/>
              <a:t>Numeric.take</a:t>
            </a:r>
            <a:r>
              <a:rPr lang="ru-RU" dirty="0"/>
              <a:t>() сохраняет размерность массива, если конечно, структура заданных индексов одномерна. Результат </a:t>
            </a:r>
            <a:r>
              <a:rPr lang="ru-RU" dirty="0" err="1"/>
              <a:t>Numeric.take</a:t>
            </a:r>
            <a:r>
              <a:rPr lang="ru-RU" dirty="0"/>
              <a:t>(a, [[1,2],[3,4]]) показывает, что взятые по индексам части помещаются в массив со структурой самих индексов, как если бы вместо 1 было написано [5 6 7 8 9], а вместо 2 - [10 11 12 13 14] и т.д</a:t>
            </a:r>
            <a:r>
              <a:rPr lang="ru-RU" dirty="0" smtClean="0"/>
              <a:t>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556431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229600" cy="20448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Функции</a:t>
            </a:r>
            <a:r>
              <a:rPr lang="en-US" b="1" dirty="0"/>
              <a:t> </a:t>
            </a:r>
            <a:r>
              <a:rPr lang="en-US" b="1" dirty="0" err="1"/>
              <a:t>Numeric.diagonal</a:t>
            </a:r>
            <a:r>
              <a:rPr lang="en-US" b="1" dirty="0"/>
              <a:t>() </a:t>
            </a:r>
            <a:r>
              <a:rPr lang="ru-RU" b="1" dirty="0"/>
              <a:t>и</a:t>
            </a:r>
            <a:r>
              <a:rPr lang="en-US" b="1" dirty="0"/>
              <a:t> </a:t>
            </a:r>
            <a:r>
              <a:rPr lang="en-US" b="1" dirty="0" err="1"/>
              <a:t>Numeric.trace</a:t>
            </a:r>
            <a:r>
              <a:rPr lang="en-US" b="1" dirty="0"/>
              <a:t>()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Функция </a:t>
            </a:r>
            <a:r>
              <a:rPr lang="ru-RU" dirty="0" err="1"/>
              <a:t>Numeric.diagonal</a:t>
            </a:r>
            <a:r>
              <a:rPr lang="ru-RU" dirty="0"/>
              <a:t>() возвращает диагональ матрицы. Она имеет следующие аргументы</a:t>
            </a:r>
            <a:r>
              <a:rPr lang="ru-RU" dirty="0" smtClean="0"/>
              <a:t>:</a:t>
            </a:r>
            <a:endParaRPr lang="uz-Cyrl-UZ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19243"/>
              </p:ext>
            </p:extLst>
          </p:nvPr>
        </p:nvGraphicFramePr>
        <p:xfrm>
          <a:off x="395536" y="2420888"/>
          <a:ext cx="8229600" cy="1798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2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7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a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Исходный массив.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offset</a:t>
                      </a:r>
                      <a:endParaRPr lang="uz-Cyrl-UZ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Смещение вправо от "главной" диагонали (по умолчанию 0).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axis1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Первое из измерений, на которых берется диагональ (по умолчанию 0).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axis2 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Второе измерение, образующее вместе с первым плоскость, на которой и берется диагональ. По умолчанию axis2=1.</a:t>
                      </a:r>
                      <a:endParaRPr lang="uz-Cyrl-UZ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4896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Функция </a:t>
            </a:r>
            <a:r>
              <a:rPr lang="ru-RU" dirty="0" err="1"/>
              <a:t>Numeric.trace</a:t>
            </a:r>
            <a:r>
              <a:rPr lang="ru-RU" dirty="0"/>
              <a:t>() (для вычисления следа матрицы) имеет те же аргументы, но суммирует элементы на диагонали. В примере ниже рассмотрены обе эти функции: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&gt;&gt;&gt; </a:t>
            </a:r>
            <a:r>
              <a:rPr lang="ru-RU" dirty="0" err="1"/>
              <a:t>import</a:t>
            </a:r>
            <a:r>
              <a:rPr lang="ru-RU" dirty="0"/>
              <a:t> </a:t>
            </a:r>
            <a:r>
              <a:rPr lang="ru-RU" dirty="0" err="1" smtClean="0"/>
              <a:t>Numeric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&gt;&gt;&gt; </a:t>
            </a:r>
            <a:r>
              <a:rPr lang="ru-RU" dirty="0"/>
              <a:t>a = </a:t>
            </a:r>
            <a:r>
              <a:rPr lang="ru-RU" dirty="0" err="1"/>
              <a:t>Numeric.reshape</a:t>
            </a:r>
            <a:r>
              <a:rPr lang="ru-RU" dirty="0"/>
              <a:t>(</a:t>
            </a:r>
            <a:r>
              <a:rPr lang="ru-RU" dirty="0" err="1"/>
              <a:t>Numeric.arrayrange</a:t>
            </a:r>
            <a:r>
              <a:rPr lang="ru-RU" dirty="0"/>
              <a:t>(16), (4, 4</a:t>
            </a:r>
            <a:r>
              <a:rPr lang="ru-RU" dirty="0" smtClean="0"/>
              <a:t>))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a</a:t>
            </a:r>
            <a:r>
              <a:rPr lang="en-US" dirty="0" smtClean="0"/>
              <a:t>[</a:t>
            </a:r>
          </a:p>
          <a:p>
            <a:pPr marL="0" indent="0">
              <a:buNone/>
            </a:pPr>
            <a:r>
              <a:rPr lang="en-US" dirty="0" smtClean="0"/>
              <a:t>[ </a:t>
            </a:r>
            <a:r>
              <a:rPr lang="en-US" dirty="0"/>
              <a:t>0  1  2  3] [ 4  5  6  7] [ 8  9 10 11] [12 13 14 15</a:t>
            </a:r>
            <a:r>
              <a:rPr lang="en-US" dirty="0" smtClean="0"/>
              <a:t>]]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for </a:t>
            </a:r>
            <a:r>
              <a:rPr lang="en-US" dirty="0" err="1"/>
              <a:t>i</a:t>
            </a:r>
            <a:r>
              <a:rPr lang="en-US" dirty="0"/>
              <a:t> in range(-3, 4</a:t>
            </a:r>
            <a:r>
              <a:rPr lang="en-US" dirty="0" smtClean="0"/>
              <a:t>):</a:t>
            </a:r>
          </a:p>
          <a:p>
            <a:pPr marL="0" indent="0">
              <a:buNone/>
            </a:pPr>
            <a:r>
              <a:rPr lang="en-US" dirty="0" smtClean="0"/>
              <a:t>...   </a:t>
            </a:r>
            <a:r>
              <a:rPr lang="en-US" dirty="0"/>
              <a:t>print "Sum", </a:t>
            </a:r>
            <a:r>
              <a:rPr lang="en-US" dirty="0" err="1"/>
              <a:t>Numeric.diagonal</a:t>
            </a:r>
            <a:r>
              <a:rPr lang="en-US" dirty="0"/>
              <a:t>(a, </a:t>
            </a:r>
            <a:r>
              <a:rPr lang="en-US" dirty="0" err="1"/>
              <a:t>i</a:t>
            </a:r>
            <a:r>
              <a:rPr lang="en-US" dirty="0"/>
              <a:t>), "=", </a:t>
            </a:r>
            <a:r>
              <a:rPr lang="en-US" dirty="0" err="1"/>
              <a:t>Numeric.trace</a:t>
            </a:r>
            <a:r>
              <a:rPr lang="en-US" dirty="0"/>
              <a:t>(a, </a:t>
            </a:r>
            <a:r>
              <a:rPr lang="en-US" dirty="0" err="1"/>
              <a:t>i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...</a:t>
            </a:r>
            <a:r>
              <a:rPr lang="en-US" dirty="0"/>
              <a:t>Sum [12] = </a:t>
            </a:r>
            <a:r>
              <a:rPr lang="en-US" dirty="0" smtClean="0"/>
              <a:t>12</a:t>
            </a:r>
          </a:p>
          <a:p>
            <a:pPr marL="0" indent="0">
              <a:buNone/>
            </a:pPr>
            <a:r>
              <a:rPr lang="en-US" dirty="0" smtClean="0"/>
              <a:t>Sum </a:t>
            </a:r>
            <a:r>
              <a:rPr lang="en-US" dirty="0"/>
              <a:t>[ 8 13] = </a:t>
            </a:r>
            <a:r>
              <a:rPr lang="en-US" dirty="0" smtClean="0"/>
              <a:t>21</a:t>
            </a:r>
          </a:p>
          <a:p>
            <a:pPr marL="0" indent="0">
              <a:buNone/>
            </a:pPr>
            <a:r>
              <a:rPr lang="en-US" dirty="0" smtClean="0"/>
              <a:t>Sum </a:t>
            </a:r>
            <a:r>
              <a:rPr lang="en-US" dirty="0"/>
              <a:t>[ 4  9 14] = </a:t>
            </a:r>
            <a:r>
              <a:rPr lang="en-US" dirty="0" smtClean="0"/>
              <a:t>27</a:t>
            </a:r>
          </a:p>
          <a:p>
            <a:pPr marL="0" indent="0">
              <a:buNone/>
            </a:pPr>
            <a:r>
              <a:rPr lang="en-US" dirty="0" smtClean="0"/>
              <a:t>Sum </a:t>
            </a:r>
            <a:r>
              <a:rPr lang="en-US" dirty="0"/>
              <a:t>[ 0  5 10 15] = </a:t>
            </a:r>
            <a:r>
              <a:rPr lang="en-US" dirty="0" smtClean="0"/>
              <a:t>30</a:t>
            </a:r>
          </a:p>
          <a:p>
            <a:pPr marL="0" indent="0">
              <a:buNone/>
            </a:pPr>
            <a:r>
              <a:rPr lang="en-US" dirty="0" smtClean="0"/>
              <a:t>Sum </a:t>
            </a:r>
            <a:r>
              <a:rPr lang="en-US" dirty="0"/>
              <a:t>[ 1  6 11] = </a:t>
            </a:r>
            <a:r>
              <a:rPr lang="en-US" dirty="0" smtClean="0"/>
              <a:t>18</a:t>
            </a:r>
          </a:p>
          <a:p>
            <a:pPr marL="0" indent="0">
              <a:buNone/>
            </a:pPr>
            <a:r>
              <a:rPr lang="en-US" dirty="0" smtClean="0"/>
              <a:t>Sum </a:t>
            </a:r>
            <a:r>
              <a:rPr lang="en-US" dirty="0"/>
              <a:t>[2 7] = </a:t>
            </a:r>
            <a:r>
              <a:rPr lang="en-US" dirty="0" smtClean="0"/>
              <a:t>9</a:t>
            </a:r>
          </a:p>
          <a:p>
            <a:pPr marL="0" indent="0">
              <a:buNone/>
            </a:pPr>
            <a:r>
              <a:rPr lang="en-US" dirty="0" smtClean="0"/>
              <a:t>Sum </a:t>
            </a:r>
            <a:r>
              <a:rPr lang="en-US" dirty="0"/>
              <a:t>[3] = 3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613627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Функция</a:t>
            </a:r>
            <a:r>
              <a:rPr lang="en-US" b="1" dirty="0"/>
              <a:t> </a:t>
            </a:r>
            <a:r>
              <a:rPr lang="en-US" b="1" dirty="0" err="1"/>
              <a:t>Numeric.choose</a:t>
            </a:r>
            <a:r>
              <a:rPr lang="en-US" b="1" dirty="0"/>
              <a:t>()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Эта функция использует один массив с целыми числами от 0 до n для выбора значения из одного из заданных массивов: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a = </a:t>
            </a:r>
            <a:r>
              <a:rPr lang="en-US" dirty="0" err="1"/>
              <a:t>Numeric.identity</a:t>
            </a:r>
            <a:r>
              <a:rPr lang="en-US" dirty="0"/>
              <a:t>(4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b0 = </a:t>
            </a:r>
            <a:r>
              <a:rPr lang="en-US" dirty="0" err="1"/>
              <a:t>Numeric.reshape</a:t>
            </a:r>
            <a:r>
              <a:rPr lang="en-US" dirty="0"/>
              <a:t>(</a:t>
            </a:r>
            <a:r>
              <a:rPr lang="en-US" dirty="0" err="1"/>
              <a:t>Numeric.arrayrange</a:t>
            </a:r>
            <a:r>
              <a:rPr lang="en-US" dirty="0"/>
              <a:t>(16), (4, 4</a:t>
            </a:r>
            <a:r>
              <a:rPr lang="en-US" dirty="0" smtClean="0"/>
              <a:t>))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b1 = -</a:t>
            </a:r>
            <a:r>
              <a:rPr lang="en-US" dirty="0" err="1"/>
              <a:t>Numeric.reshape</a:t>
            </a:r>
            <a:r>
              <a:rPr lang="en-US" dirty="0"/>
              <a:t>(</a:t>
            </a:r>
            <a:r>
              <a:rPr lang="en-US" dirty="0" err="1"/>
              <a:t>Numeric.arrayrange</a:t>
            </a:r>
            <a:r>
              <a:rPr lang="en-US" dirty="0"/>
              <a:t>(16), (4, 4</a:t>
            </a:r>
            <a:r>
              <a:rPr lang="en-US" dirty="0" smtClean="0"/>
              <a:t>))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Numeric.choose</a:t>
            </a:r>
            <a:r>
              <a:rPr lang="en-US" dirty="0"/>
              <a:t>(a, (b0, b1</a:t>
            </a:r>
            <a:r>
              <a:rPr lang="en-US" dirty="0" smtClean="0"/>
              <a:t>))</a:t>
            </a:r>
          </a:p>
          <a:p>
            <a:pPr marL="0" indent="0">
              <a:buNone/>
            </a:pPr>
            <a:r>
              <a:rPr lang="ru-RU" dirty="0" smtClean="0"/>
              <a:t>[[  </a:t>
            </a:r>
            <a:r>
              <a:rPr lang="ru-RU" dirty="0"/>
              <a:t>0   1   2   3] [  4  -5   6   7] [  8   9 -10  11] [ 12  13  14 -15]]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650032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626469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err="1"/>
              <a:t>Numeric</a:t>
            </a:r>
            <a:r>
              <a:rPr lang="ru-RU" b="1" dirty="0"/>
              <a:t> </a:t>
            </a:r>
            <a:r>
              <a:rPr lang="ru-RU" b="1" dirty="0" err="1"/>
              <a:t>Python</a:t>
            </a:r>
            <a:r>
              <a:rPr lang="ru-RU" dirty="0"/>
              <a:t> - это несколько модулей для вычислений с многомерными массивами, необходимых для многих численных приложений. Модуль </a:t>
            </a:r>
            <a:r>
              <a:rPr lang="ru-RU" dirty="0" err="1"/>
              <a:t>Numeric</a:t>
            </a:r>
            <a:r>
              <a:rPr lang="ru-RU" dirty="0"/>
              <a:t> вносит в </a:t>
            </a:r>
            <a:r>
              <a:rPr lang="ru-RU" dirty="0" err="1"/>
              <a:t>Python</a:t>
            </a:r>
            <a:r>
              <a:rPr lang="ru-RU" dirty="0"/>
              <a:t> возможности таких пакетов и систем как </a:t>
            </a:r>
            <a:r>
              <a:rPr lang="ru-RU" dirty="0" err="1"/>
              <a:t>MatLab</a:t>
            </a:r>
            <a:r>
              <a:rPr lang="ru-RU" dirty="0"/>
              <a:t>, </a:t>
            </a:r>
            <a:r>
              <a:rPr lang="ru-RU" dirty="0" err="1"/>
              <a:t>Octave</a:t>
            </a:r>
            <a:r>
              <a:rPr lang="ru-RU" dirty="0"/>
              <a:t> (аналог </a:t>
            </a:r>
            <a:r>
              <a:rPr lang="ru-RU" dirty="0" err="1"/>
              <a:t>MatLab</a:t>
            </a:r>
            <a:r>
              <a:rPr lang="ru-RU" dirty="0"/>
              <a:t>), APL, J, S+, IDL. Пользователи найдут </a:t>
            </a:r>
            <a:r>
              <a:rPr lang="ru-RU" dirty="0" err="1"/>
              <a:t>Numeric</a:t>
            </a:r>
            <a:r>
              <a:rPr lang="ru-RU" dirty="0"/>
              <a:t> достаточно простым и удобным. Стоит заметить, что некоторые синтаксические возможности </a:t>
            </a:r>
            <a:r>
              <a:rPr lang="ru-RU" dirty="0" err="1"/>
              <a:t>Python</a:t>
            </a:r>
            <a:r>
              <a:rPr lang="ru-RU" dirty="0"/>
              <a:t> (связанные с использованием срезов) были специально разработаны для </a:t>
            </a:r>
            <a:r>
              <a:rPr lang="ru-RU" dirty="0" err="1"/>
              <a:t>Numeric</a:t>
            </a:r>
            <a:r>
              <a:rPr lang="ru-RU" dirty="0"/>
              <a:t>.</a:t>
            </a:r>
            <a:endParaRPr lang="uz-Cyrl-UZ" dirty="0"/>
          </a:p>
          <a:p>
            <a:pPr marL="0" indent="0">
              <a:buNone/>
            </a:pPr>
            <a:r>
              <a:rPr lang="ru-RU" dirty="0" err="1"/>
              <a:t>Numeric</a:t>
            </a:r>
            <a:r>
              <a:rPr lang="ru-RU" dirty="0"/>
              <a:t> </a:t>
            </a:r>
            <a:r>
              <a:rPr lang="ru-RU" dirty="0" err="1"/>
              <a:t>Python</a:t>
            </a:r>
            <a:r>
              <a:rPr lang="ru-RU" dirty="0"/>
              <a:t> имеет средства для: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матричных вычислений </a:t>
            </a:r>
            <a:r>
              <a:rPr lang="ru-RU" dirty="0" err="1"/>
              <a:t>LinearAlgebra</a:t>
            </a:r>
            <a:r>
              <a:rPr lang="ru-RU" dirty="0"/>
              <a:t>; 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быстрого преобразования Фурье FFT; 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работы с недостающими экспериментальными данными MA; 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статистического моделирования RNG; 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эмуляции базовых функций программы </a:t>
            </a:r>
            <a:r>
              <a:rPr lang="ru-RU" dirty="0" err="1"/>
              <a:t>MatLab</a:t>
            </a:r>
            <a:r>
              <a:rPr lang="ru-RU" dirty="0"/>
              <a:t>.</a:t>
            </a:r>
            <a:endParaRPr lang="uz-Cyrl-UZ" dirty="0"/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2479630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6632"/>
            <a:ext cx="8229600" cy="1440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/>
              <a:t>Свод функций модуля </a:t>
            </a:r>
            <a:r>
              <a:rPr lang="ru-RU" sz="2600" b="1" dirty="0" err="1"/>
              <a:t>Numeric</a:t>
            </a:r>
            <a:endParaRPr lang="uz-Cyrl-UZ" sz="2600" b="1" dirty="0"/>
          </a:p>
          <a:p>
            <a:pPr marL="0" indent="0">
              <a:buNone/>
            </a:pPr>
            <a:r>
              <a:rPr lang="ru-RU" sz="2600" dirty="0"/>
              <a:t>Следующая таблица приводит описания функций модуля </a:t>
            </a:r>
            <a:r>
              <a:rPr lang="ru-RU" sz="2600" dirty="0" err="1"/>
              <a:t>Numeric</a:t>
            </a:r>
            <a:r>
              <a:rPr lang="ru-RU" sz="2600" dirty="0" smtClean="0"/>
              <a:t>.</a:t>
            </a:r>
            <a:endParaRPr lang="uz-Cyrl-UZ" sz="2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3352"/>
              </p:ext>
            </p:extLst>
          </p:nvPr>
        </p:nvGraphicFramePr>
        <p:xfrm>
          <a:off x="107504" y="1484784"/>
          <a:ext cx="8928992" cy="5006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61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67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Функция и ее аргументы</a:t>
                      </a:r>
                      <a:endParaRPr lang="uz-Cyrl-UZ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функции</a:t>
                      </a:r>
                      <a:endParaRPr lang="uz-Cyrl-UZ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allclose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(a, b[, </a:t>
                      </a: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eps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[, A]])</a:t>
                      </a:r>
                      <a:endParaRPr lang="uz-Cyrl-UZ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Сравнение a и b с заданными относительными eps и абсолютными A погрешностями. По умолчанию eps равен 1.0e-1, а A = 1.0e-8.</a:t>
                      </a:r>
                      <a:endParaRPr lang="uz-Cyrl-UZ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alltrue(a[, axis])</a:t>
                      </a:r>
                      <a:endParaRPr lang="uz-Cyrl-UZ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Логическое И по всей оси axis массива a</a:t>
                      </a:r>
                      <a:endParaRPr lang="uz-Cyrl-UZ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argmax(a[, axis])</a:t>
                      </a:r>
                      <a:endParaRPr lang="uz-Cyrl-UZ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Индекс максимального значения в массиве по заданному измерению axis</a:t>
                      </a:r>
                      <a:endParaRPr lang="uz-Cyrl-UZ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argmin(a[, axis])</a:t>
                      </a:r>
                      <a:endParaRPr lang="uz-Cyrl-UZ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Индекс минимального значения в массиве по заданному измерению axis</a:t>
                      </a:r>
                      <a:endParaRPr lang="uz-Cyrl-UZ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argsort(a[, axis])</a:t>
                      </a:r>
                      <a:endParaRPr lang="uz-Cyrl-UZ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Индексы отсортированного массива, такие, что take(a,argsort(a, axis),axis) дает отсортированный массив a, как если бы было выполнено sort(a, axis)</a:t>
                      </a:r>
                      <a:endParaRPr lang="uz-Cyrl-UZ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array(a[, type])</a:t>
                      </a:r>
                      <a:endParaRPr lang="uz-Cyrl-UZ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массива на основе последовательности a данного типа type</a:t>
                      </a:r>
                      <a:endParaRPr lang="uz-Cyrl-UZ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arrayrange(start[, stop[, step[, type]]])</a:t>
                      </a:r>
                      <a:endParaRPr lang="uz-Cyrl-UZ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Аналог range() для массивов</a:t>
                      </a:r>
                      <a:endParaRPr lang="uz-Cyrl-UZ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asarray(a[, type[, savespace]])</a:t>
                      </a:r>
                      <a:endParaRPr lang="uz-Cyrl-UZ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 же, что и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array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(), но не создает новый массив, если a уже является массивом.</a:t>
                      </a:r>
                      <a:endParaRPr lang="uz-Cyrl-UZ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723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6326590"/>
              </p:ext>
            </p:extLst>
          </p:nvPr>
        </p:nvGraphicFramePr>
        <p:xfrm>
          <a:off x="179512" y="260643"/>
          <a:ext cx="8712968" cy="63367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6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52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choose</a:t>
                      </a:r>
                      <a:r>
                        <a:rPr lang="ru-RU" sz="1800" dirty="0">
                          <a:effectLst/>
                        </a:rPr>
                        <a:t>(a, (b0,...,</a:t>
                      </a:r>
                      <a:r>
                        <a:rPr lang="ru-RU" sz="1800" dirty="0" err="1">
                          <a:effectLst/>
                        </a:rPr>
                        <a:t>bn</a:t>
                      </a:r>
                      <a:r>
                        <a:rPr lang="ru-RU" sz="1800" dirty="0">
                          <a:effectLst/>
                        </a:rPr>
                        <a:t>))</a:t>
                      </a:r>
                      <a:endParaRPr lang="uz-Cyrl-UZ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Создает массив на основе элементов, взятых по индексам из a (индексы от 0 до n включительно). Формы массивов a, b1, ..., bn должны совпадать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52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clip(a, </a:t>
                      </a:r>
                      <a:r>
                        <a:rPr lang="en-US" sz="1800" dirty="0" err="1">
                          <a:effectLst/>
                        </a:rPr>
                        <a:t>a_min</a:t>
                      </a:r>
                      <a:r>
                        <a:rPr lang="en-US" sz="1800" dirty="0">
                          <a:effectLst/>
                        </a:rPr>
                        <a:t>, </a:t>
                      </a:r>
                      <a:r>
                        <a:rPr lang="en-US" sz="1800" dirty="0" err="1">
                          <a:effectLst/>
                        </a:rPr>
                        <a:t>a_max</a:t>
                      </a:r>
                      <a:r>
                        <a:rPr lang="en-US" sz="1800" dirty="0">
                          <a:effectLst/>
                        </a:rPr>
                        <a:t>)</a:t>
                      </a:r>
                      <a:endParaRPr lang="uz-Cyrl-UZ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Обрубает значения массива a так, чтобы они находились между значениями из a_min и a_max поэлементно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52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compress(cond, a[, axis])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Возвращает массив только из тех элементов массива a, для которых условие cond истинно (не нуль)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52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concatenate(a[, axis])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Соединение двух массивов (конкатенация) по заданному измерению axis (по умолчанию - по нулевой)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52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convolve</a:t>
                      </a:r>
                      <a:r>
                        <a:rPr lang="ru-RU" sz="1800" dirty="0">
                          <a:effectLst/>
                        </a:rPr>
                        <a:t>(a, b[, </a:t>
                      </a:r>
                      <a:r>
                        <a:rPr lang="ru-RU" sz="1800" dirty="0" err="1">
                          <a:effectLst/>
                        </a:rPr>
                        <a:t>mode</a:t>
                      </a:r>
                      <a:r>
                        <a:rPr lang="ru-RU" sz="1800" dirty="0">
                          <a:effectLst/>
                        </a:rPr>
                        <a:t>])</a:t>
                      </a:r>
                      <a:endParaRPr lang="uz-Cyrl-UZ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Свертка двух массивов. Аргумент mode может принимать значения 0, 1 или 2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52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cross_correlate(a, b[, mode])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Взаимная корреляция двух массивов. Параметр mode может принимать значения 0, 1 или 2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52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cumproduct(a[, axis])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Произведение по измерению </a:t>
                      </a:r>
                      <a:r>
                        <a:rPr lang="ru-RU" sz="1800" dirty="0" err="1">
                          <a:effectLst/>
                        </a:rPr>
                        <a:t>axis</a:t>
                      </a:r>
                      <a:r>
                        <a:rPr lang="ru-RU" sz="1800" dirty="0">
                          <a:effectLst/>
                        </a:rPr>
                        <a:t> массива a с промежуточными результатами</a:t>
                      </a:r>
                      <a:endParaRPr lang="uz-Cyrl-UZ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1012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115291"/>
              </p:ext>
            </p:extLst>
          </p:nvPr>
        </p:nvGraphicFramePr>
        <p:xfrm>
          <a:off x="251517" y="260648"/>
          <a:ext cx="8712970" cy="65532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6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6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cumsum</a:t>
                      </a:r>
                      <a:r>
                        <a:rPr lang="ru-RU" sz="1400" dirty="0">
                          <a:effectLst/>
                        </a:rPr>
                        <a:t>(a[, </a:t>
                      </a:r>
                      <a:r>
                        <a:rPr lang="ru-RU" sz="1400" dirty="0" err="1">
                          <a:effectLst/>
                        </a:rPr>
                        <a:t>axis</a:t>
                      </a:r>
                      <a:r>
                        <a:rPr lang="ru-RU" sz="1400" dirty="0">
                          <a:effectLst/>
                        </a:rPr>
                        <a:t>])</a:t>
                      </a:r>
                      <a:endParaRPr lang="uz-Cyrl-UZ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Суммирование с промежуточными результатами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diagonal(a[, k[, axis1[, axis2]]])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Взятие k-й диагонали массива a в плоскости измерений axis1 и axis2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8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dot(a, b)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Внутреннее (матричное) произведение массивов. По определению: </a:t>
                      </a:r>
                      <a:r>
                        <a:rPr lang="ru-RU" sz="1400" dirty="0" err="1">
                          <a:effectLst/>
                        </a:rPr>
                        <a:t>innerproduct</a:t>
                      </a:r>
                      <a:r>
                        <a:rPr lang="ru-RU" sz="1400" dirty="0">
                          <a:effectLst/>
                        </a:rPr>
                        <a:t>(a, </a:t>
                      </a:r>
                      <a:r>
                        <a:rPr lang="ru-RU" sz="1400" dirty="0" err="1">
                          <a:effectLst/>
                        </a:rPr>
                        <a:t>swapaxes</a:t>
                      </a:r>
                      <a:r>
                        <a:rPr lang="ru-RU" sz="1400" dirty="0">
                          <a:effectLst/>
                        </a:rPr>
                        <a:t>(b, -1, -2)), т.е. с переставленными последними измерениями, как и должно быть при перемножении матриц</a:t>
                      </a:r>
                      <a:endParaRPr lang="uz-Cyrl-UZ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5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dump</a:t>
                      </a:r>
                      <a:r>
                        <a:rPr lang="ru-RU" sz="1400" dirty="0">
                          <a:effectLst/>
                        </a:rPr>
                        <a:t>(</a:t>
                      </a:r>
                      <a:r>
                        <a:rPr lang="ru-RU" sz="1400" dirty="0" err="1">
                          <a:effectLst/>
                        </a:rPr>
                        <a:t>obj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file</a:t>
                      </a:r>
                      <a:r>
                        <a:rPr lang="ru-RU" sz="1400" dirty="0">
                          <a:effectLst/>
                        </a:rPr>
                        <a:t>)</a:t>
                      </a:r>
                      <a:endParaRPr lang="uz-Cyrl-UZ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Запись массива a (в двоичном виде) в открытый файловый объект file. Файл должен быть открыт в бинарном режиме. В файл можно записать несколько объектов подряд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dumps(obj)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Строка с двоичным представлением объекта obj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8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fromfunction(f, dims)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Строит массив, получая информацию от функции f(), в качестве аргументов которой выступают значения кортежа индексов. Фактически является сокращением для f(*tuple(indices(dims)))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fromstring(s[, count[, type]])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Создание массива на основе бинарных данных, хранящихся в строке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identity(n)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Возвращает двумерный массив формы (n, n)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78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indices(dims[, type])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Возвращает массив индексов заданной длины по каждому измерению с изменением поочередно по каждому изменению. Например, indices([2, 2])[1] дает двумерный массив [[0, 1], [0, 1]].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444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innerproduct(a, b)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Внутреннее произведение двух массивов (по общему измерению). Для успешной операции a.shape[-1] должен быть равен b.shape[-1]. Форма результата будет a.shape[:-1] + b.shape[:-1]. Элементы пропадающего измерения попарно умножаются и получающиеся произведения суммируются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1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load(file)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Чтение массива из файла file. Файл должен быть открыт в бинарном режиме</a:t>
                      </a:r>
                      <a:endParaRPr lang="uz-Cyrl-UZ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1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loads</a:t>
                      </a:r>
                      <a:r>
                        <a:rPr lang="ru-RU" sz="1400" dirty="0">
                          <a:effectLst/>
                        </a:rPr>
                        <a:t>(s)</a:t>
                      </a:r>
                      <a:endParaRPr lang="uz-Cyrl-UZ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Возвращает объект, соответствующий бинарному представлению, заданному в строке</a:t>
                      </a:r>
                      <a:endParaRPr lang="uz-Cyrl-UZ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6164" marR="16164" marT="16164" marB="16164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9071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358710"/>
              </p:ext>
            </p:extLst>
          </p:nvPr>
        </p:nvGraphicFramePr>
        <p:xfrm>
          <a:off x="323528" y="692696"/>
          <a:ext cx="8229600" cy="5318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6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2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nonzero</a:t>
                      </a:r>
                      <a:r>
                        <a:rPr lang="ru-RU" sz="1800" dirty="0">
                          <a:effectLst/>
                        </a:rPr>
                        <a:t>(a)</a:t>
                      </a:r>
                      <a:endParaRPr lang="uz-Cyrl-UZ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Возвращает индексы ненулевых элементов одномерного массива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ones(shape[, type])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Массив из единиц заданной формы shape и обозначения типа type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outerproduct(a, b)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Внешнее произведение a и b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product</a:t>
                      </a:r>
                      <a:r>
                        <a:rPr lang="ru-RU" sz="1800" dirty="0">
                          <a:effectLst/>
                        </a:rPr>
                        <a:t>(a[, </a:t>
                      </a:r>
                      <a:r>
                        <a:rPr lang="ru-RU" sz="1800" dirty="0" err="1">
                          <a:effectLst/>
                        </a:rPr>
                        <a:t>axis</a:t>
                      </a:r>
                      <a:r>
                        <a:rPr lang="ru-RU" sz="1800" dirty="0">
                          <a:effectLst/>
                        </a:rPr>
                        <a:t>])</a:t>
                      </a:r>
                      <a:endParaRPr lang="uz-Cyrl-UZ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Произведение по измерению axis массива a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put(a, indices, b)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Присваивание частям массива, a[n] = b[n] для всех индексов </a:t>
                      </a:r>
                      <a:r>
                        <a:rPr lang="ru-RU" sz="1800" dirty="0" err="1">
                          <a:effectLst/>
                        </a:rPr>
                        <a:t>indices</a:t>
                      </a:r>
                      <a:endParaRPr lang="uz-Cyrl-UZ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putmask(a, mask, b)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Присваивание a элементов из b, для которых маска mask имеет значение истина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ravel(a)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Превращение массива в одномерный. Аналогично reshape(a, (-1,))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repeat(a, n[, axis])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Повторяет элементы массива a n раз по измерению axis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reshape(a, shape)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Возвращает массив нужной формы (нового массива не создает). Количество элементов в исходном и новом массивах должно совпадать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resize(a, shape)</a:t>
                      </a:r>
                      <a:endParaRPr lang="uz-Cyrl-UZ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Возвращает массив с произвольной новой формой </a:t>
                      </a:r>
                      <a:r>
                        <a:rPr lang="ru-RU" sz="1800" dirty="0" err="1">
                          <a:effectLst/>
                        </a:rPr>
                        <a:t>shape</a:t>
                      </a:r>
                      <a:r>
                        <a:rPr lang="ru-RU" sz="1800" dirty="0">
                          <a:effectLst/>
                        </a:rPr>
                        <a:t>. Размер исходного массива не важен</a:t>
                      </a:r>
                      <a:endParaRPr lang="uz-Cyrl-UZ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86331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517592"/>
              </p:ext>
            </p:extLst>
          </p:nvPr>
        </p:nvGraphicFramePr>
        <p:xfrm>
          <a:off x="251520" y="260647"/>
          <a:ext cx="8712968" cy="51396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03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9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7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searchsorted</a:t>
                      </a:r>
                      <a:r>
                        <a:rPr lang="ru-RU" sz="1600" dirty="0">
                          <a:effectLst/>
                        </a:rPr>
                        <a:t>(a, i)</a:t>
                      </a:r>
                      <a:endParaRPr lang="uz-Cyrl-UZ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Для каждого элемента из i найти место в массиве a. Массив a должен быть одномерным и отсортированным. Результат имеет форму массива i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0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shape(a)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Возвращает форму массива a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0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sometrue(a[, axis])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Логическое ИЛИ по всему измерению axis массива a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0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sort(a[, axis])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Сортировка элементов массива по заданному измерению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0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sum(a[, axis])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Суммирование по измерению axis массива a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0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swapaxes(a, axis1, axis1)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Смена измерений (частный случай транспонирования)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0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take(a, indices[, axis])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Выбор частей массива a на основе индексов indices по измерению axis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7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trace(a[, k[, axis1[, axis2]]])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Сумма элементов вдоль диагонали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ru-RU" sz="1600" dirty="0">
                          <a:effectLst/>
                        </a:rPr>
                        <a:t>то есть </a:t>
                      </a:r>
                      <a:r>
                        <a:rPr lang="en-US" sz="1600" dirty="0" err="1">
                          <a:effectLst/>
                        </a:rPr>
                        <a:t>add.reduce</a:t>
                      </a:r>
                      <a:r>
                        <a:rPr lang="en-US" sz="1600" dirty="0">
                          <a:effectLst/>
                        </a:rPr>
                        <a:t>(diagonal(a, k, axis1, axis2))</a:t>
                      </a:r>
                      <a:endParaRPr lang="uz-Cyrl-UZ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7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transpose(a[, axes])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Перестановка измерений в соответствии с axes, либо, если axes не заданы - расположение их в обратном порядке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192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where</a:t>
                      </a:r>
                      <a:r>
                        <a:rPr lang="ru-RU" sz="1600" dirty="0">
                          <a:effectLst/>
                        </a:rPr>
                        <a:t>(</a:t>
                      </a:r>
                      <a:r>
                        <a:rPr lang="ru-RU" sz="1600" dirty="0" err="1">
                          <a:effectLst/>
                        </a:rPr>
                        <a:t>cond</a:t>
                      </a:r>
                      <a:r>
                        <a:rPr lang="ru-RU" sz="1600" dirty="0">
                          <a:effectLst/>
                        </a:rPr>
                        <a:t>, a1, a2)</a:t>
                      </a:r>
                      <a:endParaRPr lang="uz-Cyrl-UZ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Выбор элементов на основании условия cond из a1 (если не нуль) и a2 (при нуле) поэлементно. Равносилен choose(not_equal(cond, 0), (y, x)). Формы массивов-аргументов a1 и a2 должны совпадать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0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zeros(shape[, type])</a:t>
                      </a:r>
                      <a:endParaRPr lang="uz-Cyrl-UZ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Массив из нулей заданной формы </a:t>
                      </a:r>
                      <a:r>
                        <a:rPr lang="ru-RU" sz="1600" dirty="0" err="1">
                          <a:effectLst/>
                        </a:rPr>
                        <a:t>shape</a:t>
                      </a:r>
                      <a:r>
                        <a:rPr lang="ru-RU" sz="1600" dirty="0">
                          <a:effectLst/>
                        </a:rPr>
                        <a:t> и обозначения типа </a:t>
                      </a:r>
                      <a:r>
                        <a:rPr lang="ru-RU" sz="1600" dirty="0" err="1">
                          <a:effectLst/>
                        </a:rPr>
                        <a:t>type</a:t>
                      </a:r>
                      <a:endParaRPr lang="uz-Cyrl-UZ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5643" y="5661248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этой таблице в качестве обозначения типа </a:t>
            </a:r>
            <a:r>
              <a:rPr lang="ru-RU" dirty="0" err="1"/>
              <a:t>type</a:t>
            </a:r>
            <a:r>
              <a:rPr lang="ru-RU" dirty="0"/>
              <a:t> можно указывать рассмотренные выше константы: </a:t>
            </a:r>
            <a:r>
              <a:rPr lang="ru-RU" dirty="0" err="1"/>
              <a:t>Int</a:t>
            </a:r>
            <a:r>
              <a:rPr lang="ru-RU" dirty="0"/>
              <a:t>, </a:t>
            </a:r>
            <a:r>
              <a:rPr lang="ru-RU" dirty="0" err="1"/>
              <a:t>Float</a:t>
            </a:r>
            <a:r>
              <a:rPr lang="ru-RU" dirty="0"/>
              <a:t> и т.п.</a:t>
            </a:r>
            <a:endParaRPr lang="uz-Cyrl-UZ" dirty="0"/>
          </a:p>
          <a:p>
            <a:r>
              <a:rPr lang="ru-RU" dirty="0"/>
              <a:t>Модуль </a:t>
            </a:r>
            <a:r>
              <a:rPr lang="ru-RU" dirty="0" err="1"/>
              <a:t>Numeric</a:t>
            </a:r>
            <a:r>
              <a:rPr lang="ru-RU" dirty="0"/>
              <a:t> также определяет константы e (число e) и </a:t>
            </a:r>
            <a:r>
              <a:rPr lang="ru-RU" dirty="0" err="1"/>
              <a:t>pi</a:t>
            </a:r>
            <a:r>
              <a:rPr lang="ru-RU" dirty="0"/>
              <a:t> (число пи).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3718495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Модуль </a:t>
            </a:r>
            <a:r>
              <a:rPr lang="ru-RU" b="1" dirty="0" err="1"/>
              <a:t>LinearAlgebra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Модуль </a:t>
            </a:r>
            <a:r>
              <a:rPr lang="ru-RU" dirty="0" err="1"/>
              <a:t>LinearAlgebra</a:t>
            </a:r>
            <a:r>
              <a:rPr lang="ru-RU" dirty="0"/>
              <a:t> содержит алгоритмы линейной алгебры, в частности нахождение определителя матрицы, решений системы линейных уравнений, обращение матрицы, нахождение собственных чисел и собственных векторов матрицы, разложение матрицы на множители: </a:t>
            </a:r>
            <a:r>
              <a:rPr lang="ru-RU" dirty="0" err="1"/>
              <a:t>Холецкого</a:t>
            </a:r>
            <a:r>
              <a:rPr lang="ru-RU" dirty="0"/>
              <a:t>, сингулярное, метод наименьших квадратов.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Функция </a:t>
            </a:r>
            <a:r>
              <a:rPr lang="ru-RU" dirty="0" err="1"/>
              <a:t>LinearAlgebra.determinant</a:t>
            </a:r>
            <a:r>
              <a:rPr lang="ru-RU" dirty="0"/>
              <a:t>() находит определитель матрицы: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import Numeric, </a:t>
            </a:r>
            <a:r>
              <a:rPr lang="en-US" dirty="0" err="1"/>
              <a:t>LinearAlgebra</a:t>
            </a:r>
            <a:r>
              <a:rPr lang="en-US" dirty="0"/>
              <a:t>&gt;&gt;&gt; print </a:t>
            </a:r>
            <a:r>
              <a:rPr lang="en-US" dirty="0" err="1"/>
              <a:t>LinearAlgebra.determinant</a:t>
            </a:r>
            <a:r>
              <a:rPr lang="en-US" dirty="0"/>
              <a:t>(...     </a:t>
            </a:r>
            <a:r>
              <a:rPr lang="en-US" dirty="0" err="1"/>
              <a:t>Numeric.array</a:t>
            </a:r>
            <a:r>
              <a:rPr lang="en-US" dirty="0"/>
              <a:t>([[1, -2],...                    [1, 5]]))7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Функция </a:t>
            </a:r>
            <a:r>
              <a:rPr lang="en-US" dirty="0" err="1"/>
              <a:t>LinearAlgebra.solve_linear_equations</a:t>
            </a:r>
            <a:r>
              <a:rPr lang="en-US" dirty="0"/>
              <a:t>() </a:t>
            </a:r>
            <a:r>
              <a:rPr lang="ru-RU" dirty="0"/>
              <a:t>решает линейные уравнения вида </a:t>
            </a:r>
            <a:r>
              <a:rPr lang="en-US" dirty="0"/>
              <a:t>ax=b </a:t>
            </a:r>
            <a:r>
              <a:rPr lang="ru-RU" dirty="0"/>
              <a:t>по заданным аргументам </a:t>
            </a:r>
            <a:r>
              <a:rPr lang="en-US" dirty="0"/>
              <a:t>a </a:t>
            </a:r>
            <a:r>
              <a:rPr lang="ru-RU" dirty="0"/>
              <a:t>и </a:t>
            </a:r>
            <a:r>
              <a:rPr lang="en-US" dirty="0"/>
              <a:t>b: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import Numeric, </a:t>
            </a:r>
            <a:r>
              <a:rPr lang="en-US" dirty="0" err="1"/>
              <a:t>LinearAlgebra</a:t>
            </a:r>
            <a:r>
              <a:rPr lang="en-US" dirty="0"/>
              <a:t>&gt;&gt;&gt; a = </a:t>
            </a:r>
            <a:r>
              <a:rPr lang="en-US" dirty="0" err="1"/>
              <a:t>Numeric.array</a:t>
            </a:r>
            <a:r>
              <a:rPr lang="en-US" dirty="0"/>
              <a:t>([[1.0, 2.0],  [0.0, 1.0]])&gt;&gt;&gt; b = </a:t>
            </a:r>
            <a:r>
              <a:rPr lang="en-US" dirty="0" err="1"/>
              <a:t>Numeric.array</a:t>
            </a:r>
            <a:r>
              <a:rPr lang="en-US" dirty="0"/>
              <a:t>([1.2, 1.5])&gt;&gt;&gt; x = </a:t>
            </a:r>
            <a:r>
              <a:rPr lang="en-US" dirty="0" err="1"/>
              <a:t>LinearAlgebra.solve_linear_equations</a:t>
            </a:r>
            <a:r>
              <a:rPr lang="en-US" dirty="0"/>
              <a:t>(a, b)&gt;&gt;&gt; print "x =", xx = [-1.8  1.5]&gt;&gt;&gt; print "</a:t>
            </a:r>
            <a:r>
              <a:rPr lang="ru-RU" dirty="0"/>
              <a:t>Проверка</a:t>
            </a:r>
            <a:r>
              <a:rPr lang="en-US" dirty="0"/>
              <a:t>:", Numeric.dot(a, x) - b</a:t>
            </a:r>
            <a:r>
              <a:rPr lang="ru-RU" dirty="0"/>
              <a:t>Проверка: [ 0.  0.]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4387995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0871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Когда матрица a имеет нулевой определитель, система имеет не единственное решение и возбуждается исключение </a:t>
            </a:r>
            <a:r>
              <a:rPr lang="ru-RU" dirty="0" err="1"/>
              <a:t>LinearAlgebraError</a:t>
            </a:r>
            <a:r>
              <a:rPr lang="ru-RU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a = </a:t>
            </a:r>
            <a:r>
              <a:rPr lang="en-US" dirty="0" err="1"/>
              <a:t>Numeric.array</a:t>
            </a:r>
            <a:r>
              <a:rPr lang="en-US" dirty="0"/>
              <a:t>([[1.0, 2.0],  [0.5, 1.0]])&gt;&gt;&gt; x = </a:t>
            </a:r>
            <a:r>
              <a:rPr lang="en-US" dirty="0" err="1"/>
              <a:t>LinearAlgebra.solve_linear_equations</a:t>
            </a:r>
            <a:r>
              <a:rPr lang="en-US" dirty="0"/>
              <a:t>(a, b)</a:t>
            </a:r>
            <a:r>
              <a:rPr lang="en-US" dirty="0" err="1"/>
              <a:t>Traceback</a:t>
            </a:r>
            <a:r>
              <a:rPr lang="en-US" dirty="0"/>
              <a:t> (most recent call last):  File "&lt;</a:t>
            </a:r>
            <a:r>
              <a:rPr lang="en-US" dirty="0" err="1"/>
              <a:t>stdin</a:t>
            </a:r>
            <a:r>
              <a:rPr lang="en-US" dirty="0"/>
              <a:t>&gt;", line 1, in ?  File "/</a:t>
            </a:r>
            <a:r>
              <a:rPr lang="en-US" dirty="0" err="1"/>
              <a:t>usr</a:t>
            </a:r>
            <a:r>
              <a:rPr lang="en-US" dirty="0"/>
              <a:t>/local/lib/python2.3/site-packages/Numeric/LinearAlgebra.py", line 98,     in </a:t>
            </a:r>
            <a:r>
              <a:rPr lang="en-US" dirty="0" err="1"/>
              <a:t>solve_linear_equations</a:t>
            </a:r>
            <a:r>
              <a:rPr lang="en-US" dirty="0"/>
              <a:t> raise </a:t>
            </a:r>
            <a:r>
              <a:rPr lang="en-US" dirty="0" err="1"/>
              <a:t>LinAlgError</a:t>
            </a:r>
            <a:r>
              <a:rPr lang="en-US" dirty="0"/>
              <a:t>, 'Singular </a:t>
            </a:r>
            <a:r>
              <a:rPr lang="en-US" dirty="0" err="1"/>
              <a:t>matrix'LinearAlgebra.LinAlgError</a:t>
            </a:r>
            <a:r>
              <a:rPr lang="en-US" dirty="0"/>
              <a:t>: Singular matrix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Функция </a:t>
            </a:r>
            <a:r>
              <a:rPr lang="en-US" dirty="0" err="1"/>
              <a:t>LinearAlgebra.inverse</a:t>
            </a:r>
            <a:r>
              <a:rPr lang="en-US" dirty="0"/>
              <a:t>() </a:t>
            </a:r>
            <a:r>
              <a:rPr lang="ru-RU" dirty="0"/>
              <a:t>находит обратную матрицу</a:t>
            </a:r>
            <a:r>
              <a:rPr lang="en-US" dirty="0"/>
              <a:t>. </a:t>
            </a:r>
            <a:r>
              <a:rPr lang="ru-RU" dirty="0"/>
              <a:t>Однако не следует решать линейные уравнения с помощью </a:t>
            </a:r>
            <a:r>
              <a:rPr lang="ru-RU" dirty="0" err="1"/>
              <a:t>LinearAlgebra.inverse</a:t>
            </a:r>
            <a:r>
              <a:rPr lang="ru-RU" dirty="0"/>
              <a:t>() умножением на обратную матрицу, так как она определена через </a:t>
            </a:r>
            <a:r>
              <a:rPr lang="ru-RU" dirty="0" err="1"/>
              <a:t>LinearAlgebra.solve_linear_equations</a:t>
            </a:r>
            <a:r>
              <a:rPr lang="ru-RU" dirty="0"/>
              <a:t>():</a:t>
            </a:r>
            <a:endParaRPr lang="uz-Cyrl-UZ" dirty="0"/>
          </a:p>
          <a:p>
            <a:pPr marL="0" indent="0">
              <a:buNone/>
            </a:pPr>
            <a:r>
              <a:rPr lang="en-US" dirty="0" err="1"/>
              <a:t>def</a:t>
            </a:r>
            <a:r>
              <a:rPr lang="en-US" dirty="0"/>
              <a:t> inverse(a):    return </a:t>
            </a:r>
            <a:r>
              <a:rPr lang="en-US" dirty="0" err="1"/>
              <a:t>solve_linear_equations</a:t>
            </a:r>
            <a:r>
              <a:rPr lang="en-US" dirty="0"/>
              <a:t>(a, </a:t>
            </a:r>
            <a:r>
              <a:rPr lang="en-US" dirty="0" err="1"/>
              <a:t>Numeric.identity</a:t>
            </a:r>
            <a:r>
              <a:rPr lang="en-US" dirty="0"/>
              <a:t>(</a:t>
            </a:r>
            <a:r>
              <a:rPr lang="en-US" dirty="0" err="1"/>
              <a:t>a.shape</a:t>
            </a:r>
            <a:r>
              <a:rPr lang="en-US" dirty="0"/>
              <a:t>[0]))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Функция </a:t>
            </a:r>
            <a:r>
              <a:rPr lang="ru-RU" dirty="0" err="1"/>
              <a:t>LinearAlgebra.eigenvalues</a:t>
            </a:r>
            <a:r>
              <a:rPr lang="ru-RU" dirty="0"/>
              <a:t>() находит собственные значения матрицы, а </a:t>
            </a:r>
            <a:r>
              <a:rPr lang="ru-RU" dirty="0" err="1"/>
              <a:t>LinearAlgebra.eigenvectors</a:t>
            </a:r>
            <a:r>
              <a:rPr lang="ru-RU" dirty="0"/>
              <a:t>() - пару: собственные значения, собственные вектора: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from Numeric import array, dot&gt;&gt;&gt; from </a:t>
            </a:r>
            <a:r>
              <a:rPr lang="en-US" dirty="0" err="1"/>
              <a:t>LinearAlgebra</a:t>
            </a:r>
            <a:r>
              <a:rPr lang="en-US" dirty="0"/>
              <a:t> import eigenvalues, eigenvectors&gt;&gt;&gt; a = array([[-5, 2],  [2, -7]])&gt;&gt;&gt; </a:t>
            </a:r>
            <a:r>
              <a:rPr lang="en-US" dirty="0" err="1"/>
              <a:t>lmd</a:t>
            </a:r>
            <a:r>
              <a:rPr lang="en-US" dirty="0"/>
              <a:t> = eigenvalues(a)</a:t>
            </a:r>
            <a:r>
              <a:rPr lang="ru-RU" dirty="0"/>
              <a:t>&gt;&gt;&gt; </a:t>
            </a:r>
            <a:r>
              <a:rPr lang="ru-RU" dirty="0" err="1"/>
              <a:t>print</a:t>
            </a:r>
            <a:r>
              <a:rPr lang="ru-RU" dirty="0"/>
              <a:t> "Собственные значения:", </a:t>
            </a:r>
            <a:r>
              <a:rPr lang="ru-RU" dirty="0" err="1"/>
              <a:t>lmdСобственные</a:t>
            </a:r>
            <a:r>
              <a:rPr lang="ru-RU" dirty="0"/>
              <a:t> значения: [-3.76393202 -8.23606798]&gt;&gt;&gt; (</a:t>
            </a:r>
            <a:r>
              <a:rPr lang="ru-RU" dirty="0" err="1"/>
              <a:t>lmd</a:t>
            </a:r>
            <a:r>
              <a:rPr lang="ru-RU" dirty="0"/>
              <a:t>, v) = </a:t>
            </a:r>
            <a:r>
              <a:rPr lang="ru-RU" dirty="0" err="1"/>
              <a:t>eigenvectors</a:t>
            </a:r>
            <a:r>
              <a:rPr lang="ru-RU" dirty="0"/>
              <a:t>(a)&gt;&gt;&gt; </a:t>
            </a:r>
            <a:r>
              <a:rPr lang="ru-RU" dirty="0" err="1"/>
              <a:t>print</a:t>
            </a:r>
            <a:r>
              <a:rPr lang="ru-RU" dirty="0"/>
              <a:t> "Собственные </a:t>
            </a:r>
            <a:r>
              <a:rPr lang="ru-RU" dirty="0" err="1"/>
              <a:t>вектора:"Собственные</a:t>
            </a:r>
            <a:r>
              <a:rPr lang="ru-RU" dirty="0"/>
              <a:t> вектора:</a:t>
            </a:r>
            <a:r>
              <a:rPr lang="en-US" dirty="0"/>
              <a:t>&gt;&gt;&gt; print v[[ 0.85065081  0.52573111] [-0.52573111  0.85065081]]&gt;&gt;&gt; print "</a:t>
            </a:r>
            <a:r>
              <a:rPr lang="ru-RU" dirty="0"/>
              <a:t>Проверка</a:t>
            </a:r>
            <a:r>
              <a:rPr lang="en-US" dirty="0"/>
              <a:t>:", dot(a, v[0]) - v[0] * </a:t>
            </a:r>
            <a:r>
              <a:rPr lang="en-US" dirty="0" err="1"/>
              <a:t>lmd</a:t>
            </a:r>
            <a:r>
              <a:rPr lang="en-US" dirty="0"/>
              <a:t>[0]</a:t>
            </a:r>
            <a:r>
              <a:rPr lang="ru-RU" dirty="0"/>
              <a:t>Проверка: [ -4.44089210e-16   2.22044605e-16]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Проверка показывает, что тождество выполняется с достаточно большой точностью (числа совсем маленькие, практически нули): собственные числа и векторы найдены верно.</a:t>
            </a:r>
            <a:endParaRPr lang="uz-Cyrl-UZ" dirty="0"/>
          </a:p>
          <a:p>
            <a:pPr marL="0" indent="0">
              <a:buNone/>
            </a:pP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0539077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8072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/>
              <a:t>Модуль </a:t>
            </a:r>
            <a:r>
              <a:rPr lang="ru-RU" b="1" dirty="0" err="1"/>
              <a:t>RandomArray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В этом модуле собраны функции для генерации массивов случайных чисел различных распределений и свойств. Их можно применять для математического моделирования.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Функция </a:t>
            </a:r>
            <a:r>
              <a:rPr lang="ru-RU" dirty="0" err="1"/>
              <a:t>RandomArray.random</a:t>
            </a:r>
            <a:r>
              <a:rPr lang="ru-RU" dirty="0"/>
              <a:t>() создает массивы из псевдослучайных чисел, равномерно распределенных в интервале (0, 1):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import </a:t>
            </a:r>
            <a:r>
              <a:rPr lang="en-US" dirty="0" err="1"/>
              <a:t>RandomArray</a:t>
            </a:r>
            <a:r>
              <a:rPr lang="en-US" dirty="0"/>
              <a:t>&gt;&gt;&gt; print </a:t>
            </a:r>
            <a:r>
              <a:rPr lang="en-US" dirty="0" err="1"/>
              <a:t>RandomArray.random</a:t>
            </a:r>
            <a:r>
              <a:rPr lang="en-US" dirty="0"/>
              <a:t>(10)  # </a:t>
            </a:r>
            <a:r>
              <a:rPr lang="ru-RU" dirty="0"/>
              <a:t>массив из</a:t>
            </a:r>
            <a:r>
              <a:rPr lang="en-US" dirty="0"/>
              <a:t> 10 </a:t>
            </a:r>
            <a:r>
              <a:rPr lang="ru-RU" dirty="0"/>
              <a:t>псевдослучайных чисел[ 0.28374212  0.19260929  0.07045474  0.30547682  0.10842083  0.14049676       0.01347435  0.37043894  0.47362471  0.37673479]&gt;&gt;&gt; </a:t>
            </a:r>
            <a:r>
              <a:rPr lang="ru-RU" dirty="0" err="1"/>
              <a:t>print</a:t>
            </a:r>
            <a:r>
              <a:rPr lang="ru-RU" dirty="0"/>
              <a:t> </a:t>
            </a:r>
            <a:r>
              <a:rPr lang="ru-RU" dirty="0" err="1"/>
              <a:t>RandomArray.random</a:t>
            </a:r>
            <a:r>
              <a:rPr lang="ru-RU" dirty="0"/>
              <a:t>([3,3])  # массив 3x3 из псевдослучайных чисел[[ 0.53493741  0.44636754  0.20466961] [ 0.8911635   0.03570878  0.00965272] [ 0.78490953  0.20674807  0.23657821]]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Функция </a:t>
            </a:r>
            <a:r>
              <a:rPr lang="ru-RU" dirty="0" err="1"/>
              <a:t>RandomArray.randint</a:t>
            </a:r>
            <a:r>
              <a:rPr lang="ru-RU" dirty="0"/>
              <a:t>() для получения массива равномерно распределенных чисел из заданного интервала и заданной формы: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print </a:t>
            </a:r>
            <a:r>
              <a:rPr lang="en-US" dirty="0" err="1"/>
              <a:t>RandomArray.randint</a:t>
            </a:r>
            <a:r>
              <a:rPr lang="en-US" dirty="0"/>
              <a:t>(1, 10, [10])[8 1 9 9 7 5 2 5 3 2]&gt;&gt;&gt; print </a:t>
            </a:r>
            <a:r>
              <a:rPr lang="en-US" dirty="0" err="1"/>
              <a:t>RandomArray.randint</a:t>
            </a:r>
            <a:r>
              <a:rPr lang="en-US" dirty="0"/>
              <a:t>(1, 10, [10])</a:t>
            </a:r>
            <a:r>
              <a:rPr lang="ru-RU" dirty="0"/>
              <a:t>[2 2 5 5 7 7 3 4 3 7]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Можно получать и случайные перестановки с помощью </a:t>
            </a:r>
            <a:r>
              <a:rPr lang="en-US" dirty="0" err="1"/>
              <a:t>RandomArray.permutation</a:t>
            </a:r>
            <a:r>
              <a:rPr lang="en-US" dirty="0"/>
              <a:t>():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print </a:t>
            </a:r>
            <a:r>
              <a:rPr lang="en-US" dirty="0" err="1"/>
              <a:t>RandomArray.permutation</a:t>
            </a:r>
            <a:r>
              <a:rPr lang="en-US" dirty="0"/>
              <a:t>(6)</a:t>
            </a:r>
            <a:r>
              <a:rPr lang="ru-RU" dirty="0"/>
              <a:t>[4 0 1 3 2 5]&gt;&gt;&gt; </a:t>
            </a:r>
            <a:r>
              <a:rPr lang="ru-RU" dirty="0" err="1"/>
              <a:t>print</a:t>
            </a:r>
            <a:r>
              <a:rPr lang="ru-RU" dirty="0"/>
              <a:t> </a:t>
            </a:r>
            <a:r>
              <a:rPr lang="ru-RU" dirty="0" err="1"/>
              <a:t>RandomArray.permutation</a:t>
            </a:r>
            <a:r>
              <a:rPr lang="ru-RU" dirty="0"/>
              <a:t>(6)[1 2 0 3 5 4]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Доступны и другие распределения для получения массива нормально распределенных величин с заданным средним и стандартным отклонением: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&gt;&gt;&gt; </a:t>
            </a:r>
            <a:r>
              <a:rPr lang="ru-RU" dirty="0" err="1"/>
              <a:t>print</a:t>
            </a:r>
            <a:r>
              <a:rPr lang="ru-RU" dirty="0"/>
              <a:t> </a:t>
            </a:r>
            <a:r>
              <a:rPr lang="ru-RU" dirty="0" err="1"/>
              <a:t>RandomArray.normal</a:t>
            </a:r>
            <a:r>
              <a:rPr lang="ru-RU" dirty="0"/>
              <a:t>(0, 1, 30)[-1.0944078   1.24862444  0.20415567 -0.74283403  0.72461408 -0.57834256 0.30957144  0.8682853   1.10942173 -0.39661118  1.33383882  1.54818618 0.18814971  0.89728773 -0.86146659  0.0184834  -1.46222591 -0.78427434 1.09295738 -1.09731364  1.34913492 -0.75001568 -0.11239344  2.73692131 -0.19881676 -0.49245331  1.54091263 -1.81212211  0.46522358 -0.08338884]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898282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495171"/>
              </p:ext>
            </p:extLst>
          </p:nvPr>
        </p:nvGraphicFramePr>
        <p:xfrm>
          <a:off x="107504" y="673914"/>
          <a:ext cx="8928992" cy="6210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64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Функция и ее аргументы</a:t>
                      </a:r>
                      <a:endParaRPr lang="uz-Cyrl-UZ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Описание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F(dfn, dfd, shape=[])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F-распределение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beta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(a, b,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shape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=[])</a:t>
                      </a:r>
                      <a:endParaRPr lang="uz-Cyrl-UZ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Бета-распределение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binomial(trials, p, shape=[])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Биномиальное распределение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chi_square(df, shape=[])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Распределение хи-квадрат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exponential(mean, shape=[])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Экспоненциальное распределение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gamma(a, r, shape=[])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Гамма-распределение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multivariate_normal(mean, cov, shape=[])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Многомерное нормальное распределение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negative_binomial(trials, p, shape=[])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Негативное биномиальное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noncentral_F(dfn, dfd, nconc, shape=[])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Нецентральное F-распределение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noncentral_chi_square(df, nconc, shape=[])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Нецентральное хи-квадрат распределение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normal(mean, std, shape=[])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Нормальное распределение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permutation(n)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Случайная перестановка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poisson(mean, shape=[])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Пуассоновское распределение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randint(min, max=None, shape=[])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Случайное целое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random(shape=[])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Равномерное распределение на интервале (0, 1)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random_integers(max, min=1, shape=[])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Случайное целое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standard_normal(shape=[])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Стандартное нормальное распределение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uniform(min, max, shape=[])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Равномерное распределение</a:t>
                      </a:r>
                      <a:endParaRPr lang="uz-Cyrl-UZ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9552" y="119916"/>
            <a:ext cx="68062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Следующая таблица приводит функции для других распределений: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9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0871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/>
              <a:t>Модуль </a:t>
            </a:r>
            <a:r>
              <a:rPr lang="ru-RU" b="1" dirty="0" err="1"/>
              <a:t>Numeric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Модуль </a:t>
            </a:r>
            <a:r>
              <a:rPr lang="ru-RU" dirty="0" err="1"/>
              <a:t>Numeric</a:t>
            </a:r>
            <a:r>
              <a:rPr lang="ru-RU" dirty="0"/>
              <a:t> определяет полноценный тип-массив и содержит большое число функций для операций с массивами. </a:t>
            </a:r>
            <a:r>
              <a:rPr lang="ru-RU" b="1" dirty="0"/>
              <a:t>Массив</a:t>
            </a:r>
            <a:r>
              <a:rPr lang="ru-RU" dirty="0"/>
              <a:t> - это набор однородных элементов, доступных по индексам. Массивы модуля </a:t>
            </a:r>
            <a:r>
              <a:rPr lang="ru-RU" dirty="0" err="1"/>
              <a:t>Numeric</a:t>
            </a:r>
            <a:r>
              <a:rPr lang="ru-RU" dirty="0"/>
              <a:t> могут быть многомерными, то есть иметь более одной </a:t>
            </a:r>
            <a:r>
              <a:rPr lang="ru-RU" b="1" dirty="0"/>
              <a:t>размерности</a:t>
            </a:r>
            <a:r>
              <a:rPr lang="ru-RU" dirty="0"/>
              <a:t>.</a:t>
            </a:r>
            <a:endParaRPr lang="uz-Cyrl-UZ" dirty="0"/>
          </a:p>
          <a:p>
            <a:pPr marL="0" indent="0">
              <a:buNone/>
            </a:pPr>
            <a:r>
              <a:rPr lang="ru-RU" b="1" dirty="0"/>
              <a:t>Создание массива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Для создания массива можно использовать функцию </a:t>
            </a:r>
            <a:r>
              <a:rPr lang="ru-RU" dirty="0" err="1"/>
              <a:t>array</a:t>
            </a:r>
            <a:r>
              <a:rPr lang="ru-RU" dirty="0"/>
              <a:t>() с указанием содержимого массива (в виде вложенных списков) и типа. Функция </a:t>
            </a:r>
            <a:r>
              <a:rPr lang="ru-RU" dirty="0" err="1"/>
              <a:t>array</a:t>
            </a:r>
            <a:r>
              <a:rPr lang="ru-RU" dirty="0"/>
              <a:t>() делает копию, если ее аргумент - массив. Функция </a:t>
            </a:r>
            <a:r>
              <a:rPr lang="ru-RU" dirty="0" err="1"/>
              <a:t>asarray</a:t>
            </a:r>
            <a:r>
              <a:rPr lang="ru-RU" dirty="0"/>
              <a:t>() работает аналогично, но не создает нового массива, когда ее аргумент уже является массивом: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from Numeric import </a:t>
            </a:r>
            <a:r>
              <a:rPr lang="en-US" dirty="0" smtClean="0"/>
              <a:t>*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array([[1, 2], [3, 4], [5, 6</a:t>
            </a:r>
            <a:r>
              <a:rPr lang="en-US" dirty="0" smtClean="0"/>
              <a:t>]])</a:t>
            </a:r>
          </a:p>
          <a:p>
            <a:pPr marL="0" indent="0">
              <a:buNone/>
            </a:pPr>
            <a:r>
              <a:rPr lang="en-US" dirty="0" smtClean="0"/>
              <a:t>[[</a:t>
            </a:r>
            <a:r>
              <a:rPr lang="en-US" dirty="0"/>
              <a:t>1 2]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[</a:t>
            </a:r>
            <a:r>
              <a:rPr lang="en-US" dirty="0"/>
              <a:t>3 4]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[</a:t>
            </a:r>
            <a:r>
              <a:rPr lang="en-US" dirty="0"/>
              <a:t>5 6</a:t>
            </a:r>
            <a:r>
              <a:rPr lang="en-US" dirty="0" smtClean="0"/>
              <a:t>]]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array([[1, 2, 3], [4, 5, 6]], float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[[ </a:t>
            </a:r>
            <a:r>
              <a:rPr lang="en-US" dirty="0"/>
              <a:t>1.  2.  3.] [ 4.  5.  6</a:t>
            </a:r>
            <a:r>
              <a:rPr lang="en-US" dirty="0" smtClean="0"/>
              <a:t>.]]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array([78, 85, 77, 69, 82, 73, 67], 'c</a:t>
            </a:r>
            <a:r>
              <a:rPr lang="en-US" dirty="0" smtClean="0"/>
              <a:t>')</a:t>
            </a:r>
          </a:p>
          <a:p>
            <a:pPr marL="0" indent="0">
              <a:buNone/>
            </a:pPr>
            <a:r>
              <a:rPr lang="en-US" dirty="0" smtClean="0"/>
              <a:t>[</a:t>
            </a:r>
            <a:r>
              <a:rPr lang="en-US" dirty="0"/>
              <a:t>N U M E R I C]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4028328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5527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 качестве элементов массива можно использовать следующие типы</a:t>
            </a:r>
            <a:r>
              <a:rPr lang="en-US" dirty="0"/>
              <a:t>: Int8-Int32, UnsignedInt8-UnsignedInt32, Float8-Float64, Complex8-Complex64 </a:t>
            </a:r>
            <a:r>
              <a:rPr lang="ru-RU" dirty="0"/>
              <a:t>и </a:t>
            </a:r>
            <a:r>
              <a:rPr lang="en-US" dirty="0" err="1"/>
              <a:t>PyObject</a:t>
            </a:r>
            <a:r>
              <a:rPr lang="en-US" dirty="0"/>
              <a:t>. </a:t>
            </a:r>
            <a:r>
              <a:rPr lang="ru-RU" dirty="0"/>
              <a:t>Числа 8, 16, 32 и 64 показывают количество битов для хранения величины. Типы </a:t>
            </a:r>
            <a:r>
              <a:rPr lang="ru-RU" dirty="0" err="1"/>
              <a:t>Int</a:t>
            </a:r>
            <a:r>
              <a:rPr lang="ru-RU" dirty="0"/>
              <a:t>, </a:t>
            </a:r>
            <a:r>
              <a:rPr lang="ru-RU" dirty="0" err="1"/>
              <a:t>UnsignedInteger</a:t>
            </a:r>
            <a:r>
              <a:rPr lang="ru-RU" dirty="0"/>
              <a:t>, </a:t>
            </a:r>
            <a:r>
              <a:rPr lang="ru-RU" dirty="0" err="1"/>
              <a:t>Float</a:t>
            </a:r>
            <a:r>
              <a:rPr lang="ru-RU" dirty="0"/>
              <a:t> и </a:t>
            </a:r>
            <a:r>
              <a:rPr lang="ru-RU" dirty="0" err="1"/>
              <a:t>Complex</a:t>
            </a:r>
            <a:r>
              <a:rPr lang="ru-RU" dirty="0"/>
              <a:t> соответствуют наибольшим принятым на данной платформе значениям. В массиве можно также хранить ссылки на произвольные объекты.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Количество размерностей и длина массива по каждой оси называются формой массива (</a:t>
            </a:r>
            <a:r>
              <a:rPr lang="ru-RU" dirty="0" err="1"/>
              <a:t>shape</a:t>
            </a:r>
            <a:r>
              <a:rPr lang="ru-RU" dirty="0"/>
              <a:t>). Доступ к форме массива реализуется через атрибут </a:t>
            </a:r>
            <a:r>
              <a:rPr lang="ru-RU" dirty="0" err="1"/>
              <a:t>shape</a:t>
            </a:r>
            <a:r>
              <a:rPr lang="ru-RU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&gt;&gt;&gt; </a:t>
            </a:r>
            <a:r>
              <a:rPr lang="ru-RU" dirty="0" err="1"/>
              <a:t>from</a:t>
            </a:r>
            <a:r>
              <a:rPr lang="ru-RU" dirty="0"/>
              <a:t> </a:t>
            </a:r>
            <a:r>
              <a:rPr lang="ru-RU" dirty="0" err="1"/>
              <a:t>Numeric</a:t>
            </a:r>
            <a:r>
              <a:rPr lang="ru-RU" dirty="0"/>
              <a:t> </a:t>
            </a:r>
            <a:r>
              <a:rPr lang="ru-RU" dirty="0" err="1"/>
              <a:t>import</a:t>
            </a:r>
            <a:r>
              <a:rPr lang="ru-RU" dirty="0"/>
              <a:t> </a:t>
            </a:r>
            <a:r>
              <a:rPr lang="ru-RU" dirty="0" smtClean="0"/>
              <a:t>*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a = array(range(15), </a:t>
            </a:r>
            <a:r>
              <a:rPr lang="en-US" dirty="0" err="1"/>
              <a:t>int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a.shape</a:t>
            </a:r>
            <a:r>
              <a:rPr lang="en-US" dirty="0"/>
              <a:t>(15</a:t>
            </a:r>
            <a:r>
              <a:rPr lang="en-US" dirty="0" smtClean="0"/>
              <a:t>,)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smtClean="0"/>
              <a:t>a</a:t>
            </a:r>
          </a:p>
          <a:p>
            <a:pPr marL="0" indent="0">
              <a:buNone/>
            </a:pPr>
            <a:r>
              <a:rPr lang="en-US" dirty="0" smtClean="0"/>
              <a:t>[ </a:t>
            </a:r>
            <a:r>
              <a:rPr lang="en-US" dirty="0"/>
              <a:t>0  1  2  3  4  5  6  7  8  9 10 11 12 13 14</a:t>
            </a:r>
            <a:r>
              <a:rPr lang="en-US" dirty="0" smtClean="0"/>
              <a:t>]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 err="1"/>
              <a:t>a.shape</a:t>
            </a:r>
            <a:r>
              <a:rPr lang="en-US" dirty="0"/>
              <a:t> = (3, 5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a.shape</a:t>
            </a:r>
            <a:r>
              <a:rPr lang="ru-RU" dirty="0"/>
              <a:t>(3, 5</a:t>
            </a:r>
            <a:r>
              <a:rPr lang="ru-RU" dirty="0" smtClean="0"/>
              <a:t>)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&gt;&gt;&gt; </a:t>
            </a:r>
            <a:r>
              <a:rPr lang="ru-RU" dirty="0" err="1"/>
              <a:t>print</a:t>
            </a:r>
            <a:r>
              <a:rPr lang="ru-RU" dirty="0"/>
              <a:t> </a:t>
            </a:r>
            <a:r>
              <a:rPr lang="ru-RU" dirty="0" smtClean="0"/>
              <a:t>a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[[ </a:t>
            </a:r>
            <a:r>
              <a:rPr lang="ru-RU" dirty="0"/>
              <a:t>0  1  2  3  4] [ 5  6  7  8  9] [10 11 12 13 14]]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796300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55272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/>
              <a:t>Методы массивов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Придать нужную форму массиву можно функцией </a:t>
            </a:r>
            <a:r>
              <a:rPr lang="ru-RU" dirty="0" err="1"/>
              <a:t>Numeric.reshape</a:t>
            </a:r>
            <a:r>
              <a:rPr lang="ru-RU" dirty="0"/>
              <a:t>(). Эта функция сразу создает объект-массив нужной формы из последовательности.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import </a:t>
            </a:r>
            <a:r>
              <a:rPr lang="en-US" dirty="0" smtClean="0"/>
              <a:t>Numeric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Numeric.reshape</a:t>
            </a:r>
            <a:r>
              <a:rPr lang="en-US" dirty="0"/>
              <a:t>("</a:t>
            </a:r>
            <a:r>
              <a:rPr lang="ru-RU" dirty="0"/>
              <a:t>абракадабр</a:t>
            </a:r>
            <a:r>
              <a:rPr lang="en-US" dirty="0"/>
              <a:t>", (5, -1</a:t>
            </a:r>
            <a:r>
              <a:rPr lang="en-US" dirty="0" smtClean="0"/>
              <a:t>))</a:t>
            </a:r>
          </a:p>
          <a:p>
            <a:pPr marL="0" indent="0">
              <a:buNone/>
            </a:pPr>
            <a:r>
              <a:rPr lang="ru-RU" dirty="0" smtClean="0"/>
              <a:t>[[</a:t>
            </a:r>
            <a:r>
              <a:rPr lang="ru-RU" dirty="0"/>
              <a:t>а б</a:t>
            </a:r>
            <a:r>
              <a:rPr lang="ru-RU" dirty="0" smtClean="0"/>
              <a:t>]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[р а]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[</a:t>
            </a:r>
            <a:r>
              <a:rPr lang="ru-RU" dirty="0"/>
              <a:t>к а]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[</a:t>
            </a:r>
            <a:r>
              <a:rPr lang="ru-RU" dirty="0"/>
              <a:t>д а]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[</a:t>
            </a:r>
            <a:r>
              <a:rPr lang="ru-RU" dirty="0"/>
              <a:t>б р]]</a:t>
            </a:r>
            <a:r>
              <a:rPr lang="uz-Cyrl-UZ" dirty="0" smtClean="0">
                <a:effectLst/>
              </a:rPr>
              <a:t> </a:t>
            </a:r>
            <a:endParaRPr lang="en-US" dirty="0" smtClean="0">
              <a:effectLst/>
            </a:endParaRPr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этом примере -1 в указании формы говорит о том, что соответствующее значение можно вычислить. Общее количество элементов массива известно (10), поэтому длину вдоль одной из размерностей задавать не обязательно.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Через атрибут </a:t>
            </a:r>
            <a:r>
              <a:rPr lang="ru-RU" dirty="0" err="1"/>
              <a:t>flat</a:t>
            </a:r>
            <a:r>
              <a:rPr lang="ru-RU" dirty="0"/>
              <a:t> можно получить одномерное представление массива: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a = array([[1, 2], [3, 4</a:t>
            </a:r>
            <a:r>
              <a:rPr lang="en-US" dirty="0" smtClean="0"/>
              <a:t>]])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b = </a:t>
            </a:r>
            <a:r>
              <a:rPr lang="en-US" dirty="0" err="1" smtClean="0"/>
              <a:t>a.flat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&gt;&gt;&gt; b</a:t>
            </a:r>
          </a:p>
          <a:p>
            <a:pPr marL="0" indent="0">
              <a:buNone/>
            </a:pPr>
            <a:r>
              <a:rPr lang="en-US" dirty="0" smtClean="0"/>
              <a:t>array</a:t>
            </a:r>
            <a:r>
              <a:rPr lang="en-US" dirty="0"/>
              <a:t>([1, 2, 3, 4</a:t>
            </a:r>
            <a:r>
              <a:rPr lang="en-US" dirty="0" smtClean="0"/>
              <a:t>])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b[0] = </a:t>
            </a:r>
            <a:r>
              <a:rPr lang="en-US" dirty="0" smtClean="0"/>
              <a:t>9</a:t>
            </a:r>
          </a:p>
          <a:p>
            <a:pPr marL="0" indent="0">
              <a:buNone/>
            </a:pPr>
            <a:r>
              <a:rPr lang="en-US" dirty="0" smtClean="0"/>
              <a:t>&gt;&gt;&gt; b</a:t>
            </a:r>
          </a:p>
          <a:p>
            <a:pPr marL="0" indent="0">
              <a:buNone/>
            </a:pPr>
            <a:r>
              <a:rPr lang="en-US" dirty="0" smtClean="0"/>
              <a:t>array</a:t>
            </a:r>
            <a:r>
              <a:rPr lang="en-US" dirty="0"/>
              <a:t>([9, 2, 3, 4</a:t>
            </a:r>
            <a:r>
              <a:rPr lang="en-US" dirty="0" smtClean="0"/>
              <a:t>])</a:t>
            </a:r>
          </a:p>
          <a:p>
            <a:pPr marL="0" indent="0">
              <a:buNone/>
            </a:pPr>
            <a:r>
              <a:rPr lang="en-US" dirty="0" smtClean="0"/>
              <a:t>&gt;&gt;&gt; a</a:t>
            </a:r>
          </a:p>
          <a:p>
            <a:pPr marL="0" indent="0">
              <a:buNone/>
            </a:pPr>
            <a:r>
              <a:rPr lang="en-US" dirty="0" smtClean="0"/>
              <a:t>array</a:t>
            </a:r>
            <a:r>
              <a:rPr lang="en-US" dirty="0"/>
              <a:t>([[9, 2],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</a:t>
            </a:r>
            <a:r>
              <a:rPr lang="ru-RU" dirty="0"/>
              <a:t>[3, 4]])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692689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0"/>
            <a:ext cx="8928992" cy="674136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Следует заметить, что это новый вид того же массива, поэтому присваивание значений его элементам приводит к изменениям в исходном массиве.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Функция </a:t>
            </a:r>
            <a:r>
              <a:rPr lang="ru-RU" dirty="0" err="1"/>
              <a:t>Numeric.resize</a:t>
            </a:r>
            <a:r>
              <a:rPr lang="ru-RU" dirty="0"/>
              <a:t>()похожа на </a:t>
            </a:r>
            <a:r>
              <a:rPr lang="ru-RU" dirty="0" err="1"/>
              <a:t>Numeric.reshape</a:t>
            </a:r>
            <a:r>
              <a:rPr lang="ru-RU" dirty="0"/>
              <a:t>, но может подстраивать число элементов: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print </a:t>
            </a:r>
            <a:r>
              <a:rPr lang="en-US" dirty="0" err="1"/>
              <a:t>Numeric.resize</a:t>
            </a:r>
            <a:r>
              <a:rPr lang="en-US" dirty="0"/>
              <a:t>("NUMERIC", (3, 2</a:t>
            </a:r>
            <a:r>
              <a:rPr lang="en-US" dirty="0" smtClean="0"/>
              <a:t>))</a:t>
            </a:r>
          </a:p>
          <a:p>
            <a:pPr marL="0" indent="0">
              <a:buNone/>
            </a:pPr>
            <a:r>
              <a:rPr lang="en-US" dirty="0" smtClean="0"/>
              <a:t>[[</a:t>
            </a:r>
            <a:r>
              <a:rPr lang="en-US" dirty="0"/>
              <a:t>N U]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[</a:t>
            </a:r>
            <a:r>
              <a:rPr lang="en-US" dirty="0"/>
              <a:t>M E]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[</a:t>
            </a:r>
            <a:r>
              <a:rPr lang="en-US" dirty="0"/>
              <a:t>R I</a:t>
            </a:r>
            <a:r>
              <a:rPr lang="en-US" dirty="0" smtClean="0"/>
              <a:t>]]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Numeric.resize</a:t>
            </a:r>
            <a:r>
              <a:rPr lang="en-US" dirty="0"/>
              <a:t>("NUMERIC", (3, 4</a:t>
            </a:r>
            <a:r>
              <a:rPr lang="en-US" dirty="0" smtClean="0"/>
              <a:t>))</a:t>
            </a:r>
          </a:p>
          <a:p>
            <a:pPr marL="0" indent="0">
              <a:buNone/>
            </a:pPr>
            <a:r>
              <a:rPr lang="en-US" dirty="0" smtClean="0"/>
              <a:t>[[</a:t>
            </a:r>
            <a:r>
              <a:rPr lang="en-US" dirty="0"/>
              <a:t>N U M E]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[</a:t>
            </a:r>
            <a:r>
              <a:rPr lang="en-US" dirty="0"/>
              <a:t>R I C N]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[</a:t>
            </a:r>
            <a:r>
              <a:rPr lang="en-US" dirty="0"/>
              <a:t>U M E R]]</a:t>
            </a:r>
            <a:r>
              <a:rPr lang="uz-Cyrl-UZ" dirty="0" smtClean="0">
                <a:effectLst/>
              </a:rPr>
              <a:t> </a:t>
            </a:r>
            <a:endParaRPr lang="en-US" dirty="0" smtClean="0">
              <a:effectLst/>
            </a:endParaRPr>
          </a:p>
          <a:p>
            <a:pPr marL="0" indent="0">
              <a:buNone/>
            </a:pPr>
            <a:r>
              <a:rPr lang="ru-RU" dirty="0" smtClean="0"/>
              <a:t>Функция </a:t>
            </a:r>
            <a:r>
              <a:rPr lang="ru-RU" dirty="0" err="1"/>
              <a:t>Numeric.zeros</a:t>
            </a:r>
            <a:r>
              <a:rPr lang="ru-RU" dirty="0"/>
              <a:t>() порождает массив из одних нулей, а </a:t>
            </a:r>
            <a:r>
              <a:rPr lang="ru-RU" dirty="0" err="1"/>
              <a:t>Numeric.ones</a:t>
            </a:r>
            <a:r>
              <a:rPr lang="ru-RU" dirty="0"/>
              <a:t>() - из одних единиц. Единичную матрицу можно получить с помощью функции </a:t>
            </a:r>
            <a:r>
              <a:rPr lang="ru-RU" dirty="0" err="1"/>
              <a:t>Numeric.identity</a:t>
            </a:r>
            <a:r>
              <a:rPr lang="ru-RU" dirty="0"/>
              <a:t>(n):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print </a:t>
            </a:r>
            <a:r>
              <a:rPr lang="en-US" dirty="0" err="1"/>
              <a:t>Numeric.zeros</a:t>
            </a:r>
            <a:r>
              <a:rPr lang="en-US" dirty="0"/>
              <a:t>((2,3</a:t>
            </a:r>
            <a:r>
              <a:rPr lang="en-US" dirty="0" smtClean="0"/>
              <a:t>))</a:t>
            </a:r>
          </a:p>
          <a:p>
            <a:pPr marL="0" indent="0">
              <a:buNone/>
            </a:pPr>
            <a:r>
              <a:rPr lang="en-US" dirty="0" smtClean="0"/>
              <a:t>[[</a:t>
            </a:r>
            <a:r>
              <a:rPr lang="en-US" dirty="0"/>
              <a:t>0 0 0]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[</a:t>
            </a:r>
            <a:r>
              <a:rPr lang="en-US" dirty="0"/>
              <a:t>0 0 0</a:t>
            </a:r>
            <a:r>
              <a:rPr lang="en-US" dirty="0" smtClean="0"/>
              <a:t>]]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Numeric.ones</a:t>
            </a:r>
            <a:r>
              <a:rPr lang="en-US" dirty="0"/>
              <a:t>((2,3</a:t>
            </a:r>
            <a:r>
              <a:rPr lang="en-US" dirty="0" smtClean="0"/>
              <a:t>))</a:t>
            </a:r>
          </a:p>
          <a:p>
            <a:pPr marL="0" indent="0">
              <a:buNone/>
            </a:pPr>
            <a:r>
              <a:rPr lang="ru-RU" dirty="0" smtClean="0"/>
              <a:t>[[</a:t>
            </a:r>
            <a:r>
              <a:rPr lang="ru-RU" dirty="0"/>
              <a:t>1 1 1]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[</a:t>
            </a:r>
            <a:r>
              <a:rPr lang="ru-RU" dirty="0"/>
              <a:t>1 1 1</a:t>
            </a:r>
            <a:r>
              <a:rPr lang="ru-RU" dirty="0" smtClean="0"/>
              <a:t>]]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&gt;&gt;&gt; </a:t>
            </a:r>
            <a:r>
              <a:rPr lang="ru-RU" dirty="0" err="1"/>
              <a:t>print</a:t>
            </a:r>
            <a:r>
              <a:rPr lang="ru-RU" dirty="0"/>
              <a:t> </a:t>
            </a:r>
            <a:r>
              <a:rPr lang="ru-RU" dirty="0" err="1"/>
              <a:t>Numeric.identity</a:t>
            </a:r>
            <a:r>
              <a:rPr lang="ru-RU" dirty="0"/>
              <a:t>(4</a:t>
            </a:r>
            <a:r>
              <a:rPr lang="ru-RU" dirty="0" smtClean="0"/>
              <a:t>)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[[</a:t>
            </a:r>
            <a:r>
              <a:rPr lang="ru-RU" dirty="0"/>
              <a:t>1 0 0 0]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[</a:t>
            </a:r>
            <a:r>
              <a:rPr lang="ru-RU" dirty="0"/>
              <a:t>0 1 0 0]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[</a:t>
            </a:r>
            <a:r>
              <a:rPr lang="ru-RU" dirty="0"/>
              <a:t>0 0 1 0]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[</a:t>
            </a:r>
            <a:r>
              <a:rPr lang="ru-RU" dirty="0"/>
              <a:t>0 0 0 1]]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162031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579296" cy="59375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Для копирования массивов можно использовать метод </a:t>
            </a:r>
            <a:r>
              <a:rPr lang="ru-RU" dirty="0" err="1"/>
              <a:t>copy</a:t>
            </a:r>
            <a:r>
              <a:rPr lang="ru-RU" dirty="0"/>
              <a:t>():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import Numeric&gt;&gt;&gt; a = </a:t>
            </a:r>
            <a:r>
              <a:rPr lang="en-US" dirty="0" err="1"/>
              <a:t>Numeric.arrayrange</a:t>
            </a:r>
            <a:r>
              <a:rPr lang="en-US" dirty="0"/>
              <a:t>(9)&gt;&gt;&gt; </a:t>
            </a:r>
            <a:r>
              <a:rPr lang="en-US" dirty="0" err="1"/>
              <a:t>a.shape</a:t>
            </a:r>
            <a:r>
              <a:rPr lang="en-US" dirty="0"/>
              <a:t> = (3, 3)&gt;&gt;&gt; print </a:t>
            </a:r>
            <a:r>
              <a:rPr lang="en-US" dirty="0" smtClean="0"/>
              <a:t>a</a:t>
            </a:r>
          </a:p>
          <a:p>
            <a:pPr marL="0" indent="0">
              <a:buNone/>
            </a:pPr>
            <a:r>
              <a:rPr lang="en-US" dirty="0" smtClean="0"/>
              <a:t>[[</a:t>
            </a:r>
            <a:r>
              <a:rPr lang="en-US" dirty="0"/>
              <a:t>0 1 2] [3 4 5] [6 7 8</a:t>
            </a:r>
            <a:r>
              <a:rPr lang="en-US" dirty="0" smtClean="0"/>
              <a:t>]]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a1 = </a:t>
            </a:r>
            <a:r>
              <a:rPr lang="en-US" dirty="0" err="1"/>
              <a:t>a.copy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ru-RU" dirty="0" smtClean="0"/>
              <a:t>&gt;&gt;&gt; </a:t>
            </a:r>
            <a:r>
              <a:rPr lang="ru-RU" dirty="0"/>
              <a:t>a1[0, 1] = -1   # операция над </a:t>
            </a:r>
            <a:r>
              <a:rPr lang="ru-RU" dirty="0" smtClean="0"/>
              <a:t>копией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&gt;&gt;&gt; </a:t>
            </a:r>
            <a:r>
              <a:rPr lang="ru-RU" dirty="0" err="1"/>
              <a:t>print</a:t>
            </a:r>
            <a:r>
              <a:rPr lang="ru-RU" dirty="0"/>
              <a:t> </a:t>
            </a:r>
            <a:r>
              <a:rPr lang="ru-RU" dirty="0" smtClean="0"/>
              <a:t>a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[[</a:t>
            </a:r>
            <a:r>
              <a:rPr lang="ru-RU" dirty="0"/>
              <a:t>0 1 2] [3 4 5] [6 7 8]]</a:t>
            </a:r>
            <a:r>
              <a:rPr lang="uz-Cyrl-UZ" dirty="0" smtClean="0">
                <a:effectLst/>
              </a:rPr>
              <a:t> </a:t>
            </a:r>
            <a:endParaRPr lang="en-US" dirty="0" smtClean="0">
              <a:effectLst/>
            </a:endParaRPr>
          </a:p>
          <a:p>
            <a:pPr marL="0" indent="0">
              <a:buNone/>
            </a:pPr>
            <a:r>
              <a:rPr lang="ru-RU" dirty="0" smtClean="0"/>
              <a:t>Массив </a:t>
            </a:r>
            <a:r>
              <a:rPr lang="ru-RU" dirty="0"/>
              <a:t>можно превратить обратно в список с помощью метода </a:t>
            </a:r>
            <a:r>
              <a:rPr lang="ru-RU" dirty="0" err="1"/>
              <a:t>tolist</a:t>
            </a:r>
            <a:r>
              <a:rPr lang="ru-RU" dirty="0"/>
              <a:t>():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&gt;&gt;&gt; </a:t>
            </a:r>
            <a:r>
              <a:rPr lang="ru-RU" dirty="0" err="1"/>
              <a:t>a.tolist</a:t>
            </a:r>
            <a:r>
              <a:rPr lang="ru-RU" dirty="0" smtClean="0"/>
              <a:t>()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[[</a:t>
            </a:r>
            <a:r>
              <a:rPr lang="ru-RU" dirty="0"/>
              <a:t>0, 1, 2], [3, 4, 5], [6, 7, 8]]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629623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66936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b="1" dirty="0"/>
              <a:t>Срезы</a:t>
            </a:r>
            <a:endParaRPr lang="uz-Cyrl-UZ" sz="1800" b="1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Объекты-массивы </a:t>
            </a:r>
            <a:r>
              <a:rPr lang="ru-RU" sz="1800" dirty="0" err="1"/>
              <a:t>Numeric</a:t>
            </a:r>
            <a:r>
              <a:rPr lang="ru-RU" sz="1800" dirty="0"/>
              <a:t> используют расширенный синтаксис выделения среза. Следующие примеры иллюстрируют различные варианты записи срезов. Функция </a:t>
            </a:r>
            <a:r>
              <a:rPr lang="ru-RU" sz="1800" dirty="0" err="1"/>
              <a:t>Numeric.arrayrange</a:t>
            </a:r>
            <a:r>
              <a:rPr lang="ru-RU" sz="1800" dirty="0"/>
              <a:t>() является аналогом </a:t>
            </a:r>
            <a:r>
              <a:rPr lang="ru-RU" sz="1800" dirty="0" err="1"/>
              <a:t>range</a:t>
            </a:r>
            <a:r>
              <a:rPr lang="ru-RU" sz="1800" dirty="0"/>
              <a:t>() для массивов.</a:t>
            </a:r>
            <a:endParaRPr lang="uz-Cyrl-UZ" sz="1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&gt;&gt;&gt; import </a:t>
            </a:r>
            <a:r>
              <a:rPr lang="en-US" sz="1800" dirty="0" smtClean="0"/>
              <a:t>Numeric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/>
              <a:t>&gt;&gt;&gt; </a:t>
            </a:r>
            <a:r>
              <a:rPr lang="en-US" sz="1800" dirty="0"/>
              <a:t>a = </a:t>
            </a:r>
            <a:r>
              <a:rPr lang="en-US" sz="1800" dirty="0" err="1"/>
              <a:t>Numeric.arrayrange</a:t>
            </a:r>
            <a:r>
              <a:rPr lang="en-US" sz="1800" dirty="0"/>
              <a:t>(24) + </a:t>
            </a:r>
            <a:r>
              <a:rPr lang="en-US" sz="1800" dirty="0" smtClean="0"/>
              <a:t>1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&gt;&gt;&gt; </a:t>
            </a:r>
            <a:r>
              <a:rPr lang="ru-RU" sz="1800" dirty="0" err="1"/>
              <a:t>a.shape</a:t>
            </a:r>
            <a:r>
              <a:rPr lang="ru-RU" sz="1800" dirty="0"/>
              <a:t> = (4, 6</a:t>
            </a:r>
            <a:r>
              <a:rPr lang="ru-RU" sz="1800" dirty="0" smtClean="0"/>
              <a:t>)</a:t>
            </a: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&gt;&gt;&gt; </a:t>
            </a:r>
            <a:r>
              <a:rPr lang="ru-RU" sz="1800" dirty="0" err="1"/>
              <a:t>print</a:t>
            </a:r>
            <a:r>
              <a:rPr lang="ru-RU" sz="1800" dirty="0"/>
              <a:t> a             # исходный </a:t>
            </a:r>
            <a:r>
              <a:rPr lang="ru-RU" sz="1800" dirty="0" smtClean="0"/>
              <a:t>массив</a:t>
            </a: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/>
              <a:t>[[ </a:t>
            </a:r>
            <a:r>
              <a:rPr lang="en-US" sz="1800" dirty="0"/>
              <a:t>1  2  3  4  5  6</a:t>
            </a:r>
            <a:r>
              <a:rPr lang="en-US" sz="1800" dirty="0" smtClean="0"/>
              <a:t>] </a:t>
            </a:r>
            <a:r>
              <a:rPr lang="en-US" sz="1800" dirty="0"/>
              <a:t>[ 7  8  9 10 11 12] </a:t>
            </a:r>
            <a:r>
              <a:rPr lang="en-US" sz="1800" dirty="0" smtClean="0"/>
              <a:t>[</a:t>
            </a:r>
            <a:r>
              <a:rPr lang="en-US" sz="1800" dirty="0"/>
              <a:t>13 14 15 16 17 18] </a:t>
            </a:r>
            <a:r>
              <a:rPr lang="en-US" sz="1800" dirty="0" smtClean="0"/>
              <a:t>[</a:t>
            </a:r>
            <a:r>
              <a:rPr lang="en-US" sz="1800" dirty="0"/>
              <a:t>19 20 21 22 23 24</a:t>
            </a:r>
            <a:r>
              <a:rPr lang="en-US" sz="1800" dirty="0" smtClean="0"/>
              <a:t>]]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/>
              <a:t>&gt;&gt;&gt; </a:t>
            </a:r>
            <a:r>
              <a:rPr lang="en-US" sz="1800" dirty="0"/>
              <a:t>print a[1,2]        # </a:t>
            </a:r>
            <a:r>
              <a:rPr lang="ru-RU" sz="1800" dirty="0"/>
              <a:t>элемент</a:t>
            </a:r>
            <a:r>
              <a:rPr lang="en-US" sz="1800" dirty="0"/>
              <a:t> </a:t>
            </a:r>
            <a:r>
              <a:rPr lang="en-US" sz="1800" dirty="0" smtClean="0"/>
              <a:t>1,29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/>
              <a:t>&gt;&gt;&gt; </a:t>
            </a:r>
            <a:r>
              <a:rPr lang="en-US" sz="1800" dirty="0"/>
              <a:t>print a[1,:]        # </a:t>
            </a:r>
            <a:r>
              <a:rPr lang="ru-RU" sz="1800" dirty="0"/>
              <a:t>строка</a:t>
            </a:r>
            <a:r>
              <a:rPr lang="en-US" sz="1800" dirty="0"/>
              <a:t> </a:t>
            </a:r>
            <a:r>
              <a:rPr lang="en-US" sz="1800" dirty="0" smtClean="0"/>
              <a:t>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/>
              <a:t>[ </a:t>
            </a:r>
            <a:r>
              <a:rPr lang="en-US" sz="1800" dirty="0"/>
              <a:t>7  8  9 10 11 12</a:t>
            </a:r>
            <a:r>
              <a:rPr lang="en-US" sz="1800" dirty="0" smtClean="0"/>
              <a:t>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/>
              <a:t>&gt;&gt;&gt; </a:t>
            </a:r>
            <a:r>
              <a:rPr lang="en-US" sz="1800" dirty="0"/>
              <a:t>print a[1]          # </a:t>
            </a:r>
            <a:r>
              <a:rPr lang="ru-RU" sz="1800" dirty="0"/>
              <a:t>тоже строка</a:t>
            </a:r>
            <a:r>
              <a:rPr lang="en-US" sz="1800" dirty="0"/>
              <a:t> </a:t>
            </a:r>
            <a:r>
              <a:rPr lang="en-US" sz="1800" dirty="0" smtClean="0"/>
              <a:t>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/>
              <a:t>[ </a:t>
            </a:r>
            <a:r>
              <a:rPr lang="en-US" sz="1800" dirty="0"/>
              <a:t>7  8  9 10 11 12</a:t>
            </a:r>
            <a:r>
              <a:rPr lang="en-US" sz="1800" dirty="0" smtClean="0"/>
              <a:t>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/>
              <a:t>&gt;&gt;&gt; </a:t>
            </a:r>
            <a:r>
              <a:rPr lang="en-US" sz="1800" dirty="0"/>
              <a:t>print a[:,1]        # </a:t>
            </a:r>
            <a:r>
              <a:rPr lang="ru-RU" sz="1800" dirty="0"/>
              <a:t>столбец</a:t>
            </a:r>
            <a:r>
              <a:rPr lang="en-US" sz="1800" dirty="0"/>
              <a:t> </a:t>
            </a:r>
            <a:r>
              <a:rPr lang="en-US" sz="1800" dirty="0" smtClean="0"/>
              <a:t>1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[ </a:t>
            </a:r>
            <a:r>
              <a:rPr lang="ru-RU" sz="1800" dirty="0"/>
              <a:t>2  8 14 20</a:t>
            </a:r>
            <a:r>
              <a:rPr lang="ru-RU" sz="1800" dirty="0" smtClean="0"/>
              <a:t>]</a:t>
            </a: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&gt;&gt;&gt; </a:t>
            </a:r>
            <a:r>
              <a:rPr lang="ru-RU" sz="1800" dirty="0" err="1"/>
              <a:t>print</a:t>
            </a:r>
            <a:r>
              <a:rPr lang="ru-RU" sz="1800" dirty="0"/>
              <a:t> a[-2,:]       # предпоследняя </a:t>
            </a:r>
            <a:r>
              <a:rPr lang="ru-RU" sz="1800" dirty="0" smtClean="0"/>
              <a:t>строка</a:t>
            </a: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[</a:t>
            </a:r>
            <a:r>
              <a:rPr lang="ru-RU" sz="1800" dirty="0"/>
              <a:t>13 14 15 16 17 18</a:t>
            </a:r>
            <a:r>
              <a:rPr lang="ru-RU" sz="1800" dirty="0" smtClean="0"/>
              <a:t>]</a:t>
            </a: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&gt;&gt;&gt; </a:t>
            </a:r>
            <a:r>
              <a:rPr lang="ru-RU" sz="1800" dirty="0" err="1"/>
              <a:t>print</a:t>
            </a:r>
            <a:r>
              <a:rPr lang="ru-RU" sz="1800" dirty="0"/>
              <a:t> a[0:2,1:3]    # окно </a:t>
            </a:r>
            <a:r>
              <a:rPr lang="ru-RU" sz="1800" dirty="0" smtClean="0"/>
              <a:t>2x2</a:t>
            </a: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[[</a:t>
            </a:r>
            <a:r>
              <a:rPr lang="ru-RU" sz="1800" dirty="0"/>
              <a:t>2 3] [8 9</a:t>
            </a:r>
            <a:r>
              <a:rPr lang="ru-RU" sz="1800" dirty="0" smtClean="0"/>
              <a:t>]]</a:t>
            </a: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&gt;&gt;&gt; </a:t>
            </a:r>
            <a:r>
              <a:rPr lang="ru-RU" sz="1800" dirty="0" err="1"/>
              <a:t>print</a:t>
            </a:r>
            <a:r>
              <a:rPr lang="ru-RU" sz="1800" dirty="0"/>
              <a:t> a[1,::3]      # каждый третий элемент строки </a:t>
            </a:r>
            <a:r>
              <a:rPr lang="ru-RU" sz="1800" dirty="0" smtClean="0"/>
              <a:t>1</a:t>
            </a: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[ </a:t>
            </a:r>
            <a:r>
              <a:rPr lang="ru-RU" sz="1800" dirty="0"/>
              <a:t>7 10</a:t>
            </a:r>
            <a:r>
              <a:rPr lang="ru-RU" sz="1800" dirty="0" smtClean="0"/>
              <a:t>]</a:t>
            </a: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&gt;&gt;&gt; </a:t>
            </a:r>
            <a:r>
              <a:rPr lang="ru-RU" sz="1800" dirty="0" err="1"/>
              <a:t>print</a:t>
            </a:r>
            <a:r>
              <a:rPr lang="ru-RU" sz="1800" dirty="0"/>
              <a:t> a[:,::-1]     # элементы строк в обратном </a:t>
            </a:r>
            <a:r>
              <a:rPr lang="ru-RU" sz="1800" dirty="0" smtClean="0"/>
              <a:t>порядке</a:t>
            </a:r>
            <a:endParaRPr lang="en-US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[[ </a:t>
            </a:r>
            <a:r>
              <a:rPr lang="ru-RU" sz="1800" dirty="0"/>
              <a:t>6  5  4  3  2  1] [12 11 10  9  8  7] [18 17 16 15 14 13] [24 23 22 21 20 19]]</a:t>
            </a:r>
            <a:endParaRPr lang="uz-Cyrl-UZ" sz="1800" dirty="0"/>
          </a:p>
        </p:txBody>
      </p:sp>
    </p:spTree>
    <p:extLst>
      <p:ext uri="{BB962C8B-B14F-4D97-AF65-F5344CB8AC3E}">
        <p14:creationId xmlns:p14="http://schemas.microsoft.com/office/powerpoint/2010/main" val="3292336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Универсальные функции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Модуль </a:t>
            </a:r>
            <a:r>
              <a:rPr lang="ru-RU" dirty="0" err="1"/>
              <a:t>Numeric</a:t>
            </a:r>
            <a:r>
              <a:rPr lang="ru-RU" dirty="0"/>
              <a:t> определяет набор функций для применения к элементам массива. Функции применимы не только к массивам, но и к последовательностям (к сожалению, итераторы пока не поддерживаются). В результате получаются массивы</a:t>
            </a:r>
            <a:r>
              <a:rPr lang="ru-RU" dirty="0" smtClean="0"/>
              <a:t>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41331911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4364</Words>
  <Application>Microsoft Office PowerPoint</Application>
  <PresentationFormat>Экран (4:3)</PresentationFormat>
  <Paragraphs>429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Тема Office</vt:lpstr>
      <vt:lpstr>Численные алгоритмы.Матричные вычисления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Функции модуля Numeric Следующие функции модуля Numeric являются краткой записью некоторых наиболее употребительных сочетаний функций и методов: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Численные алгоритмы. Матричные вычисления</dc:title>
  <dc:creator>Аваз</dc:creator>
  <cp:lastModifiedBy>Shokudo</cp:lastModifiedBy>
  <cp:revision>5</cp:revision>
  <dcterms:created xsi:type="dcterms:W3CDTF">2018-02-24T07:22:06Z</dcterms:created>
  <dcterms:modified xsi:type="dcterms:W3CDTF">2020-03-20T05:33:27Z</dcterms:modified>
</cp:coreProperties>
</file>