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6" r:id="rId2"/>
    <p:sldId id="258" r:id="rId3"/>
    <p:sldId id="259" r:id="rId4"/>
    <p:sldId id="272" r:id="rId5"/>
    <p:sldId id="262" r:id="rId6"/>
    <p:sldId id="274" r:id="rId7"/>
    <p:sldId id="275" r:id="rId8"/>
    <p:sldId id="276" r:id="rId9"/>
    <p:sldId id="277" r:id="rId10"/>
    <p:sldId id="267" r:id="rId11"/>
    <p:sldId id="269" r:id="rId12"/>
    <p:sldId id="270" r:id="rId13"/>
    <p:sldId id="271" r:id="rId14"/>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2BAC9D6-5300-4419-8AC6-2EF4B084457F}" type="datetimeFigureOut">
              <a:rPr lang="sk-SK" smtClean="0"/>
              <a:t>14. 7. 2019</a:t>
            </a:fld>
            <a:endParaRPr lang="sk-SK"/>
          </a:p>
        </p:txBody>
      </p:sp>
      <p:sp>
        <p:nvSpPr>
          <p:cNvPr id="4" name="Zástupný symbol päty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3B35AC9-E682-4DEE-AF82-DEB7B791D2E2}" type="slidenum">
              <a:rPr lang="sk-SK" smtClean="0"/>
              <a:t>‹#›</a:t>
            </a:fld>
            <a:endParaRPr lang="sk-SK"/>
          </a:p>
        </p:txBody>
      </p:sp>
    </p:spTree>
  </p:cSld>
  <p:clrMap bg1="lt1" tx1="dk1" bg2="lt2" tx2="dk2" accent1="accent1" accent2="accent2" accent3="accent3" accent4="accent4" accent5="accent5" accent6="accent6" hlink="hlink" folHlink="folHlink"/>
  <p:hf sldNum="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E93FA2-FF94-498D-820B-178063A08C50}" type="datetimeFigureOut">
              <a:rPr lang="sk-SK" smtClean="0"/>
              <a:t>14. 7. 2019</a:t>
            </a:fld>
            <a:endParaRPr lang="sk-SK"/>
          </a:p>
        </p:txBody>
      </p:sp>
      <p:sp>
        <p:nvSpPr>
          <p:cNvPr id="4" name="Zástupný symbol obrazu snímky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F3D981-2350-4810-8447-A9F202ABBEA1}" type="slidenum">
              <a:rPr lang="sk-SK" smtClean="0"/>
              <a:t>‹#›</a:t>
            </a:fld>
            <a:endParaRPr lang="sk-SK"/>
          </a:p>
        </p:txBody>
      </p:sp>
    </p:spTree>
  </p:cSld>
  <p:clrMap bg1="lt1" tx1="dk1" bg2="lt2" tx2="dk2" accent1="accent1" accent2="accent2" accent3="accent3" accent4="accent4" accent5="accent5" accent6="accent6" hlink="hlink" folHlink="folHlink"/>
  <p:hf sldNum="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568983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3775608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3647878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3766799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22541551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lajd tytułowy">
    <p:spTree>
      <p:nvGrpSpPr>
        <p:cNvPr id="1" name=""/>
        <p:cNvGrpSpPr/>
        <p:nvPr/>
      </p:nvGrpSpPr>
      <p:grpSpPr>
        <a:xfrm>
          <a:off x="0" y="0"/>
          <a:ext cx="0" cy="0"/>
          <a:chOff x="0" y="0"/>
          <a:chExt cx="0" cy="0"/>
        </a:xfrm>
      </p:grpSpPr>
      <p:pic>
        <p:nvPicPr>
          <p:cNvPr id="7" name="Obraz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8978" y="326986"/>
            <a:ext cx="1433189" cy="265406"/>
          </a:xfrm>
          <a:prstGeom prst="rect">
            <a:avLst/>
          </a:prstGeom>
        </p:spPr>
      </p:pic>
      <p:pic>
        <p:nvPicPr>
          <p:cNvPr id="10" name="Obraz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0053" y="23522"/>
            <a:ext cx="3053947" cy="872334"/>
          </a:xfrm>
          <a:prstGeom prst="rect">
            <a:avLst/>
          </a:prstGeom>
        </p:spPr>
      </p:pic>
      <p:sp>
        <p:nvSpPr>
          <p:cNvPr id="15" name="Prostokąt 14"/>
          <p:cNvSpPr/>
          <p:nvPr/>
        </p:nvSpPr>
        <p:spPr>
          <a:xfrm>
            <a:off x="368978" y="6304002"/>
            <a:ext cx="8202967" cy="553998"/>
          </a:xfrm>
          <a:prstGeom prst="rect">
            <a:avLst/>
          </a:prstGeom>
        </p:spPr>
        <p:txBody>
          <a:bodyPr wrap="square">
            <a:spAutoFit/>
          </a:bodyPr>
          <a:lstStyle/>
          <a:p>
            <a:pPr algn="ctr"/>
            <a:r>
              <a:rPr lang="pl-PL" sz="1000" dirty="0" err="1" smtClean="0"/>
              <a:t>Intelligent</a:t>
            </a:r>
            <a:r>
              <a:rPr lang="pl-PL" sz="1000" dirty="0" smtClean="0"/>
              <a:t> Transport Systems: New ICT – </a:t>
            </a:r>
            <a:r>
              <a:rPr lang="pl-PL" sz="1000" dirty="0" err="1" smtClean="0"/>
              <a:t>based</a:t>
            </a:r>
            <a:r>
              <a:rPr lang="pl-PL" sz="1000" dirty="0" smtClean="0"/>
              <a:t> </a:t>
            </a:r>
            <a:r>
              <a:rPr lang="pl-PL" sz="1000" dirty="0" err="1" smtClean="0"/>
              <a:t>Master’s</a:t>
            </a:r>
            <a:r>
              <a:rPr lang="pl-PL" sz="1000" dirty="0" smtClean="0"/>
              <a:t> Curricula in Uzbekistan (INTRAS)</a:t>
            </a:r>
          </a:p>
          <a:p>
            <a:pPr algn="ctr"/>
            <a:r>
              <a:rPr lang="pl-PL" sz="1000" dirty="0" smtClean="0"/>
              <a:t>Agreement </a:t>
            </a:r>
            <a:r>
              <a:rPr lang="pl-PL" sz="1000" dirty="0" err="1" smtClean="0"/>
              <a:t>number</a:t>
            </a:r>
            <a:r>
              <a:rPr lang="pl-PL" sz="1000" dirty="0" smtClean="0"/>
              <a:t>: 2017-3516/001-001</a:t>
            </a:r>
          </a:p>
          <a:p>
            <a:pPr algn="ctr"/>
            <a:r>
              <a:rPr lang="pl-PL" sz="1000" dirty="0" smtClean="0"/>
              <a:t>Project </a:t>
            </a:r>
            <a:r>
              <a:rPr lang="pl-PL" sz="1000" dirty="0" err="1" smtClean="0"/>
              <a:t>reference</a:t>
            </a:r>
            <a:r>
              <a:rPr lang="pl-PL" sz="1000" dirty="0" smtClean="0"/>
              <a:t> </a:t>
            </a:r>
            <a:r>
              <a:rPr lang="pl-PL" sz="1000" dirty="0" err="1" smtClean="0"/>
              <a:t>number</a:t>
            </a:r>
            <a:r>
              <a:rPr lang="pl-PL" sz="1000" dirty="0" smtClean="0"/>
              <a:t>: 586292-EPP-1-2017-1-PL-EPPKA2-CBHE-JP</a:t>
            </a:r>
          </a:p>
        </p:txBody>
      </p:sp>
    </p:spTree>
    <p:extLst>
      <p:ext uri="{BB962C8B-B14F-4D97-AF65-F5344CB8AC3E}">
        <p14:creationId xmlns:p14="http://schemas.microsoft.com/office/powerpoint/2010/main" val="1454380981"/>
      </p:ext>
    </p:extLst>
  </p:cSld>
  <p:clrMapOvr>
    <a:masterClrMapping/>
  </p:clrMapOvr>
  <p:timing>
    <p:tnLst>
      <p:par>
        <p:cTn id="1" dur="indefinite" restart="never" nodeType="tmRoot"/>
      </p:par>
    </p:tn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181904376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421344192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p>
            <a:fld id="{ED8F6484-4142-415A-8E27-163F18125258}" type="datetime1">
              <a:rPr lang="sk-SK" smtClean="0"/>
              <a:t>14. 7. 2019</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343128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2993757891"/>
      </p:ext>
    </p:extLst>
  </p:cSld>
  <p:clrMapOvr>
    <a:masterClrMapping/>
  </p:clrMapOvr>
  <p:timing>
    <p:tnLst>
      <p:par>
        <p:cTn id="1" dur="indefinite" restart="never" nodeType="tmRoot"/>
      </p:par>
    </p:tnLst>
  </p:timing>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2587618122"/>
      </p:ext>
    </p:extLst>
  </p:cSld>
  <p:clrMapOvr>
    <a:masterClrMapping/>
  </p:clrMapOvr>
  <p:timing>
    <p:tnLst>
      <p:par>
        <p:cTn id="1" dur="indefinite" restart="never" nodeType="tmRoot"/>
      </p:par>
    </p:tnLst>
  </p:timing>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359501046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217204871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719544023"/>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142839319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361566869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75727835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1917577" y="6356351"/>
            <a:ext cx="57971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pic>
        <p:nvPicPr>
          <p:cNvPr id="7" name="Obraz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68978" y="326986"/>
            <a:ext cx="1433189" cy="265406"/>
          </a:xfrm>
          <a:prstGeom prst="rect">
            <a:avLst/>
          </a:prstGeom>
        </p:spPr>
      </p:pic>
      <p:pic>
        <p:nvPicPr>
          <p:cNvPr id="8" name="Obraz 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90053" y="23522"/>
            <a:ext cx="3053947" cy="872334"/>
          </a:xfrm>
          <a:prstGeom prst="rect">
            <a:avLst/>
          </a:prstGeom>
        </p:spPr>
      </p:pic>
    </p:spTree>
    <p:extLst>
      <p:ext uri="{BB962C8B-B14F-4D97-AF65-F5344CB8AC3E}">
        <p14:creationId xmlns:p14="http://schemas.microsoft.com/office/powerpoint/2010/main" val="21087474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s://ec.europa.eu/inea/sites/inea/files/cba_guide_cohesion_policy.pdf"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hyperlink" Target="http://eprints.whiterose.ac.uk/id/eprint/78039" TargetMode="External"/><Relationship Id="rId2" Type="http://schemas.openxmlformats.org/officeDocument/2006/relationships/notesSlide" Target="../notesSlides/notesSlide13.xml"/><Relationship Id="rId1" Type="http://schemas.openxmlformats.org/officeDocument/2006/relationships/slideLayout" Target="../slideLayouts/slideLayout12.xml"/><Relationship Id="rId5" Type="http://schemas.openxmlformats.org/officeDocument/2006/relationships/hyperlink" Target="https://www.ite.org/" TargetMode="External"/><Relationship Id="rId4" Type="http://schemas.openxmlformats.org/officeDocument/2006/relationships/hyperlink" Target="http://researchbriefings.parliament.uk/ResearchBriefing/Summary/SN00601"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772816"/>
            <a:ext cx="7772400" cy="1470025"/>
          </a:xfrm>
        </p:spPr>
        <p:txBody>
          <a:bodyPr>
            <a:normAutofit fontScale="90000"/>
          </a:bodyPr>
          <a:lstStyle/>
          <a:p>
            <a:r>
              <a:rPr lang="en-GB" b="1" dirty="0" smtClean="0">
                <a:solidFill>
                  <a:srgbClr val="0070C0"/>
                </a:solidFill>
              </a:rPr>
              <a:t>“</a:t>
            </a:r>
            <a:r>
              <a:rPr lang="en-US" b="1" dirty="0">
                <a:solidFill>
                  <a:srgbClr val="0070C0"/>
                </a:solidFill>
              </a:rPr>
              <a:t>Mobility Service Design-and-Management and Economics of </a:t>
            </a:r>
            <a:r>
              <a:rPr lang="en-US" b="1" dirty="0" smtClean="0">
                <a:solidFill>
                  <a:srgbClr val="0070C0"/>
                </a:solidFill>
              </a:rPr>
              <a:t>Mobility</a:t>
            </a:r>
            <a:r>
              <a:rPr lang="en-GB" b="1" dirty="0" smtClean="0">
                <a:solidFill>
                  <a:srgbClr val="0070C0"/>
                </a:solidFill>
              </a:rPr>
              <a:t>”</a:t>
            </a:r>
            <a:endParaRPr lang="sk-SK" dirty="0">
              <a:solidFill>
                <a:srgbClr val="0070C0"/>
              </a:solidFill>
            </a:endParaRPr>
          </a:p>
        </p:txBody>
      </p:sp>
      <p:sp>
        <p:nvSpPr>
          <p:cNvPr id="3" name="Podnadpis 2"/>
          <p:cNvSpPr>
            <a:spLocks noGrp="1"/>
          </p:cNvSpPr>
          <p:nvPr>
            <p:ph type="subTitle" idx="1"/>
          </p:nvPr>
        </p:nvSpPr>
        <p:spPr>
          <a:xfrm>
            <a:off x="1371600" y="3645024"/>
            <a:ext cx="6400800" cy="1752600"/>
          </a:xfrm>
        </p:spPr>
        <p:txBody>
          <a:bodyPr>
            <a:normAutofit/>
          </a:bodyPr>
          <a:lstStyle/>
          <a:p>
            <a:r>
              <a:rPr lang="en-GB" b="1" dirty="0" smtClean="0"/>
              <a:t>S</a:t>
            </a:r>
            <a:r>
              <a:rPr lang="sk-SK" b="1" dirty="0" err="1" smtClean="0"/>
              <a:t>tructure</a:t>
            </a:r>
            <a:r>
              <a:rPr lang="sk-SK" b="1" dirty="0" smtClean="0"/>
              <a:t> of </a:t>
            </a:r>
            <a:r>
              <a:rPr lang="sk-SK" b="1" dirty="0" err="1" smtClean="0"/>
              <a:t>subject</a:t>
            </a:r>
            <a:endParaRPr lang="sk-SK" b="1" dirty="0" smtClean="0"/>
          </a:p>
          <a:p>
            <a:r>
              <a:rPr lang="en-US" sz="1800" b="1" dirty="0" err="1" smtClean="0">
                <a:solidFill>
                  <a:schemeClr val="tx1"/>
                </a:solidFill>
              </a:rPr>
              <a:t>Ing</a:t>
            </a:r>
            <a:r>
              <a:rPr lang="en-US" sz="1800" b="1" dirty="0">
                <a:solidFill>
                  <a:schemeClr val="tx1"/>
                </a:solidFill>
              </a:rPr>
              <a:t>. </a:t>
            </a:r>
            <a:r>
              <a:rPr lang="sk-SK" sz="1800" b="1" dirty="0" smtClean="0">
                <a:solidFill>
                  <a:schemeClr val="tx1"/>
                </a:solidFill>
              </a:rPr>
              <a:t>Ľubomír </a:t>
            </a:r>
            <a:r>
              <a:rPr lang="sk-SK" sz="1800" b="1" dirty="0" err="1" smtClean="0">
                <a:solidFill>
                  <a:schemeClr val="tx1"/>
                </a:solidFill>
              </a:rPr>
              <a:t>Černický</a:t>
            </a:r>
            <a:r>
              <a:rPr lang="en-US" sz="1800" b="1" dirty="0" smtClean="0">
                <a:solidFill>
                  <a:schemeClr val="tx1"/>
                </a:solidFill>
              </a:rPr>
              <a:t>, </a:t>
            </a:r>
            <a:r>
              <a:rPr lang="en-US" sz="1800" b="1" dirty="0">
                <a:solidFill>
                  <a:schemeClr val="tx1"/>
                </a:solidFill>
              </a:rPr>
              <a:t>PhD</a:t>
            </a:r>
            <a:r>
              <a:rPr lang="en-US" sz="1800" b="1" dirty="0" smtClean="0">
                <a:solidFill>
                  <a:schemeClr val="tx1"/>
                </a:solidFill>
              </a:rPr>
              <a:t>.</a:t>
            </a:r>
            <a:endParaRPr lang="sk-SK" sz="1800" b="1" dirty="0" smtClean="0">
              <a:solidFill>
                <a:schemeClr val="tx1"/>
              </a:solidFill>
            </a:endParaRPr>
          </a:p>
          <a:p>
            <a:endParaRPr lang="sk-SK" sz="1800" b="1" dirty="0">
              <a:solidFill>
                <a:schemeClr val="tx1"/>
              </a:solidFill>
            </a:endParaRPr>
          </a:p>
          <a:p>
            <a:endParaRPr lang="sk-SK" sz="1800" dirty="0" smtClean="0">
              <a:solidFill>
                <a:schemeClr val="tx1"/>
              </a:solidFill>
            </a:endParaRPr>
          </a:p>
          <a:p>
            <a:endParaRPr lang="sk-SK" sz="1800" dirty="0">
              <a:solidFill>
                <a:schemeClr val="tx1"/>
              </a:solidFill>
            </a:endParaRPr>
          </a:p>
        </p:txBody>
      </p:sp>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Teaching method</a:t>
            </a:r>
            <a:endParaRPr lang="sk-SK" sz="3200" b="1" dirty="0">
              <a:solidFill>
                <a:srgbClr val="0070C0"/>
              </a:solidFill>
            </a:endParaRPr>
          </a:p>
        </p:txBody>
      </p:sp>
      <p:sp>
        <p:nvSpPr>
          <p:cNvPr id="12" name="Zástupný symbol obsahu 2"/>
          <p:cNvSpPr txBox="1">
            <a:spLocks/>
          </p:cNvSpPr>
          <p:nvPr/>
        </p:nvSpPr>
        <p:spPr>
          <a:xfrm>
            <a:off x="467544" y="1888232"/>
            <a:ext cx="8229600" cy="4205064"/>
          </a:xfrm>
          <a:prstGeom prst="rect">
            <a:avLst/>
          </a:prstGeom>
        </p:spPr>
        <p:txBody>
          <a:bodyPr vert="horz" lIns="91440" tIns="45720" rIns="91440" bIns="45720" rtlCol="0">
            <a:normAutofit fontScale="92500" lnSpcReduction="10000"/>
          </a:bodyPr>
          <a:lstStyle/>
          <a:p>
            <a:r>
              <a:rPr lang="en-GB" sz="2400" b="1" dirty="0"/>
              <a:t>Lectures, </a:t>
            </a:r>
            <a:r>
              <a:rPr lang="en-GB" sz="2400" b="1" dirty="0" smtClean="0"/>
              <a:t>tutorials/exercises</a:t>
            </a:r>
            <a:endParaRPr lang="sk-SK" sz="2400" b="1" dirty="0" smtClean="0"/>
          </a:p>
          <a:p>
            <a:endParaRPr lang="sk-SK" sz="2200" b="1" dirty="0">
              <a:solidFill>
                <a:schemeClr val="tx1">
                  <a:tint val="75000"/>
                </a:schemeClr>
              </a:solidFill>
            </a:endParaRPr>
          </a:p>
          <a:p>
            <a:r>
              <a:rPr lang="en-GB" sz="2200" b="1" dirty="0">
                <a:solidFill>
                  <a:schemeClr val="tx1">
                    <a:tint val="75000"/>
                  </a:schemeClr>
                </a:solidFill>
              </a:rPr>
              <a:t>Lectures</a:t>
            </a:r>
            <a:endParaRPr lang="sk-SK" sz="2200" b="1" dirty="0">
              <a:solidFill>
                <a:schemeClr val="tx1">
                  <a:tint val="75000"/>
                </a:schemeClr>
              </a:solidFill>
            </a:endParaRPr>
          </a:p>
          <a:p>
            <a:r>
              <a:rPr lang="en-GB" sz="2200" b="1" dirty="0">
                <a:solidFill>
                  <a:schemeClr val="tx1">
                    <a:tint val="75000"/>
                  </a:schemeClr>
                </a:solidFill>
              </a:rPr>
              <a:t>The slides contain theoretical background of each chapter, which is combined with the samples of transport/traffic/mobility solutions from foreign countries - photos/pictures. The slides are systematically explained by the Lecturer. Mini videos are also important part of the slides. These slides should be provided to students (or uploaded in the MOODLE system). </a:t>
            </a:r>
            <a:endParaRPr lang="sk-SK" sz="2200" b="1" dirty="0">
              <a:solidFill>
                <a:schemeClr val="tx1">
                  <a:tint val="75000"/>
                </a:schemeClr>
              </a:solidFill>
            </a:endParaRPr>
          </a:p>
          <a:p>
            <a:r>
              <a:rPr lang="en-GB" sz="2200" b="1" dirty="0">
                <a:solidFill>
                  <a:schemeClr val="tx1">
                    <a:tint val="75000"/>
                  </a:schemeClr>
                </a:solidFill>
              </a:rPr>
              <a:t> </a:t>
            </a:r>
            <a:endParaRPr lang="sk-SK" sz="2200" b="1" dirty="0">
              <a:solidFill>
                <a:schemeClr val="tx1">
                  <a:tint val="75000"/>
                </a:schemeClr>
              </a:solidFill>
            </a:endParaRPr>
          </a:p>
          <a:p>
            <a:r>
              <a:rPr lang="en-GB" sz="2200" b="1" dirty="0">
                <a:solidFill>
                  <a:schemeClr val="tx1">
                    <a:tint val="75000"/>
                  </a:schemeClr>
                </a:solidFill>
              </a:rPr>
              <a:t>Exercises</a:t>
            </a:r>
            <a:endParaRPr lang="sk-SK" sz="2200" b="1" dirty="0">
              <a:solidFill>
                <a:schemeClr val="tx1">
                  <a:tint val="75000"/>
                </a:schemeClr>
              </a:solidFill>
            </a:endParaRPr>
          </a:p>
          <a:p>
            <a:r>
              <a:rPr lang="en-GB" sz="2200" b="1" dirty="0">
                <a:solidFill>
                  <a:schemeClr val="tx1">
                    <a:tint val="75000"/>
                  </a:schemeClr>
                </a:solidFill>
              </a:rPr>
              <a:t>Students solve projects, which are focused on transportation impact assessment (ecological, environmental). There will be various case studies (e.g. design of new bike sharing system) and one part the projects will be creation of cost-benefits assessment for the new system.</a:t>
            </a:r>
            <a:endParaRPr lang="sk-SK" sz="2200" b="1" dirty="0">
              <a:solidFill>
                <a:schemeClr val="tx1">
                  <a:tint val="75000"/>
                </a:schemeClr>
              </a:solidFill>
            </a:endParaRPr>
          </a:p>
          <a:p>
            <a:pPr lvl="0"/>
            <a:endParaRPr lang="sk-SK" sz="2400" dirty="0" smtClean="0"/>
          </a:p>
        </p:txBody>
      </p:sp>
      <p:pic>
        <p:nvPicPr>
          <p:cNvPr id="29698" name="Picture 2" descr="Výsledok vyhľadávania obrázkov pre dopyt teacher"/>
          <p:cNvPicPr>
            <a:picLocks noChangeAspect="1" noChangeArrowheads="1"/>
          </p:cNvPicPr>
          <p:nvPr/>
        </p:nvPicPr>
        <p:blipFill>
          <a:blip r:embed="rId3" cstate="print"/>
          <a:srcRect/>
          <a:stretch>
            <a:fillRect/>
          </a:stretch>
        </p:blipFill>
        <p:spPr bwMode="auto">
          <a:xfrm>
            <a:off x="6353759" y="1124744"/>
            <a:ext cx="2654584" cy="1418084"/>
          </a:xfrm>
          <a:prstGeom prst="rect">
            <a:avLst/>
          </a:prstGeom>
          <a:noFill/>
        </p:spPr>
      </p:pic>
      <p:sp>
        <p:nvSpPr>
          <p:cNvPr id="10"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Assessment method</a:t>
            </a:r>
            <a:endParaRPr lang="sk-SK" sz="3200" b="1" dirty="0">
              <a:solidFill>
                <a:srgbClr val="0070C0"/>
              </a:solidFill>
            </a:endParaRPr>
          </a:p>
        </p:txBody>
      </p:sp>
      <p:sp>
        <p:nvSpPr>
          <p:cNvPr id="12" name="Zástupný symbol obsahu 2"/>
          <p:cNvSpPr txBox="1">
            <a:spLocks/>
          </p:cNvSpPr>
          <p:nvPr/>
        </p:nvSpPr>
        <p:spPr>
          <a:xfrm>
            <a:off x="467544" y="1888232"/>
            <a:ext cx="8229600" cy="4205064"/>
          </a:xfrm>
          <a:prstGeom prst="rect">
            <a:avLst/>
          </a:prstGeom>
        </p:spPr>
        <p:txBody>
          <a:bodyPr vert="horz" lIns="91440" tIns="45720" rIns="91440" bIns="45720" rtlCol="0">
            <a:normAutofit/>
          </a:bodyPr>
          <a:lstStyle/>
          <a:p>
            <a:r>
              <a:rPr lang="sk-SK" sz="2400" b="1" dirty="0" smtClean="0"/>
              <a:t>- </a:t>
            </a:r>
            <a:r>
              <a:rPr lang="en-GB" sz="2400" b="1" dirty="0"/>
              <a:t>Projects are assessed from the quality point of view. Theoretical knowledge is assessed at the final oral and/or written examination. Student may sign up for the final examination only in the case that their projects are of a set quality (e.g. 60%). </a:t>
            </a:r>
            <a:endParaRPr lang="sk-SK" sz="2400" b="1" dirty="0"/>
          </a:p>
        </p:txBody>
      </p:sp>
      <p:sp>
        <p:nvSpPr>
          <p:cNvPr id="25602" name="AutoShape 2" descr="Výsledok vyhľadávania obrázkov pre dopyt examination"/>
          <p:cNvSpPr>
            <a:spLocks noChangeAspect="1" noChangeArrowheads="1"/>
          </p:cNvSpPr>
          <p:nvPr/>
        </p:nvSpPr>
        <p:spPr bwMode="auto">
          <a:xfrm>
            <a:off x="155575" y="-1050925"/>
            <a:ext cx="4333875" cy="2200275"/>
          </a:xfrm>
          <a:prstGeom prst="rect">
            <a:avLst/>
          </a:prstGeom>
          <a:noFill/>
        </p:spPr>
        <p:txBody>
          <a:bodyPr vert="horz" wrap="square" lIns="91440" tIns="45720" rIns="91440" bIns="45720" numCol="1" anchor="t" anchorCtr="0" compatLnSpc="1">
            <a:prstTxWarp prst="textNoShape">
              <a:avLst/>
            </a:prstTxWarp>
          </a:bodyPr>
          <a:lstStyle/>
          <a:p>
            <a:endParaRPr lang="sk-SK"/>
          </a:p>
        </p:txBody>
      </p:sp>
      <p:sp>
        <p:nvSpPr>
          <p:cNvPr id="25604" name="AutoShape 4" descr="Výsledok vyhľadávania obrázkov pre dopyt examination"/>
          <p:cNvSpPr>
            <a:spLocks noChangeAspect="1" noChangeArrowheads="1"/>
          </p:cNvSpPr>
          <p:nvPr/>
        </p:nvSpPr>
        <p:spPr bwMode="auto">
          <a:xfrm>
            <a:off x="155575" y="-1050925"/>
            <a:ext cx="4333875" cy="2200275"/>
          </a:xfrm>
          <a:prstGeom prst="rect">
            <a:avLst/>
          </a:prstGeom>
          <a:noFill/>
        </p:spPr>
        <p:txBody>
          <a:bodyPr vert="horz" wrap="square" lIns="91440" tIns="45720" rIns="91440" bIns="45720" numCol="1" anchor="t" anchorCtr="0" compatLnSpc="1">
            <a:prstTxWarp prst="textNoShape">
              <a:avLst/>
            </a:prstTxWarp>
          </a:bodyPr>
          <a:lstStyle/>
          <a:p>
            <a:endParaRPr lang="sk-SK"/>
          </a:p>
        </p:txBody>
      </p:sp>
      <p:pic>
        <p:nvPicPr>
          <p:cNvPr id="25606" name="Picture 6" descr="Výsledok vyhľadávania obrázkov pre dopyt examination"/>
          <p:cNvPicPr>
            <a:picLocks noChangeAspect="1" noChangeArrowheads="1"/>
          </p:cNvPicPr>
          <p:nvPr/>
        </p:nvPicPr>
        <p:blipFill>
          <a:blip r:embed="rId3" cstate="print"/>
          <a:srcRect/>
          <a:stretch>
            <a:fillRect/>
          </a:stretch>
        </p:blipFill>
        <p:spPr bwMode="auto">
          <a:xfrm>
            <a:off x="2415406" y="3793394"/>
            <a:ext cx="4333875" cy="2200275"/>
          </a:xfrm>
          <a:prstGeom prst="rect">
            <a:avLst/>
          </a:prstGeom>
          <a:noFill/>
        </p:spPr>
      </p:pic>
      <p:sp>
        <p:nvSpPr>
          <p:cNvPr id="13"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Textbooks - Publications - Software</a:t>
            </a:r>
            <a:endParaRPr lang="sk-SK" sz="3200" b="1" dirty="0">
              <a:solidFill>
                <a:srgbClr val="0070C0"/>
              </a:solidFill>
            </a:endParaRPr>
          </a:p>
        </p:txBody>
      </p:sp>
      <p:sp>
        <p:nvSpPr>
          <p:cNvPr id="12" name="Zástupný symbol obsahu 2"/>
          <p:cNvSpPr txBox="1">
            <a:spLocks/>
          </p:cNvSpPr>
          <p:nvPr/>
        </p:nvSpPr>
        <p:spPr>
          <a:xfrm>
            <a:off x="433830" y="1770576"/>
            <a:ext cx="8229600" cy="4205064"/>
          </a:xfrm>
          <a:prstGeom prst="rect">
            <a:avLst/>
          </a:prstGeom>
        </p:spPr>
        <p:txBody>
          <a:bodyPr vert="horz" lIns="91440" tIns="45720" rIns="91440" bIns="45720" rtlCol="0">
            <a:normAutofit/>
          </a:bodyPr>
          <a:lstStyle/>
          <a:p>
            <a:pPr lvl="0"/>
            <a:r>
              <a:rPr lang="en-GB" dirty="0" smtClean="0"/>
              <a:t>ITE</a:t>
            </a:r>
            <a:r>
              <a:rPr lang="en-GB" dirty="0"/>
              <a:t>: </a:t>
            </a:r>
            <a:r>
              <a:rPr lang="en-GB" b="1" dirty="0"/>
              <a:t>Transportation planning handbook</a:t>
            </a:r>
            <a:r>
              <a:rPr lang="en-GB" dirty="0"/>
              <a:t>, 3rd edition</a:t>
            </a:r>
            <a:endParaRPr lang="sk-SK" dirty="0"/>
          </a:p>
          <a:p>
            <a:pPr lvl="0"/>
            <a:endParaRPr lang="sk-SK" dirty="0"/>
          </a:p>
          <a:p>
            <a:pPr lvl="0"/>
            <a:r>
              <a:rPr lang="en-GB" dirty="0" smtClean="0"/>
              <a:t>Guide </a:t>
            </a:r>
            <a:r>
              <a:rPr lang="en-GB" dirty="0"/>
              <a:t>to Cost-Benefit Analysis of Investment Projects,  ISBN 978-92-79-34796-2, doi:10.2776/97516 </a:t>
            </a:r>
            <a:r>
              <a:rPr lang="sk-SK" dirty="0" smtClean="0"/>
              <a:t>- - </a:t>
            </a:r>
          </a:p>
          <a:p>
            <a:pPr lvl="0"/>
            <a:endParaRPr lang="sk-SK" u="sng" dirty="0">
              <a:hlinkClick r:id="rId3"/>
            </a:endParaRPr>
          </a:p>
          <a:p>
            <a:pPr lvl="0"/>
            <a:r>
              <a:rPr lang="en-GB" u="sng" dirty="0" smtClean="0">
                <a:hlinkClick r:id="rId3"/>
              </a:rPr>
              <a:t>https</a:t>
            </a:r>
            <a:r>
              <a:rPr lang="en-GB" u="sng" dirty="0">
                <a:hlinkClick r:id="rId3"/>
              </a:rPr>
              <a:t>://ec.europa.eu/inea/sites/inea/files/cba_guide_cohesion_policy.pdf</a:t>
            </a:r>
            <a:endParaRPr lang="sk-SK" dirty="0"/>
          </a:p>
          <a:p>
            <a:pPr lvl="0"/>
            <a:endParaRPr lang="sk-SK" dirty="0" smtClean="0"/>
          </a:p>
          <a:p>
            <a:pPr lvl="0"/>
            <a:r>
              <a:rPr lang="en-GB" dirty="0" err="1" smtClean="0"/>
              <a:t>Vukan</a:t>
            </a:r>
            <a:r>
              <a:rPr lang="en-GB" dirty="0" smtClean="0"/>
              <a:t> </a:t>
            </a:r>
            <a:r>
              <a:rPr lang="en-GB" dirty="0"/>
              <a:t>R. </a:t>
            </a:r>
            <a:r>
              <a:rPr lang="en-GB" dirty="0" err="1"/>
              <a:t>Vuchic</a:t>
            </a:r>
            <a:r>
              <a:rPr lang="en-GB" dirty="0"/>
              <a:t>: Urban Transit Systems and Technology, Online ISBN:9780470168066, DOI:10.1002/9780470168066</a:t>
            </a:r>
            <a:endParaRPr lang="sk-SK" dirty="0"/>
          </a:p>
          <a:p>
            <a:pPr lvl="0"/>
            <a:endParaRPr lang="sk-SK" dirty="0" smtClean="0"/>
          </a:p>
          <a:p>
            <a:pPr lvl="0"/>
            <a:r>
              <a:rPr lang="en-GB" dirty="0" smtClean="0"/>
              <a:t>Joseph </a:t>
            </a:r>
            <a:r>
              <a:rPr lang="en-GB" dirty="0"/>
              <a:t>Chow: Informed Urban Transport Systems, 1st Edition, Classic and Emerging Mobility Methods Toward Smart Cities</a:t>
            </a:r>
            <a:endParaRPr lang="sk-SK" dirty="0"/>
          </a:p>
        </p:txBody>
      </p:sp>
      <p:pic>
        <p:nvPicPr>
          <p:cNvPr id="23554" name="Picture 2" descr="Výsledok vyhľadávania obrázkov pre dopyt books"/>
          <p:cNvPicPr>
            <a:picLocks noChangeAspect="1" noChangeArrowheads="1"/>
          </p:cNvPicPr>
          <p:nvPr/>
        </p:nvPicPr>
        <p:blipFill>
          <a:blip r:embed="rId4" cstate="print"/>
          <a:srcRect/>
          <a:stretch>
            <a:fillRect/>
          </a:stretch>
        </p:blipFill>
        <p:spPr bwMode="auto">
          <a:xfrm>
            <a:off x="6520192" y="4941168"/>
            <a:ext cx="2623808" cy="1478311"/>
          </a:xfrm>
          <a:prstGeom prst="rect">
            <a:avLst/>
          </a:prstGeom>
          <a:noFill/>
        </p:spPr>
      </p:pic>
      <p:sp>
        <p:nvSpPr>
          <p:cNvPr id="10"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sk-SK" sz="3200" b="1" dirty="0" err="1" smtClean="0">
                <a:solidFill>
                  <a:srgbClr val="0070C0"/>
                </a:solidFill>
              </a:rPr>
              <a:t>Selected</a:t>
            </a:r>
            <a:r>
              <a:rPr lang="sk-SK" sz="3200" b="1" dirty="0" smtClean="0">
                <a:solidFill>
                  <a:srgbClr val="0070C0"/>
                </a:solidFill>
              </a:rPr>
              <a:t> </a:t>
            </a:r>
            <a:r>
              <a:rPr lang="sk-SK" sz="3200" b="1" dirty="0" err="1" smtClean="0">
                <a:solidFill>
                  <a:srgbClr val="0070C0"/>
                </a:solidFill>
              </a:rPr>
              <a:t>relevant</a:t>
            </a:r>
            <a:r>
              <a:rPr lang="sk-SK" sz="3200" b="1" dirty="0" smtClean="0">
                <a:solidFill>
                  <a:srgbClr val="0070C0"/>
                </a:solidFill>
              </a:rPr>
              <a:t> </a:t>
            </a:r>
            <a:r>
              <a:rPr lang="sk-SK" sz="3200" b="1" dirty="0" err="1" smtClean="0">
                <a:solidFill>
                  <a:srgbClr val="0070C0"/>
                </a:solidFill>
              </a:rPr>
              <a:t>publications</a:t>
            </a:r>
            <a:endParaRPr lang="sk-SK" sz="3200" b="1" dirty="0">
              <a:solidFill>
                <a:srgbClr val="0070C0"/>
              </a:solidFill>
            </a:endParaRPr>
          </a:p>
        </p:txBody>
      </p:sp>
      <p:sp>
        <p:nvSpPr>
          <p:cNvPr id="12" name="Zástupný symbol obsahu 2"/>
          <p:cNvSpPr txBox="1">
            <a:spLocks/>
          </p:cNvSpPr>
          <p:nvPr/>
        </p:nvSpPr>
        <p:spPr>
          <a:xfrm>
            <a:off x="467544" y="1888232"/>
            <a:ext cx="8229600" cy="4205064"/>
          </a:xfrm>
          <a:prstGeom prst="rect">
            <a:avLst/>
          </a:prstGeom>
        </p:spPr>
        <p:txBody>
          <a:bodyPr vert="horz" lIns="91440" tIns="45720" rIns="91440" bIns="45720" rtlCol="0">
            <a:normAutofit fontScale="85000" lnSpcReduction="20000"/>
          </a:bodyPr>
          <a:lstStyle/>
          <a:p>
            <a:pPr lvl="0"/>
            <a:r>
              <a:rPr lang="en-GB" dirty="0" err="1"/>
              <a:t>Bocarejo</a:t>
            </a:r>
            <a:r>
              <a:rPr lang="en-GB" dirty="0"/>
              <a:t>, J. P, Velasquez, J. M. </a:t>
            </a:r>
            <a:r>
              <a:rPr lang="en-GB" dirty="0" err="1"/>
              <a:t>Díaz</a:t>
            </a:r>
            <a:r>
              <a:rPr lang="en-GB" dirty="0"/>
              <a:t>, C. A. and </a:t>
            </a:r>
            <a:r>
              <a:rPr lang="en-GB" dirty="0" err="1"/>
              <a:t>Tafur</a:t>
            </a:r>
            <a:r>
              <a:rPr lang="en-GB" dirty="0"/>
              <a:t>, L. E. (2012) Impact of Bus Rapid Transit Systems on Road Safety Lessons from Bogotá, Colombia, Transportation research record.: Journal of the Transportation Research Board, No. 2317, Transportation Research Board of the National Academies, Washington, D.C., pp. 1–7.</a:t>
            </a:r>
            <a:endParaRPr lang="sk-SK" dirty="0"/>
          </a:p>
          <a:p>
            <a:pPr lvl="0"/>
            <a:endParaRPr lang="sk-SK" dirty="0" smtClean="0"/>
          </a:p>
          <a:p>
            <a:pPr lvl="0"/>
            <a:r>
              <a:rPr lang="en-GB" dirty="0" smtClean="0"/>
              <a:t>Marsden </a:t>
            </a:r>
            <a:r>
              <a:rPr lang="en-GB" dirty="0"/>
              <a:t>G; Mullen CA; Bache I; Bartle I; Flinders M (2014) Carbon reduction and travel behaviour: Discourses, disputes and contradictions in governance, Transport policy., 35, pp.71-78. </a:t>
            </a:r>
            <a:r>
              <a:rPr lang="en-GB" dirty="0" err="1"/>
              <a:t>doi</a:t>
            </a:r>
            <a:r>
              <a:rPr lang="en-GB" dirty="0"/>
              <a:t>: 10.1016/j.tranpol.2014.05.012</a:t>
            </a:r>
            <a:endParaRPr lang="sk-SK" dirty="0"/>
          </a:p>
          <a:p>
            <a:pPr lvl="0"/>
            <a:endParaRPr lang="sk-SK" dirty="0" smtClean="0"/>
          </a:p>
          <a:p>
            <a:pPr lvl="0"/>
            <a:r>
              <a:rPr lang="en-GB" dirty="0" smtClean="0"/>
              <a:t>Mullen</a:t>
            </a:r>
            <a:r>
              <a:rPr lang="en-GB" dirty="0"/>
              <a:t>, CA, Tight, M, </a:t>
            </a:r>
            <a:r>
              <a:rPr lang="en-GB" dirty="0" err="1"/>
              <a:t>Whiteing</a:t>
            </a:r>
            <a:r>
              <a:rPr lang="en-GB" dirty="0"/>
              <a:t>, A and </a:t>
            </a:r>
            <a:r>
              <a:rPr lang="en-GB" dirty="0" err="1"/>
              <a:t>Jopson</a:t>
            </a:r>
            <a:r>
              <a:rPr lang="en-GB" dirty="0"/>
              <a:t>, A (2014) Knowing their place on the roads: what would equality mean for walking and cycling? Transportation research. Part A, Policy and practice., 61. 238 - 248. </a:t>
            </a:r>
            <a:r>
              <a:rPr lang="en-GB" u="sng" dirty="0">
                <a:hlinkClick r:id="rId3"/>
              </a:rPr>
              <a:t>http://eprints.whiterose.ac.uk/id/eprint/78039</a:t>
            </a:r>
            <a:endParaRPr lang="sk-SK" dirty="0"/>
          </a:p>
          <a:p>
            <a:pPr lvl="0"/>
            <a:endParaRPr lang="sk-SK" dirty="0" smtClean="0"/>
          </a:p>
          <a:p>
            <a:pPr lvl="0"/>
            <a:r>
              <a:rPr lang="en-GB" dirty="0" smtClean="0"/>
              <a:t>Paul </a:t>
            </a:r>
            <a:r>
              <a:rPr lang="en-GB" dirty="0" err="1"/>
              <a:t>Timms</a:t>
            </a:r>
            <a:r>
              <a:rPr lang="en-GB" dirty="0"/>
              <a:t>, Miles Tight &amp; David Watling (2014) Imagineering mobility: constructing utopias for future urban transport. Environment and planning. A, Environment and planning. 2014, volume 46, pages 78–93. doi:10.1068/a45669</a:t>
            </a:r>
            <a:endParaRPr lang="sk-SK" dirty="0"/>
          </a:p>
          <a:p>
            <a:pPr lvl="0"/>
            <a:endParaRPr lang="sk-SK" dirty="0" smtClean="0"/>
          </a:p>
          <a:p>
            <a:pPr lvl="0"/>
            <a:r>
              <a:rPr lang="en-GB" dirty="0" smtClean="0"/>
              <a:t>Louise </a:t>
            </a:r>
            <a:r>
              <a:rPr lang="en-GB" dirty="0"/>
              <a:t>Butcher (2016) Access to transport for disabled people Briefing Paper, Number SN00601, 14 April 2016 House of Commons Library </a:t>
            </a:r>
            <a:r>
              <a:rPr lang="en-GB" dirty="0">
                <a:hlinkClick r:id="rId4"/>
              </a:rPr>
              <a:t>http://</a:t>
            </a:r>
            <a:r>
              <a:rPr lang="en-GB" dirty="0" smtClean="0">
                <a:hlinkClick r:id="rId4"/>
              </a:rPr>
              <a:t>researchbriefings.parliament.uk/ResearchBriefing/Summary/SN00601</a:t>
            </a:r>
            <a:endParaRPr lang="sk-SK" dirty="0" smtClean="0"/>
          </a:p>
          <a:p>
            <a:endParaRPr lang="sk-SK" u="sng" dirty="0" smtClean="0">
              <a:hlinkClick r:id="rId5"/>
            </a:endParaRPr>
          </a:p>
          <a:p>
            <a:r>
              <a:rPr lang="en-GB" u="sng" dirty="0" smtClean="0">
                <a:hlinkClick r:id="rId5"/>
              </a:rPr>
              <a:t>https</a:t>
            </a:r>
            <a:r>
              <a:rPr lang="en-GB" u="sng" dirty="0">
                <a:hlinkClick r:id="rId5"/>
              </a:rPr>
              <a:t>://www.ite.org/</a:t>
            </a:r>
            <a:endParaRPr lang="sk-SK" dirty="0"/>
          </a:p>
          <a:p>
            <a:pPr lvl="0"/>
            <a:endParaRPr lang="sk-SK"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3200" b="1" i="0" u="none" strike="noStrike" kern="1200" cap="none" spc="0" normalizeH="0" baseline="0" noProof="0" dirty="0" smtClean="0">
                <a:ln>
                  <a:noFill/>
                </a:ln>
                <a:solidFill>
                  <a:srgbClr val="0070C0"/>
                </a:solidFill>
                <a:effectLst/>
                <a:uLnTx/>
                <a:uFillTx/>
                <a:latin typeface="+mj-lt"/>
                <a:ea typeface="+mj-ea"/>
                <a:cs typeface="+mj-cs"/>
              </a:rPr>
              <a:t>Name</a:t>
            </a:r>
            <a:r>
              <a:rPr kumimoji="0" lang="en-GB" sz="3200" b="1" i="0" u="none" strike="noStrike" kern="1200" cap="none" spc="0" normalizeH="0" baseline="0" noProof="0" dirty="0" smtClean="0">
                <a:ln>
                  <a:noFill/>
                </a:ln>
                <a:solidFill>
                  <a:srgbClr val="0070C0"/>
                </a:solidFill>
                <a:effectLst/>
                <a:uLnTx/>
                <a:uFillTx/>
                <a:latin typeface="+mj-lt"/>
                <a:ea typeface="+mj-ea"/>
                <a:cs typeface="+mj-cs"/>
              </a:rPr>
              <a:t> of the course</a:t>
            </a:r>
            <a:endParaRPr kumimoji="0" lang="sk-SK" sz="3200" b="1" i="0" u="none" strike="noStrike" kern="1200" cap="none" spc="0" normalizeH="0" baseline="0" noProof="0" dirty="0" smtClean="0">
              <a:ln>
                <a:noFill/>
              </a:ln>
              <a:solidFill>
                <a:srgbClr val="0070C0"/>
              </a:solidFill>
              <a:effectLst/>
              <a:uLnTx/>
              <a:uFillTx/>
              <a:latin typeface="+mj-lt"/>
              <a:ea typeface="+mj-ea"/>
              <a:cs typeface="+mj-cs"/>
            </a:endParaRPr>
          </a:p>
        </p:txBody>
      </p:sp>
      <p:sp>
        <p:nvSpPr>
          <p:cNvPr id="12" name="Zástupný symbol obsahu 2"/>
          <p:cNvSpPr txBox="1">
            <a:spLocks/>
          </p:cNvSpPr>
          <p:nvPr/>
        </p:nvSpPr>
        <p:spPr>
          <a:xfrm>
            <a:off x="467544" y="1888232"/>
            <a:ext cx="8229600" cy="1108720"/>
          </a:xfrm>
          <a:prstGeom prst="rect">
            <a:avLst/>
          </a:prstGeom>
        </p:spPr>
        <p:txBody>
          <a:bodyPr vert="horz" lIns="91440" tIns="45720" rIns="91440" bIns="45720" rtlCol="0">
            <a:normAutofit/>
          </a:bodyPr>
          <a:lstStyle/>
          <a:p>
            <a:pPr lvl="0" algn="ctr">
              <a:spcBef>
                <a:spcPct val="20000"/>
              </a:spcBef>
              <a:defRPr/>
            </a:pPr>
            <a:r>
              <a:rPr lang="en-US" sz="3200" b="1" dirty="0"/>
              <a:t>Mobility Service Design-and-Management and Economics of Mobility</a:t>
            </a:r>
            <a:endParaRPr kumimoji="0" lang="sk-SK" sz="3200" b="0" i="0" u="none" strike="noStrike" kern="1200" cap="none" spc="0" normalizeH="0" baseline="0" noProof="0" dirty="0" smtClean="0">
              <a:ln>
                <a:noFill/>
              </a:ln>
              <a:effectLst/>
              <a:uLnTx/>
              <a:uFillTx/>
              <a:latin typeface="+mn-lt"/>
              <a:ea typeface="+mn-ea"/>
              <a:cs typeface="+mn-cs"/>
            </a:endParaRPr>
          </a:p>
        </p:txBody>
      </p:sp>
      <p:sp>
        <p:nvSpPr>
          <p:cNvPr id="14" name="BlokTextu 13"/>
          <p:cNvSpPr txBox="1"/>
          <p:nvPr/>
        </p:nvSpPr>
        <p:spPr>
          <a:xfrm>
            <a:off x="467544" y="3140968"/>
            <a:ext cx="8352928" cy="3170099"/>
          </a:xfrm>
          <a:prstGeom prst="rect">
            <a:avLst/>
          </a:prstGeom>
          <a:noFill/>
        </p:spPr>
        <p:txBody>
          <a:bodyPr wrap="square" rtlCol="0">
            <a:spAutoFit/>
          </a:bodyPr>
          <a:lstStyle/>
          <a:p>
            <a:r>
              <a:rPr lang="en-GB" sz="2000" b="1" dirty="0">
                <a:solidFill>
                  <a:schemeClr val="tx1">
                    <a:tint val="75000"/>
                  </a:schemeClr>
                </a:solidFill>
              </a:rPr>
              <a:t>This lecture provides students </a:t>
            </a:r>
            <a:r>
              <a:rPr lang="sk-SK" dirty="0" err="1" smtClean="0"/>
              <a:t>with</a:t>
            </a:r>
            <a:r>
              <a:rPr lang="en-GB" dirty="0" smtClean="0"/>
              <a:t> </a:t>
            </a:r>
            <a:r>
              <a:rPr lang="en-GB" dirty="0"/>
              <a:t>knowledge of transport systems from a mobility point of </a:t>
            </a:r>
            <a:r>
              <a:rPr lang="en-GB" dirty="0" smtClean="0"/>
              <a:t>view.</a:t>
            </a:r>
            <a:r>
              <a:rPr lang="sk-SK" dirty="0" smtClean="0"/>
              <a:t> </a:t>
            </a:r>
            <a:r>
              <a:rPr lang="en-GB" dirty="0" smtClean="0"/>
              <a:t>Students </a:t>
            </a:r>
            <a:r>
              <a:rPr lang="en-GB" dirty="0"/>
              <a:t>are given an idea of designing infrastructure and services for people, where various subsystems are designed to cooperate with each other, including properly designed transfer points</a:t>
            </a:r>
            <a:r>
              <a:rPr lang="en-GB" dirty="0" smtClean="0"/>
              <a:t>.</a:t>
            </a:r>
            <a:r>
              <a:rPr lang="sk-SK" dirty="0" smtClean="0"/>
              <a:t> </a:t>
            </a:r>
            <a:r>
              <a:rPr lang="en-GB" dirty="0"/>
              <a:t>Important parts of this course are shared mobility and electro mobility. Students gain knowledge of various sharing systems. Also, students gain knowledge of specific requirements of electro mobility on the infrastructure and on the vehicle circulation. Mobility behaviour changes are also included in. After this course students are able not only to design mobility services, but they manage to assess various impacts of these systems on the environment, quality of life, and other city systems. Students are also able calculate economic influence of these services</a:t>
            </a:r>
            <a:endParaRPr lang="sk-SK" sz="2400" b="1" dirty="0"/>
          </a:p>
        </p:txBody>
      </p:sp>
      <p:sp>
        <p:nvSpPr>
          <p:cNvPr id="10"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lvl="0" algn="ctr">
              <a:spcBef>
                <a:spcPct val="0"/>
              </a:spcBef>
            </a:pPr>
            <a:r>
              <a:rPr lang="en-GB" sz="3200" b="1" dirty="0" smtClean="0">
                <a:solidFill>
                  <a:srgbClr val="0070C0"/>
                </a:solidFill>
              </a:rPr>
              <a:t>ECTS credits</a:t>
            </a:r>
            <a:endParaRPr lang="sk-SK" sz="3200" b="1" dirty="0">
              <a:solidFill>
                <a:srgbClr val="0070C0"/>
              </a:solidFill>
            </a:endParaRPr>
          </a:p>
        </p:txBody>
      </p:sp>
      <p:sp>
        <p:nvSpPr>
          <p:cNvPr id="12" name="Zástupný symbol obsahu 2"/>
          <p:cNvSpPr txBox="1">
            <a:spLocks/>
          </p:cNvSpPr>
          <p:nvPr/>
        </p:nvSpPr>
        <p:spPr>
          <a:xfrm>
            <a:off x="467544" y="1888232"/>
            <a:ext cx="8229600" cy="1252736"/>
          </a:xfrm>
          <a:prstGeom prst="rect">
            <a:avLst/>
          </a:prstGeom>
        </p:spPr>
        <p:txBody>
          <a:bodyPr vert="horz" lIns="91440" tIns="45720" rIns="91440" bIns="45720" rtlCol="0">
            <a:normAutofit fontScale="70000" lnSpcReduction="20000"/>
          </a:bodyPr>
          <a:lstStyle/>
          <a:p>
            <a:r>
              <a:rPr lang="en-GB" sz="4800" b="1" dirty="0" smtClean="0"/>
              <a:t>6 Credits</a:t>
            </a:r>
            <a:endParaRPr lang="sk-SK" sz="4800" b="1" dirty="0" smtClean="0"/>
          </a:p>
          <a:p>
            <a:endParaRPr lang="sk-SK" sz="2000" b="1" dirty="0" smtClean="0"/>
          </a:p>
          <a:p>
            <a:pPr>
              <a:buFontTx/>
              <a:buChar char="-"/>
            </a:pPr>
            <a:r>
              <a:rPr lang="sk-SK" sz="2400" b="1" dirty="0" smtClean="0">
                <a:solidFill>
                  <a:schemeClr val="tx1">
                    <a:tint val="75000"/>
                  </a:schemeClr>
                </a:solidFill>
              </a:rPr>
              <a:t> </a:t>
            </a:r>
            <a:r>
              <a:rPr lang="en-GB" sz="3200" b="1" dirty="0" smtClean="0">
                <a:solidFill>
                  <a:schemeClr val="tx1">
                    <a:tint val="75000"/>
                  </a:schemeClr>
                </a:solidFill>
              </a:rPr>
              <a:t>45H Theory</a:t>
            </a:r>
            <a:endParaRPr lang="sk-SK" sz="3200" b="1" dirty="0" smtClean="0">
              <a:solidFill>
                <a:schemeClr val="tx1">
                  <a:tint val="75000"/>
                </a:schemeClr>
              </a:solidFill>
            </a:endParaRPr>
          </a:p>
          <a:p>
            <a:pPr>
              <a:buFontTx/>
              <a:buChar char="-"/>
            </a:pPr>
            <a:r>
              <a:rPr lang="sk-SK" sz="3200" b="1" dirty="0" smtClean="0">
                <a:solidFill>
                  <a:schemeClr val="tx1">
                    <a:tint val="75000"/>
                  </a:schemeClr>
                </a:solidFill>
              </a:rPr>
              <a:t> </a:t>
            </a:r>
            <a:r>
              <a:rPr lang="en-GB" sz="3200" b="1" dirty="0" smtClean="0">
                <a:solidFill>
                  <a:schemeClr val="tx1">
                    <a:tint val="75000"/>
                  </a:schemeClr>
                </a:solidFill>
              </a:rPr>
              <a:t>30H Exercises</a:t>
            </a:r>
            <a:endParaRPr lang="sk-SK" sz="3200" b="1" dirty="0">
              <a:solidFill>
                <a:schemeClr val="tx1">
                  <a:tint val="75000"/>
                </a:schemeClr>
              </a:solidFill>
            </a:endParaRPr>
          </a:p>
        </p:txBody>
      </p:sp>
      <p:sp>
        <p:nvSpPr>
          <p:cNvPr id="10" name="BlokTextu 9"/>
          <p:cNvSpPr txBox="1"/>
          <p:nvPr/>
        </p:nvSpPr>
        <p:spPr>
          <a:xfrm>
            <a:off x="179512" y="548681"/>
            <a:ext cx="5400600" cy="646331"/>
          </a:xfrm>
          <a:prstGeom prst="rect">
            <a:avLst/>
          </a:prstGeom>
          <a:noFill/>
        </p:spPr>
        <p:txBody>
          <a:bodyPr wrap="square" rtlCol="0">
            <a:spAutoFit/>
          </a:bodyPr>
          <a:lstStyle/>
          <a:p>
            <a:pPr lvl="0" algn="ctr">
              <a:spcBef>
                <a:spcPct val="20000"/>
              </a:spcBef>
              <a:defRPr/>
            </a:pPr>
            <a:r>
              <a:rPr lang="en-US" dirty="0">
                <a:solidFill>
                  <a:schemeClr val="bg1">
                    <a:lumMod val="50000"/>
                  </a:schemeClr>
                </a:solidFill>
              </a:rPr>
              <a:t>Mobility Service Design-and-Management and Economics of Mobility </a:t>
            </a:r>
            <a:endParaRPr lang="sk-SK" dirty="0">
              <a:solidFill>
                <a:schemeClr val="bg1">
                  <a:lumMod val="50000"/>
                </a:schemeClr>
              </a:solidFill>
            </a:endParaRPr>
          </a:p>
        </p:txBody>
      </p:sp>
      <p:sp>
        <p:nvSpPr>
          <p:cNvPr id="46082" name="AutoShape 2" descr="Výsledok vyhľadávania obrázkov pre dopyt ects credit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sk-SK"/>
          </a:p>
        </p:txBody>
      </p:sp>
      <p:sp>
        <p:nvSpPr>
          <p:cNvPr id="46084" name="AutoShape 4" descr="Výsledok vyhľadávania obrázkov pre dopyt ects credit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sk-SK"/>
          </a:p>
        </p:txBody>
      </p:sp>
      <p:sp>
        <p:nvSpPr>
          <p:cNvPr id="46086" name="AutoShape 6" descr="Výsledok vyhľadávania obrázkov pre dopyt ects credit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sk-SK"/>
          </a:p>
        </p:txBody>
      </p:sp>
      <p:pic>
        <p:nvPicPr>
          <p:cNvPr id="46088" name="Picture 8" descr="Výsledok vyhľadávania obrázkov pre dopyt ects credits"/>
          <p:cNvPicPr>
            <a:picLocks noChangeAspect="1" noChangeArrowheads="1"/>
          </p:cNvPicPr>
          <p:nvPr/>
        </p:nvPicPr>
        <p:blipFill>
          <a:blip r:embed="rId3" cstate="print"/>
          <a:srcRect/>
          <a:stretch>
            <a:fillRect/>
          </a:stretch>
        </p:blipFill>
        <p:spPr bwMode="auto">
          <a:xfrm>
            <a:off x="5292080" y="1988840"/>
            <a:ext cx="3096344" cy="1868866"/>
          </a:xfrm>
          <a:prstGeom prst="rect">
            <a:avLst/>
          </a:prstGeom>
          <a:noFill/>
        </p:spPr>
      </p:pic>
      <p:sp>
        <p:nvSpPr>
          <p:cNvPr id="46090" name="AutoShape 10" descr="Výsledok vyhľadávania obrázkov pre dopyt student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sk-SK"/>
          </a:p>
        </p:txBody>
      </p:sp>
      <p:pic>
        <p:nvPicPr>
          <p:cNvPr id="46092" name="Picture 12" descr="Výsledok vyhľadávania obrázkov pre dopyt students"/>
          <p:cNvPicPr>
            <a:picLocks noChangeAspect="1" noChangeArrowheads="1"/>
          </p:cNvPicPr>
          <p:nvPr/>
        </p:nvPicPr>
        <p:blipFill>
          <a:blip r:embed="rId4" cstate="print"/>
          <a:srcRect/>
          <a:stretch>
            <a:fillRect/>
          </a:stretch>
        </p:blipFill>
        <p:spPr bwMode="auto">
          <a:xfrm>
            <a:off x="1115616" y="3501008"/>
            <a:ext cx="3586102" cy="2068092"/>
          </a:xfrm>
          <a:prstGeom prst="rect">
            <a:avLst/>
          </a:prstGeom>
          <a:noFill/>
        </p:spPr>
      </p:pic>
      <p:sp>
        <p:nvSpPr>
          <p:cNvPr id="16"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sk-SK" sz="3200" b="1" dirty="0" err="1" smtClean="0">
                <a:solidFill>
                  <a:srgbClr val="0070C0"/>
                </a:solidFill>
              </a:rPr>
              <a:t>Learning</a:t>
            </a:r>
            <a:r>
              <a:rPr lang="sk-SK" sz="3200" b="1" dirty="0" smtClean="0">
                <a:solidFill>
                  <a:srgbClr val="0070C0"/>
                </a:solidFill>
              </a:rPr>
              <a:t> </a:t>
            </a:r>
            <a:r>
              <a:rPr lang="sk-SK" sz="3200" b="1" dirty="0" err="1" smtClean="0">
                <a:solidFill>
                  <a:srgbClr val="0070C0"/>
                </a:solidFill>
              </a:rPr>
              <a:t>outcomes</a:t>
            </a:r>
            <a:endParaRPr lang="sk-SK" sz="3200" b="1" dirty="0">
              <a:solidFill>
                <a:srgbClr val="0070C0"/>
              </a:solidFill>
            </a:endParaRPr>
          </a:p>
        </p:txBody>
      </p:sp>
      <p:sp>
        <p:nvSpPr>
          <p:cNvPr id="12" name="Zástupný symbol obsahu 2"/>
          <p:cNvSpPr txBox="1">
            <a:spLocks/>
          </p:cNvSpPr>
          <p:nvPr/>
        </p:nvSpPr>
        <p:spPr>
          <a:xfrm>
            <a:off x="467544" y="1888232"/>
            <a:ext cx="8229600" cy="4404317"/>
          </a:xfrm>
          <a:prstGeom prst="rect">
            <a:avLst/>
          </a:prstGeom>
        </p:spPr>
        <p:txBody>
          <a:bodyPr vert="horz" lIns="91440" tIns="45720" rIns="91440" bIns="45720" rtlCol="0">
            <a:normAutofit fontScale="70000" lnSpcReduction="20000"/>
          </a:bodyPr>
          <a:lstStyle/>
          <a:p>
            <a:pPr marL="342900" indent="-342900">
              <a:lnSpc>
                <a:spcPct val="150000"/>
              </a:lnSpc>
              <a:buFont typeface="Wingdings" panose="05000000000000000000" pitchFamily="2" charset="2"/>
              <a:buChar char="ü"/>
              <a:tabLst>
                <a:tab pos="182563" algn="l"/>
              </a:tabLst>
            </a:pPr>
            <a:r>
              <a:rPr lang="en-GB" sz="2600" dirty="0" smtClean="0"/>
              <a:t>Mastering of </a:t>
            </a:r>
            <a:r>
              <a:rPr lang="en-GB" sz="2600" dirty="0"/>
              <a:t>mobility plans creation and </a:t>
            </a:r>
            <a:r>
              <a:rPr lang="en-GB" sz="2600" dirty="0" smtClean="0"/>
              <a:t>implementation</a:t>
            </a:r>
            <a:endParaRPr lang="sk-SK" sz="2600" dirty="0"/>
          </a:p>
          <a:p>
            <a:pPr marL="342900" indent="-342900">
              <a:lnSpc>
                <a:spcPct val="150000"/>
              </a:lnSpc>
              <a:buFont typeface="Wingdings" panose="05000000000000000000" pitchFamily="2" charset="2"/>
              <a:buChar char="ü"/>
              <a:tabLst>
                <a:tab pos="182563" algn="l"/>
              </a:tabLst>
            </a:pPr>
            <a:r>
              <a:rPr lang="en-GB" sz="2600" dirty="0" smtClean="0"/>
              <a:t>Mastering </a:t>
            </a:r>
            <a:r>
              <a:rPr lang="en-GB" sz="2600" dirty="0"/>
              <a:t>of infrastructure designing for mobility </a:t>
            </a:r>
            <a:r>
              <a:rPr lang="en-GB" sz="2600" dirty="0" smtClean="0"/>
              <a:t>services</a:t>
            </a:r>
            <a:endParaRPr lang="sk-SK" sz="2600" dirty="0"/>
          </a:p>
          <a:p>
            <a:pPr marL="342900" indent="-342900">
              <a:lnSpc>
                <a:spcPct val="150000"/>
              </a:lnSpc>
              <a:buFont typeface="Wingdings" panose="05000000000000000000" pitchFamily="2" charset="2"/>
              <a:buChar char="ü"/>
              <a:tabLst>
                <a:tab pos="182563" algn="l"/>
              </a:tabLst>
            </a:pPr>
            <a:r>
              <a:rPr lang="en-GB" sz="2600" dirty="0" smtClean="0"/>
              <a:t>Mastering </a:t>
            </a:r>
            <a:r>
              <a:rPr lang="en-GB" sz="2600" dirty="0"/>
              <a:t>of mobility services designing and </a:t>
            </a:r>
            <a:r>
              <a:rPr lang="en-GB" sz="2600" dirty="0" smtClean="0"/>
              <a:t>linking</a:t>
            </a:r>
            <a:endParaRPr lang="sk-SK" sz="2600" dirty="0"/>
          </a:p>
          <a:p>
            <a:pPr marL="342900" indent="-342900">
              <a:lnSpc>
                <a:spcPct val="150000"/>
              </a:lnSpc>
              <a:buFont typeface="Wingdings" panose="05000000000000000000" pitchFamily="2" charset="2"/>
              <a:buChar char="ü"/>
              <a:tabLst>
                <a:tab pos="182563" algn="l"/>
              </a:tabLst>
            </a:pPr>
            <a:r>
              <a:rPr lang="en-GB" sz="2600" dirty="0" smtClean="0"/>
              <a:t>Acquiring </a:t>
            </a:r>
            <a:r>
              <a:rPr lang="en-GB" sz="2600" dirty="0"/>
              <a:t>knowledge of shared mobility </a:t>
            </a:r>
            <a:endParaRPr lang="sk-SK" sz="2600" dirty="0"/>
          </a:p>
          <a:p>
            <a:pPr marL="342900" indent="-342900">
              <a:lnSpc>
                <a:spcPct val="150000"/>
              </a:lnSpc>
              <a:buFont typeface="Wingdings" panose="05000000000000000000" pitchFamily="2" charset="2"/>
              <a:buChar char="ü"/>
              <a:tabLst>
                <a:tab pos="182563" algn="l"/>
              </a:tabLst>
            </a:pPr>
            <a:r>
              <a:rPr lang="en-GB" sz="2600" dirty="0" smtClean="0"/>
              <a:t>Acquiring </a:t>
            </a:r>
            <a:r>
              <a:rPr lang="en-GB" sz="2600" dirty="0"/>
              <a:t>knowledge of information systems and technologies used in </a:t>
            </a:r>
            <a:r>
              <a:rPr lang="en-GB" sz="2600" dirty="0" smtClean="0"/>
              <a:t>mobility services</a:t>
            </a:r>
            <a:endParaRPr lang="sk-SK" sz="2600" dirty="0"/>
          </a:p>
          <a:p>
            <a:pPr marL="342900" indent="-342900">
              <a:lnSpc>
                <a:spcPct val="150000"/>
              </a:lnSpc>
              <a:buFont typeface="Wingdings" panose="05000000000000000000" pitchFamily="2" charset="2"/>
              <a:buChar char="ü"/>
              <a:tabLst>
                <a:tab pos="182563" algn="l"/>
              </a:tabLst>
            </a:pPr>
            <a:r>
              <a:rPr lang="en-GB" sz="2600" dirty="0" smtClean="0"/>
              <a:t>Understanding </a:t>
            </a:r>
            <a:r>
              <a:rPr lang="en-GB" sz="2600" dirty="0"/>
              <a:t>problems and advantages of electro </a:t>
            </a:r>
            <a:r>
              <a:rPr lang="en-GB" sz="2600" dirty="0" smtClean="0"/>
              <a:t>mobility</a:t>
            </a:r>
            <a:endParaRPr lang="sk-SK" sz="2600" dirty="0"/>
          </a:p>
          <a:p>
            <a:pPr marL="342900" indent="-342900">
              <a:lnSpc>
                <a:spcPct val="150000"/>
              </a:lnSpc>
              <a:buFont typeface="Wingdings" panose="05000000000000000000" pitchFamily="2" charset="2"/>
              <a:buChar char="ü"/>
              <a:tabLst>
                <a:tab pos="182563" algn="l"/>
              </a:tabLst>
            </a:pPr>
            <a:r>
              <a:rPr lang="en-GB" sz="2600" dirty="0" smtClean="0"/>
              <a:t>Understanding </a:t>
            </a:r>
            <a:r>
              <a:rPr lang="en-GB" sz="2600" dirty="0"/>
              <a:t>environmental impact of the transportation systems and mobility services </a:t>
            </a:r>
            <a:endParaRPr lang="sk-SK" sz="2600" dirty="0"/>
          </a:p>
          <a:p>
            <a:pPr marL="342900" indent="-342900">
              <a:lnSpc>
                <a:spcPct val="150000"/>
              </a:lnSpc>
              <a:buFont typeface="Wingdings" panose="05000000000000000000" pitchFamily="2" charset="2"/>
              <a:buChar char="ü"/>
              <a:tabLst>
                <a:tab pos="182563" algn="l"/>
              </a:tabLst>
            </a:pPr>
            <a:r>
              <a:rPr lang="en-GB" sz="2600" dirty="0" smtClean="0"/>
              <a:t>Acquiring </a:t>
            </a:r>
            <a:r>
              <a:rPr lang="en-GB" sz="2600" dirty="0"/>
              <a:t>basic knowledge of mobility services in low emission zones </a:t>
            </a:r>
            <a:endParaRPr lang="sk-SK" sz="2600" dirty="0"/>
          </a:p>
          <a:p>
            <a:pPr marL="342900" indent="-342900">
              <a:lnSpc>
                <a:spcPct val="150000"/>
              </a:lnSpc>
              <a:buFont typeface="Wingdings" panose="05000000000000000000" pitchFamily="2" charset="2"/>
              <a:buChar char="ü"/>
              <a:tabLst>
                <a:tab pos="182563" algn="l"/>
              </a:tabLst>
            </a:pPr>
            <a:r>
              <a:rPr lang="en-GB" sz="2600" dirty="0" smtClean="0"/>
              <a:t>Mastering </a:t>
            </a:r>
            <a:r>
              <a:rPr lang="en-GB" sz="2600" dirty="0"/>
              <a:t>of mobility services assessment and calculations of services’ costs and benefits</a:t>
            </a:r>
            <a:endParaRPr lang="sk-SK" sz="2600" dirty="0"/>
          </a:p>
        </p:txBody>
      </p:sp>
      <p:sp>
        <p:nvSpPr>
          <p:cNvPr id="9"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5279561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467544" y="1888232"/>
            <a:ext cx="8229600" cy="4061048"/>
          </a:xfrm>
          <a:prstGeom prst="rect">
            <a:avLst/>
          </a:prstGeom>
        </p:spPr>
        <p:txBody>
          <a:bodyPr vert="horz" lIns="91440" tIns="45720" rIns="91440" bIns="45720" rtlCol="0">
            <a:normAutofit/>
          </a:bodyPr>
          <a:lstStyle/>
          <a:p>
            <a:pPr lvl="0">
              <a:lnSpc>
                <a:spcPct val="150000"/>
              </a:lnSpc>
            </a:pPr>
            <a:r>
              <a:rPr lang="sk-SK" b="1" dirty="0" smtClean="0"/>
              <a:t>1. </a:t>
            </a:r>
            <a:r>
              <a:rPr lang="en-GB" b="1" dirty="0" smtClean="0"/>
              <a:t>Mobility </a:t>
            </a:r>
            <a:r>
              <a:rPr lang="en-GB" b="1" dirty="0"/>
              <a:t>plans and their importance</a:t>
            </a:r>
            <a:endParaRPr lang="sk-SK" sz="1600" b="1" dirty="0"/>
          </a:p>
          <a:p>
            <a:pPr lvl="1">
              <a:lnSpc>
                <a:spcPct val="150000"/>
              </a:lnSpc>
            </a:pPr>
            <a:r>
              <a:rPr lang="sk-SK" dirty="0" smtClean="0"/>
              <a:t>1.1 </a:t>
            </a:r>
            <a:r>
              <a:rPr lang="en-GB" dirty="0" smtClean="0"/>
              <a:t>Definition </a:t>
            </a:r>
            <a:r>
              <a:rPr lang="en-GB" dirty="0"/>
              <a:t>and content</a:t>
            </a:r>
            <a:endParaRPr lang="sk-SK" sz="1600" dirty="0"/>
          </a:p>
          <a:p>
            <a:pPr lvl="1">
              <a:lnSpc>
                <a:spcPct val="150000"/>
              </a:lnSpc>
            </a:pPr>
            <a:r>
              <a:rPr lang="sk-SK" dirty="0" smtClean="0"/>
              <a:t>1.2 </a:t>
            </a:r>
            <a:r>
              <a:rPr lang="en-GB" dirty="0" smtClean="0"/>
              <a:t>Citizens </a:t>
            </a:r>
            <a:r>
              <a:rPr lang="en-GB" dirty="0"/>
              <a:t>and stakeholders participation</a:t>
            </a:r>
            <a:endParaRPr lang="sk-SK" sz="1600" dirty="0"/>
          </a:p>
          <a:p>
            <a:pPr lvl="1">
              <a:lnSpc>
                <a:spcPct val="150000"/>
              </a:lnSpc>
            </a:pPr>
            <a:r>
              <a:rPr lang="sk-SK" dirty="0" smtClean="0"/>
              <a:t>1.3 </a:t>
            </a:r>
            <a:r>
              <a:rPr lang="en-GB" dirty="0" smtClean="0"/>
              <a:t>How </a:t>
            </a:r>
            <a:r>
              <a:rPr lang="en-GB" dirty="0"/>
              <a:t>to design and develop a mobility plan</a:t>
            </a:r>
            <a:endParaRPr lang="sk-SK" sz="1600" dirty="0"/>
          </a:p>
          <a:p>
            <a:pPr lvl="1">
              <a:lnSpc>
                <a:spcPct val="150000"/>
              </a:lnSpc>
            </a:pPr>
            <a:r>
              <a:rPr lang="sk-SK" dirty="0" smtClean="0"/>
              <a:t>1.4 </a:t>
            </a:r>
            <a:r>
              <a:rPr lang="en-GB" dirty="0" smtClean="0"/>
              <a:t>Objectives</a:t>
            </a:r>
            <a:r>
              <a:rPr lang="en-GB" dirty="0"/>
              <a:t>, targets, </a:t>
            </a:r>
            <a:r>
              <a:rPr lang="en-GB" dirty="0" smtClean="0"/>
              <a:t>goals</a:t>
            </a:r>
            <a:endParaRPr lang="sk-SK" sz="1600" dirty="0"/>
          </a:p>
          <a:p>
            <a:pPr lvl="1">
              <a:lnSpc>
                <a:spcPct val="150000"/>
              </a:lnSpc>
            </a:pPr>
            <a:r>
              <a:rPr lang="sk-SK" dirty="0" smtClean="0"/>
              <a:t>1.5 </a:t>
            </a:r>
            <a:r>
              <a:rPr lang="en-GB" dirty="0" smtClean="0"/>
              <a:t>Mobility </a:t>
            </a:r>
            <a:r>
              <a:rPr lang="en-GB" dirty="0"/>
              <a:t>survey</a:t>
            </a:r>
            <a:endParaRPr lang="sk-SK" sz="1600" dirty="0"/>
          </a:p>
          <a:p>
            <a:pPr lvl="1">
              <a:lnSpc>
                <a:spcPct val="150000"/>
              </a:lnSpc>
            </a:pPr>
            <a:r>
              <a:rPr lang="sk-SK" dirty="0" smtClean="0"/>
              <a:t>1.6 </a:t>
            </a:r>
            <a:r>
              <a:rPr lang="en-GB" dirty="0" smtClean="0"/>
              <a:t>Planning </a:t>
            </a:r>
            <a:r>
              <a:rPr lang="en-GB" dirty="0"/>
              <a:t>and implementing measures</a:t>
            </a:r>
            <a:endParaRPr lang="sk-SK" sz="1600" dirty="0"/>
          </a:p>
          <a:p>
            <a:pPr lvl="1">
              <a:lnSpc>
                <a:spcPct val="150000"/>
              </a:lnSpc>
            </a:pPr>
            <a:r>
              <a:rPr lang="sk-SK" dirty="0" smtClean="0"/>
              <a:t>1.7 </a:t>
            </a:r>
            <a:r>
              <a:rPr lang="en-GB" dirty="0" smtClean="0"/>
              <a:t>Monitoring</a:t>
            </a:r>
            <a:endParaRPr lang="sk-SK" sz="1600" dirty="0"/>
          </a:p>
          <a:p>
            <a:pPr lvl="1">
              <a:lnSpc>
                <a:spcPct val="150000"/>
              </a:lnSpc>
            </a:pPr>
            <a:r>
              <a:rPr lang="sk-SK" dirty="0" smtClean="0"/>
              <a:t>1.8 </a:t>
            </a:r>
            <a:r>
              <a:rPr lang="en-GB" dirty="0" smtClean="0"/>
              <a:t>Best </a:t>
            </a:r>
            <a:r>
              <a:rPr lang="en-GB" dirty="0"/>
              <a:t>practices from abroad</a:t>
            </a:r>
            <a:endParaRPr lang="sk-SK" sz="1600" dirty="0"/>
          </a:p>
        </p:txBody>
      </p:sp>
      <p:sp>
        <p:nvSpPr>
          <p:cNvPr id="9"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467544" y="1888232"/>
            <a:ext cx="8229600" cy="4061048"/>
          </a:xfrm>
          <a:prstGeom prst="rect">
            <a:avLst/>
          </a:prstGeom>
        </p:spPr>
        <p:txBody>
          <a:bodyPr vert="horz" lIns="91440" tIns="45720" rIns="91440" bIns="45720" rtlCol="0">
            <a:normAutofit/>
          </a:bodyPr>
          <a:lstStyle/>
          <a:p>
            <a:pPr lvl="0">
              <a:lnSpc>
                <a:spcPct val="150000"/>
              </a:lnSpc>
            </a:pPr>
            <a:r>
              <a:rPr lang="sk-SK" b="1" dirty="0" smtClean="0"/>
              <a:t>2. </a:t>
            </a:r>
            <a:r>
              <a:rPr lang="en-GB" b="1" dirty="0" smtClean="0"/>
              <a:t>Planning </a:t>
            </a:r>
            <a:r>
              <a:rPr lang="en-GB" b="1" dirty="0"/>
              <a:t>infrastructure and services for people</a:t>
            </a:r>
            <a:endParaRPr lang="sk-SK" sz="1600" b="1" dirty="0"/>
          </a:p>
          <a:p>
            <a:pPr lvl="1">
              <a:lnSpc>
                <a:spcPct val="150000"/>
              </a:lnSpc>
            </a:pPr>
            <a:r>
              <a:rPr lang="sk-SK" dirty="0" smtClean="0"/>
              <a:t>2.1 </a:t>
            </a:r>
            <a:r>
              <a:rPr lang="en-GB" dirty="0" smtClean="0"/>
              <a:t>Pedestrians</a:t>
            </a:r>
            <a:endParaRPr lang="sk-SK" sz="1600" dirty="0"/>
          </a:p>
          <a:p>
            <a:pPr lvl="1">
              <a:lnSpc>
                <a:spcPct val="150000"/>
              </a:lnSpc>
            </a:pPr>
            <a:r>
              <a:rPr lang="sk-SK" dirty="0" smtClean="0"/>
              <a:t>2.2 </a:t>
            </a:r>
            <a:r>
              <a:rPr lang="en-GB" dirty="0" smtClean="0"/>
              <a:t>Public </a:t>
            </a:r>
            <a:r>
              <a:rPr lang="en-GB" dirty="0"/>
              <a:t>transport</a:t>
            </a:r>
            <a:endParaRPr lang="sk-SK" sz="1600" dirty="0"/>
          </a:p>
          <a:p>
            <a:pPr lvl="1">
              <a:lnSpc>
                <a:spcPct val="150000"/>
              </a:lnSpc>
            </a:pPr>
            <a:r>
              <a:rPr lang="sk-SK" dirty="0" smtClean="0"/>
              <a:t>2.3 </a:t>
            </a:r>
            <a:r>
              <a:rPr lang="en-GB" dirty="0" smtClean="0"/>
              <a:t>Cyclists</a:t>
            </a:r>
            <a:endParaRPr lang="sk-SK" sz="1600" dirty="0"/>
          </a:p>
          <a:p>
            <a:pPr lvl="1">
              <a:lnSpc>
                <a:spcPct val="150000"/>
              </a:lnSpc>
            </a:pPr>
            <a:r>
              <a:rPr lang="sk-SK" dirty="0" smtClean="0"/>
              <a:t>2.4 </a:t>
            </a:r>
            <a:r>
              <a:rPr lang="en-GB" dirty="0" smtClean="0"/>
              <a:t>Cars</a:t>
            </a:r>
            <a:endParaRPr lang="sk-SK" sz="1600" dirty="0"/>
          </a:p>
          <a:p>
            <a:pPr lvl="1">
              <a:lnSpc>
                <a:spcPct val="150000"/>
              </a:lnSpc>
            </a:pPr>
            <a:r>
              <a:rPr lang="sk-SK" dirty="0" smtClean="0"/>
              <a:t>2.5 </a:t>
            </a:r>
            <a:r>
              <a:rPr lang="en-GB" dirty="0" smtClean="0"/>
              <a:t>Parking</a:t>
            </a:r>
            <a:endParaRPr lang="sk-SK" sz="1600" dirty="0"/>
          </a:p>
          <a:p>
            <a:pPr lvl="1">
              <a:lnSpc>
                <a:spcPct val="150000"/>
              </a:lnSpc>
            </a:pPr>
            <a:r>
              <a:rPr lang="sk-SK" dirty="0" smtClean="0"/>
              <a:t>2.6 </a:t>
            </a:r>
            <a:r>
              <a:rPr lang="en-GB" dirty="0" smtClean="0"/>
              <a:t>Mobility </a:t>
            </a:r>
            <a:r>
              <a:rPr lang="en-GB" dirty="0"/>
              <a:t>of disabled people</a:t>
            </a:r>
            <a:endParaRPr lang="sk-SK" sz="1600" dirty="0"/>
          </a:p>
          <a:p>
            <a:pPr lvl="1">
              <a:lnSpc>
                <a:spcPct val="150000"/>
              </a:lnSpc>
            </a:pPr>
            <a:endParaRPr lang="sk-SK" sz="1600" dirty="0"/>
          </a:p>
        </p:txBody>
      </p:sp>
      <p:sp>
        <p:nvSpPr>
          <p:cNvPr id="9"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9341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467544" y="1888232"/>
            <a:ext cx="8229600" cy="4061048"/>
          </a:xfrm>
          <a:prstGeom prst="rect">
            <a:avLst/>
          </a:prstGeom>
        </p:spPr>
        <p:txBody>
          <a:bodyPr vert="horz" lIns="91440" tIns="45720" rIns="91440" bIns="45720" rtlCol="0">
            <a:normAutofit lnSpcReduction="10000"/>
          </a:bodyPr>
          <a:lstStyle/>
          <a:p>
            <a:pPr lvl="0">
              <a:lnSpc>
                <a:spcPct val="150000"/>
              </a:lnSpc>
            </a:pPr>
            <a:r>
              <a:rPr lang="sk-SK" b="1" dirty="0" smtClean="0"/>
              <a:t>3. </a:t>
            </a:r>
            <a:r>
              <a:rPr lang="en-GB" b="1" dirty="0" smtClean="0"/>
              <a:t>Transportation </a:t>
            </a:r>
            <a:r>
              <a:rPr lang="en-GB" b="1" dirty="0"/>
              <a:t>terminals and multimodal travelling</a:t>
            </a:r>
            <a:endParaRPr lang="sk-SK" sz="1600" b="1" dirty="0"/>
          </a:p>
          <a:p>
            <a:pPr lvl="1">
              <a:lnSpc>
                <a:spcPct val="150000"/>
              </a:lnSpc>
            </a:pPr>
            <a:r>
              <a:rPr lang="sk-SK" dirty="0" smtClean="0"/>
              <a:t>3.1 </a:t>
            </a:r>
            <a:r>
              <a:rPr lang="en-GB" dirty="0" smtClean="0"/>
              <a:t>Analysis </a:t>
            </a:r>
            <a:endParaRPr lang="sk-SK" sz="1600" dirty="0"/>
          </a:p>
          <a:p>
            <a:pPr lvl="1">
              <a:lnSpc>
                <a:spcPct val="150000"/>
              </a:lnSpc>
            </a:pPr>
            <a:r>
              <a:rPr lang="sk-SK" dirty="0" smtClean="0"/>
              <a:t>3.2 </a:t>
            </a:r>
            <a:r>
              <a:rPr lang="en-GB" dirty="0" smtClean="0"/>
              <a:t>Design</a:t>
            </a:r>
            <a:endParaRPr lang="sk-SK" sz="1600" dirty="0"/>
          </a:p>
          <a:p>
            <a:pPr lvl="0">
              <a:lnSpc>
                <a:spcPct val="150000"/>
              </a:lnSpc>
            </a:pPr>
            <a:r>
              <a:rPr lang="sk-SK" b="1" dirty="0" smtClean="0"/>
              <a:t>4. </a:t>
            </a:r>
            <a:r>
              <a:rPr lang="en-GB" b="1" dirty="0" smtClean="0"/>
              <a:t>Electro-mobility </a:t>
            </a:r>
            <a:r>
              <a:rPr lang="en-GB" b="1" dirty="0"/>
              <a:t>and impact on transport system</a:t>
            </a:r>
            <a:endParaRPr lang="sk-SK" sz="1600" b="1" dirty="0"/>
          </a:p>
          <a:p>
            <a:pPr lvl="1">
              <a:lnSpc>
                <a:spcPct val="150000"/>
              </a:lnSpc>
            </a:pPr>
            <a:r>
              <a:rPr lang="sk-SK" dirty="0" smtClean="0"/>
              <a:t>4.1 </a:t>
            </a:r>
            <a:r>
              <a:rPr lang="en-GB" dirty="0" smtClean="0"/>
              <a:t>Infrastructure </a:t>
            </a:r>
            <a:r>
              <a:rPr lang="en-GB" dirty="0"/>
              <a:t>needed</a:t>
            </a:r>
            <a:endParaRPr lang="sk-SK" sz="1600" dirty="0"/>
          </a:p>
          <a:p>
            <a:pPr lvl="1">
              <a:lnSpc>
                <a:spcPct val="150000"/>
              </a:lnSpc>
            </a:pPr>
            <a:r>
              <a:rPr lang="sk-SK" dirty="0" smtClean="0"/>
              <a:t>4.2 </a:t>
            </a:r>
            <a:r>
              <a:rPr lang="en-GB" dirty="0" smtClean="0"/>
              <a:t>E </a:t>
            </a:r>
            <a:r>
              <a:rPr lang="en-GB" dirty="0"/>
              <a:t>- buses - technologies and route planning</a:t>
            </a:r>
            <a:endParaRPr lang="sk-SK" sz="1600" dirty="0"/>
          </a:p>
          <a:p>
            <a:pPr lvl="1">
              <a:lnSpc>
                <a:spcPct val="150000"/>
              </a:lnSpc>
            </a:pPr>
            <a:r>
              <a:rPr lang="sk-SK" dirty="0" smtClean="0"/>
              <a:t>4.3 </a:t>
            </a:r>
            <a:r>
              <a:rPr lang="en-GB" dirty="0" smtClean="0"/>
              <a:t>E </a:t>
            </a:r>
            <a:r>
              <a:rPr lang="en-GB" dirty="0"/>
              <a:t>- bicycles</a:t>
            </a:r>
            <a:endParaRPr lang="sk-SK" sz="1600" dirty="0"/>
          </a:p>
          <a:p>
            <a:pPr lvl="1">
              <a:lnSpc>
                <a:spcPct val="150000"/>
              </a:lnSpc>
            </a:pPr>
            <a:r>
              <a:rPr lang="sk-SK" dirty="0" smtClean="0"/>
              <a:t>4.4 </a:t>
            </a:r>
            <a:r>
              <a:rPr lang="en-GB" dirty="0" smtClean="0"/>
              <a:t>E </a:t>
            </a:r>
            <a:r>
              <a:rPr lang="en-GB" dirty="0"/>
              <a:t>- scooters</a:t>
            </a:r>
            <a:endParaRPr lang="sk-SK" sz="1600" dirty="0"/>
          </a:p>
          <a:p>
            <a:pPr lvl="1">
              <a:lnSpc>
                <a:spcPct val="150000"/>
              </a:lnSpc>
            </a:pPr>
            <a:r>
              <a:rPr lang="sk-SK" dirty="0" smtClean="0"/>
              <a:t>4.5 </a:t>
            </a:r>
            <a:r>
              <a:rPr lang="en-GB" dirty="0" smtClean="0"/>
              <a:t>E </a:t>
            </a:r>
            <a:r>
              <a:rPr lang="en-GB" dirty="0"/>
              <a:t>- cars</a:t>
            </a:r>
            <a:endParaRPr lang="sk-SK" sz="1600" dirty="0"/>
          </a:p>
          <a:p>
            <a:pPr lvl="1">
              <a:lnSpc>
                <a:spcPct val="150000"/>
              </a:lnSpc>
            </a:pPr>
            <a:r>
              <a:rPr lang="sk-SK" dirty="0" smtClean="0"/>
              <a:t>4.6 </a:t>
            </a:r>
            <a:r>
              <a:rPr lang="en-GB" dirty="0" smtClean="0"/>
              <a:t>Influence </a:t>
            </a:r>
            <a:r>
              <a:rPr lang="en-GB" dirty="0"/>
              <a:t>of electro – mobility on peoples´ transport behaviour </a:t>
            </a:r>
            <a:endParaRPr lang="sk-SK" sz="1600" dirty="0"/>
          </a:p>
          <a:p>
            <a:pPr lvl="1">
              <a:lnSpc>
                <a:spcPct val="150000"/>
              </a:lnSpc>
            </a:pPr>
            <a:endParaRPr lang="sk-SK" sz="1600" dirty="0"/>
          </a:p>
        </p:txBody>
      </p:sp>
      <p:sp>
        <p:nvSpPr>
          <p:cNvPr id="9"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546222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467544" y="1888231"/>
            <a:ext cx="8229600" cy="4404317"/>
          </a:xfrm>
          <a:prstGeom prst="rect">
            <a:avLst/>
          </a:prstGeom>
        </p:spPr>
        <p:txBody>
          <a:bodyPr vert="horz" lIns="91440" tIns="45720" rIns="91440" bIns="45720" rtlCol="0">
            <a:normAutofit fontScale="92500" lnSpcReduction="10000"/>
          </a:bodyPr>
          <a:lstStyle/>
          <a:p>
            <a:pPr lvl="0">
              <a:lnSpc>
                <a:spcPct val="150000"/>
              </a:lnSpc>
            </a:pPr>
            <a:r>
              <a:rPr lang="sk-SK" b="1" dirty="0" smtClean="0"/>
              <a:t>5. </a:t>
            </a:r>
            <a:r>
              <a:rPr lang="en-GB" b="1" dirty="0" smtClean="0"/>
              <a:t>Shared </a:t>
            </a:r>
            <a:r>
              <a:rPr lang="en-GB" b="1" dirty="0"/>
              <a:t>mobility</a:t>
            </a:r>
            <a:endParaRPr lang="sk-SK" sz="1600" b="1" dirty="0"/>
          </a:p>
          <a:p>
            <a:pPr lvl="1">
              <a:lnSpc>
                <a:spcPct val="150000"/>
              </a:lnSpc>
            </a:pPr>
            <a:r>
              <a:rPr lang="sk-SK" dirty="0" smtClean="0"/>
              <a:t>5.1 </a:t>
            </a:r>
            <a:r>
              <a:rPr lang="en-GB" dirty="0" smtClean="0"/>
              <a:t>Car </a:t>
            </a:r>
            <a:r>
              <a:rPr lang="en-GB" dirty="0"/>
              <a:t>sharing</a:t>
            </a:r>
            <a:endParaRPr lang="sk-SK" sz="1600" dirty="0"/>
          </a:p>
          <a:p>
            <a:pPr lvl="1">
              <a:lnSpc>
                <a:spcPct val="150000"/>
              </a:lnSpc>
            </a:pPr>
            <a:r>
              <a:rPr lang="sk-SK" dirty="0" smtClean="0"/>
              <a:t>5.2 </a:t>
            </a:r>
            <a:r>
              <a:rPr lang="en-GB" dirty="0" smtClean="0"/>
              <a:t>Carpooling</a:t>
            </a:r>
            <a:endParaRPr lang="sk-SK" sz="1600" dirty="0"/>
          </a:p>
          <a:p>
            <a:pPr lvl="1">
              <a:lnSpc>
                <a:spcPct val="150000"/>
              </a:lnSpc>
            </a:pPr>
            <a:r>
              <a:rPr lang="sk-SK" dirty="0" smtClean="0"/>
              <a:t>5.3 </a:t>
            </a:r>
            <a:r>
              <a:rPr lang="en-GB" dirty="0" smtClean="0"/>
              <a:t>Taxi </a:t>
            </a:r>
            <a:r>
              <a:rPr lang="en-GB" dirty="0"/>
              <a:t>services sharing (UBER, TAXIFY, WETAXI)</a:t>
            </a:r>
            <a:endParaRPr lang="sk-SK" sz="1600" dirty="0"/>
          </a:p>
          <a:p>
            <a:pPr lvl="1">
              <a:lnSpc>
                <a:spcPct val="150000"/>
              </a:lnSpc>
            </a:pPr>
            <a:r>
              <a:rPr lang="sk-SK" dirty="0" smtClean="0"/>
              <a:t>5.4 </a:t>
            </a:r>
            <a:r>
              <a:rPr lang="en-GB" dirty="0" smtClean="0"/>
              <a:t>Bike </a:t>
            </a:r>
            <a:r>
              <a:rPr lang="en-GB" dirty="0"/>
              <a:t>sharing</a:t>
            </a:r>
            <a:endParaRPr lang="sk-SK" sz="1600" dirty="0"/>
          </a:p>
          <a:p>
            <a:pPr lvl="1">
              <a:lnSpc>
                <a:spcPct val="150000"/>
              </a:lnSpc>
            </a:pPr>
            <a:r>
              <a:rPr lang="sk-SK" dirty="0" smtClean="0"/>
              <a:t>5.5 </a:t>
            </a:r>
            <a:r>
              <a:rPr lang="en-GB" dirty="0" smtClean="0"/>
              <a:t>Business </a:t>
            </a:r>
            <a:r>
              <a:rPr lang="en-GB" dirty="0"/>
              <a:t>model</a:t>
            </a:r>
            <a:endParaRPr lang="sk-SK" sz="1600" dirty="0"/>
          </a:p>
          <a:p>
            <a:pPr lvl="1">
              <a:lnSpc>
                <a:spcPct val="150000"/>
              </a:lnSpc>
            </a:pPr>
            <a:r>
              <a:rPr lang="sk-SK" dirty="0" smtClean="0"/>
              <a:t>5.6 </a:t>
            </a:r>
            <a:r>
              <a:rPr lang="en-GB" dirty="0" smtClean="0"/>
              <a:t>Mobility </a:t>
            </a:r>
            <a:r>
              <a:rPr lang="en-GB" dirty="0"/>
              <a:t>as a service (</a:t>
            </a:r>
            <a:r>
              <a:rPr lang="en-GB" dirty="0" err="1"/>
              <a:t>MaaS</a:t>
            </a:r>
            <a:r>
              <a:rPr lang="en-GB" dirty="0"/>
              <a:t>)</a:t>
            </a:r>
            <a:endParaRPr lang="sk-SK" sz="1600" dirty="0"/>
          </a:p>
          <a:p>
            <a:pPr lvl="0">
              <a:lnSpc>
                <a:spcPct val="160000"/>
              </a:lnSpc>
            </a:pPr>
            <a:r>
              <a:rPr lang="sk-SK" b="1" dirty="0" smtClean="0"/>
              <a:t>6. </a:t>
            </a:r>
            <a:r>
              <a:rPr lang="en-GB" b="1" dirty="0" smtClean="0"/>
              <a:t>Information </a:t>
            </a:r>
            <a:r>
              <a:rPr lang="en-GB" b="1" dirty="0"/>
              <a:t>and communication systems and technologies</a:t>
            </a:r>
            <a:endParaRPr lang="sk-SK" sz="1600" b="1" dirty="0"/>
          </a:p>
          <a:p>
            <a:pPr lvl="1">
              <a:lnSpc>
                <a:spcPct val="160000"/>
              </a:lnSpc>
            </a:pPr>
            <a:r>
              <a:rPr lang="sk-SK" dirty="0" smtClean="0"/>
              <a:t>6.1 </a:t>
            </a:r>
            <a:r>
              <a:rPr lang="en-GB" dirty="0" smtClean="0"/>
              <a:t>Infrastructure</a:t>
            </a:r>
            <a:endParaRPr lang="sk-SK" sz="1600" dirty="0"/>
          </a:p>
          <a:p>
            <a:pPr lvl="1">
              <a:lnSpc>
                <a:spcPct val="160000"/>
              </a:lnSpc>
            </a:pPr>
            <a:r>
              <a:rPr lang="sk-SK" dirty="0" smtClean="0"/>
              <a:t>6.2 </a:t>
            </a:r>
            <a:r>
              <a:rPr lang="en-GB" dirty="0" smtClean="0"/>
              <a:t>Public </a:t>
            </a:r>
            <a:r>
              <a:rPr lang="en-GB" dirty="0"/>
              <a:t>transport</a:t>
            </a:r>
            <a:endParaRPr lang="sk-SK" sz="1600" dirty="0"/>
          </a:p>
          <a:p>
            <a:pPr lvl="1">
              <a:lnSpc>
                <a:spcPct val="160000"/>
              </a:lnSpc>
            </a:pPr>
            <a:r>
              <a:rPr lang="sk-SK" dirty="0" smtClean="0"/>
              <a:t>6.3 </a:t>
            </a:r>
            <a:r>
              <a:rPr lang="en-GB" dirty="0" smtClean="0"/>
              <a:t>Sharing </a:t>
            </a:r>
            <a:r>
              <a:rPr lang="en-GB" dirty="0"/>
              <a:t>systems</a:t>
            </a:r>
            <a:endParaRPr lang="sk-SK" sz="1600" dirty="0"/>
          </a:p>
          <a:p>
            <a:pPr lvl="1">
              <a:lnSpc>
                <a:spcPct val="150000"/>
              </a:lnSpc>
            </a:pPr>
            <a:endParaRPr lang="sk-SK" sz="1600" dirty="0"/>
          </a:p>
        </p:txBody>
      </p:sp>
      <p:sp>
        <p:nvSpPr>
          <p:cNvPr id="9"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8314800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467544" y="1888232"/>
            <a:ext cx="8229600" cy="4404317"/>
          </a:xfrm>
          <a:prstGeom prst="rect">
            <a:avLst/>
          </a:prstGeom>
        </p:spPr>
        <p:txBody>
          <a:bodyPr vert="horz" lIns="91440" tIns="45720" rIns="91440" bIns="45720" rtlCol="0">
            <a:normAutofit fontScale="92500" lnSpcReduction="20000"/>
          </a:bodyPr>
          <a:lstStyle/>
          <a:p>
            <a:pPr lvl="0">
              <a:lnSpc>
                <a:spcPct val="150000"/>
              </a:lnSpc>
            </a:pPr>
            <a:r>
              <a:rPr lang="sk-SK" b="1" dirty="0" smtClean="0"/>
              <a:t>7. </a:t>
            </a:r>
            <a:r>
              <a:rPr lang="en-GB" b="1" dirty="0" smtClean="0"/>
              <a:t>Energy </a:t>
            </a:r>
            <a:r>
              <a:rPr lang="en-GB" b="1" dirty="0"/>
              <a:t>consumption and environmental impacts</a:t>
            </a:r>
            <a:endParaRPr lang="sk-SK" sz="1600" b="1" dirty="0"/>
          </a:p>
          <a:p>
            <a:pPr lvl="1">
              <a:lnSpc>
                <a:spcPct val="150000"/>
              </a:lnSpc>
            </a:pPr>
            <a:r>
              <a:rPr lang="sk-SK" dirty="0" smtClean="0"/>
              <a:t>7.1 </a:t>
            </a:r>
            <a:r>
              <a:rPr lang="en-GB" dirty="0" smtClean="0"/>
              <a:t>Calculation </a:t>
            </a:r>
            <a:r>
              <a:rPr lang="en-GB" dirty="0"/>
              <a:t>of transport </a:t>
            </a:r>
            <a:r>
              <a:rPr lang="en-GB" dirty="0" smtClean="0"/>
              <a:t>impacts</a:t>
            </a:r>
            <a:endParaRPr lang="sk-SK" sz="1600" dirty="0"/>
          </a:p>
          <a:p>
            <a:pPr lvl="1">
              <a:lnSpc>
                <a:spcPct val="150000"/>
              </a:lnSpc>
            </a:pPr>
            <a:r>
              <a:rPr lang="sk-SK" sz="1600" dirty="0" smtClean="0"/>
              <a:t>7.2 </a:t>
            </a:r>
            <a:r>
              <a:rPr lang="en-GB" dirty="0" smtClean="0"/>
              <a:t>Consumption</a:t>
            </a:r>
            <a:endParaRPr lang="sk-SK" sz="1600" dirty="0"/>
          </a:p>
          <a:p>
            <a:pPr lvl="1">
              <a:lnSpc>
                <a:spcPct val="150000"/>
              </a:lnSpc>
            </a:pPr>
            <a:r>
              <a:rPr lang="sk-SK" sz="1600" dirty="0" smtClean="0"/>
              <a:t>7.3 </a:t>
            </a:r>
            <a:r>
              <a:rPr lang="en-GB" dirty="0" smtClean="0"/>
              <a:t>Emissions</a:t>
            </a:r>
            <a:endParaRPr lang="sk-SK" sz="1600" dirty="0"/>
          </a:p>
          <a:p>
            <a:pPr lvl="1">
              <a:lnSpc>
                <a:spcPct val="150000"/>
              </a:lnSpc>
            </a:pPr>
            <a:r>
              <a:rPr lang="sk-SK" sz="1600" dirty="0" smtClean="0"/>
              <a:t>7.4 </a:t>
            </a:r>
            <a:r>
              <a:rPr lang="en-GB" dirty="0" smtClean="0"/>
              <a:t>Voice</a:t>
            </a:r>
            <a:r>
              <a:rPr lang="en-GB" dirty="0"/>
              <a:t>, vibration</a:t>
            </a:r>
            <a:endParaRPr lang="sk-SK" sz="1600" dirty="0"/>
          </a:p>
          <a:p>
            <a:pPr lvl="1">
              <a:lnSpc>
                <a:spcPct val="150000"/>
              </a:lnSpc>
            </a:pPr>
            <a:r>
              <a:rPr lang="sk-SK" dirty="0" smtClean="0"/>
              <a:t>7.5 </a:t>
            </a:r>
            <a:r>
              <a:rPr lang="en-GB" dirty="0" smtClean="0"/>
              <a:t>Various </a:t>
            </a:r>
            <a:r>
              <a:rPr lang="en-GB" dirty="0"/>
              <a:t>transport mode </a:t>
            </a:r>
            <a:r>
              <a:rPr lang="en-GB" dirty="0" smtClean="0"/>
              <a:t>comparison</a:t>
            </a:r>
            <a:endParaRPr lang="sk-SK" sz="1600" dirty="0"/>
          </a:p>
          <a:p>
            <a:pPr lvl="0">
              <a:lnSpc>
                <a:spcPct val="150000"/>
              </a:lnSpc>
            </a:pPr>
            <a:r>
              <a:rPr lang="sk-SK" b="1" dirty="0" smtClean="0"/>
              <a:t>8. </a:t>
            </a:r>
            <a:r>
              <a:rPr lang="en-GB" b="1" dirty="0" smtClean="0"/>
              <a:t>Designing </a:t>
            </a:r>
            <a:r>
              <a:rPr lang="en-GB" b="1" dirty="0"/>
              <a:t>services in low emission zones</a:t>
            </a:r>
            <a:endParaRPr lang="sk-SK" sz="1600" b="1" dirty="0"/>
          </a:p>
          <a:p>
            <a:pPr lvl="1">
              <a:lnSpc>
                <a:spcPct val="150000"/>
              </a:lnSpc>
            </a:pPr>
            <a:r>
              <a:rPr lang="sk-SK" dirty="0" smtClean="0"/>
              <a:t>8.1 </a:t>
            </a:r>
            <a:r>
              <a:rPr lang="en-GB" dirty="0" smtClean="0"/>
              <a:t>Access </a:t>
            </a:r>
            <a:r>
              <a:rPr lang="en-GB" dirty="0"/>
              <a:t>policy</a:t>
            </a:r>
            <a:endParaRPr lang="sk-SK" sz="1600" dirty="0"/>
          </a:p>
          <a:p>
            <a:pPr lvl="1">
              <a:lnSpc>
                <a:spcPct val="150000"/>
              </a:lnSpc>
            </a:pPr>
            <a:r>
              <a:rPr lang="sk-SK" dirty="0" smtClean="0"/>
              <a:t>8.2 </a:t>
            </a:r>
            <a:r>
              <a:rPr lang="en-GB" dirty="0" smtClean="0"/>
              <a:t>Mobility </a:t>
            </a:r>
            <a:r>
              <a:rPr lang="en-GB" dirty="0"/>
              <a:t>inside low emission zones</a:t>
            </a:r>
            <a:endParaRPr lang="sk-SK" sz="1600" dirty="0"/>
          </a:p>
          <a:p>
            <a:pPr lvl="1">
              <a:lnSpc>
                <a:spcPct val="150000"/>
              </a:lnSpc>
            </a:pPr>
            <a:r>
              <a:rPr lang="sk-SK" dirty="0" smtClean="0"/>
              <a:t>8.3 </a:t>
            </a:r>
            <a:r>
              <a:rPr lang="en-GB" dirty="0" smtClean="0"/>
              <a:t>Parking </a:t>
            </a:r>
            <a:r>
              <a:rPr lang="en-GB" dirty="0"/>
              <a:t>policy</a:t>
            </a:r>
            <a:endParaRPr lang="sk-SK" sz="1600" dirty="0"/>
          </a:p>
          <a:p>
            <a:pPr lvl="1">
              <a:lnSpc>
                <a:spcPct val="150000"/>
              </a:lnSpc>
            </a:pPr>
            <a:r>
              <a:rPr lang="sk-SK" dirty="0" smtClean="0"/>
              <a:t>8.4 </a:t>
            </a:r>
            <a:r>
              <a:rPr lang="en-GB" dirty="0" smtClean="0"/>
              <a:t>City </a:t>
            </a:r>
            <a:r>
              <a:rPr lang="en-GB" dirty="0"/>
              <a:t>logistics</a:t>
            </a:r>
            <a:endParaRPr lang="sk-SK" sz="1600" dirty="0"/>
          </a:p>
          <a:p>
            <a:pPr lvl="0">
              <a:lnSpc>
                <a:spcPct val="150000"/>
              </a:lnSpc>
            </a:pPr>
            <a:r>
              <a:rPr lang="sk-SK" b="1" dirty="0" smtClean="0"/>
              <a:t>9. </a:t>
            </a:r>
            <a:r>
              <a:rPr lang="en-GB" b="1" dirty="0" smtClean="0"/>
              <a:t>CBA </a:t>
            </a:r>
            <a:r>
              <a:rPr lang="en-GB" b="1" dirty="0"/>
              <a:t>of investments</a:t>
            </a:r>
            <a:endParaRPr lang="sk-SK" sz="1600" b="1" dirty="0"/>
          </a:p>
          <a:p>
            <a:pPr lvl="1"/>
            <a:endParaRPr lang="sk-SK" sz="1600" dirty="0"/>
          </a:p>
        </p:txBody>
      </p:sp>
      <p:sp>
        <p:nvSpPr>
          <p:cNvPr id="9"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31843750"/>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yw pakietu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INTRAS Presentations TEMPLATE</Template>
  <TotalTime>258</TotalTime>
  <Words>1073</Words>
  <Application>Microsoft Office PowerPoint</Application>
  <PresentationFormat>Prezentácia na obrazovke (4:3)</PresentationFormat>
  <Paragraphs>120</Paragraphs>
  <Slides>13</Slides>
  <Notes>13</Notes>
  <HiddenSlides>0</HiddenSlides>
  <MMClips>0</MMClips>
  <ScaleCrop>false</ScaleCrop>
  <HeadingPairs>
    <vt:vector size="6" baseType="variant">
      <vt:variant>
        <vt:lpstr>Použité písma</vt:lpstr>
      </vt:variant>
      <vt:variant>
        <vt:i4>5</vt:i4>
      </vt:variant>
      <vt:variant>
        <vt:lpstr>Motív</vt:lpstr>
      </vt:variant>
      <vt:variant>
        <vt:i4>1</vt:i4>
      </vt:variant>
      <vt:variant>
        <vt:lpstr>Nadpisy snímok</vt:lpstr>
      </vt:variant>
      <vt:variant>
        <vt:i4>13</vt:i4>
      </vt:variant>
    </vt:vector>
  </HeadingPairs>
  <TitlesOfParts>
    <vt:vector size="19" baseType="lpstr">
      <vt:lpstr>Arial</vt:lpstr>
      <vt:lpstr>Calibri</vt:lpstr>
      <vt:lpstr>Calibri Light</vt:lpstr>
      <vt:lpstr>Times New Roman</vt:lpstr>
      <vt:lpstr>Wingdings</vt:lpstr>
      <vt:lpstr>Motyw pakietu Office</vt:lpstr>
      <vt:lpstr>“Mobility Service Design-and-Management and Economics of Mobility”</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KŽD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“Signalling, Command-Control and Safety for Railways”</dc:title>
  <dc:creator>Matrin Kendra</dc:creator>
  <cp:lastModifiedBy>Pagan Min</cp:lastModifiedBy>
  <cp:revision>20</cp:revision>
  <dcterms:created xsi:type="dcterms:W3CDTF">2019-07-02T07:08:05Z</dcterms:created>
  <dcterms:modified xsi:type="dcterms:W3CDTF">2019-07-14T07:58:16Z</dcterms:modified>
</cp:coreProperties>
</file>