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58" r:id="rId3"/>
    <p:sldId id="259" r:id="rId4"/>
    <p:sldId id="278" r:id="rId5"/>
    <p:sldId id="272" r:id="rId6"/>
    <p:sldId id="262" r:id="rId7"/>
    <p:sldId id="274" r:id="rId8"/>
    <p:sldId id="275" r:id="rId9"/>
    <p:sldId id="276" r:id="rId10"/>
    <p:sldId id="277" r:id="rId11"/>
    <p:sldId id="279" r:id="rId12"/>
    <p:sldId id="280" r:id="rId13"/>
    <p:sldId id="281" r:id="rId14"/>
    <p:sldId id="282" r:id="rId15"/>
    <p:sldId id="283" r:id="rId16"/>
    <p:sldId id="267" r:id="rId17"/>
    <p:sldId id="269" r:id="rId18"/>
    <p:sldId id="270" r:id="rId19"/>
    <p:sldId id="271" r:id="rId20"/>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2BAC9D6-5300-4419-8AC6-2EF4B084457F}" type="datetimeFigureOut">
              <a:rPr lang="sk-SK" smtClean="0"/>
              <a:t>14. 7. 2019</a:t>
            </a:fld>
            <a:endParaRPr lang="sk-SK"/>
          </a:p>
        </p:txBody>
      </p:sp>
      <p:sp>
        <p:nvSpPr>
          <p:cNvPr id="4" name="Zástupný symbol päty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3B35AC9-E682-4DEE-AF82-DEB7B791D2E2}" type="slidenum">
              <a:rPr lang="sk-SK" smtClean="0"/>
              <a:t>‹#›</a:t>
            </a:fld>
            <a:endParaRPr lang="sk-SK"/>
          </a:p>
        </p:txBody>
      </p:sp>
    </p:spTree>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E93FA2-FF94-498D-820B-178063A08C50}" type="datetimeFigureOut">
              <a:rPr lang="sk-SK" smtClean="0"/>
              <a:t>14. 7. 2019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F3D981-2350-4810-8447-A9F202ABBEA1}" type="slidenum">
              <a:rPr lang="sk-SK" smtClean="0"/>
              <a:t>‹#›</a:t>
            </a:fld>
            <a:endParaRPr lang="sk-SK"/>
          </a:p>
        </p:txBody>
      </p:sp>
    </p:spTree>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254155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3753056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822110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0046975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127313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181620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263409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568983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775608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64787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a:p>
        </p:txBody>
      </p:sp>
      <p:sp>
        <p:nvSpPr>
          <p:cNvPr id="5" name="Zástupný symbol päty 4"/>
          <p:cNvSpPr>
            <a:spLocks noGrp="1"/>
          </p:cNvSpPr>
          <p:nvPr>
            <p:ph type="ftr" sz="quarter" idx="10"/>
          </p:nvPr>
        </p:nvSpPr>
        <p:spPr/>
        <p:txBody>
          <a:bodyPr/>
          <a:lstStyle/>
          <a:p>
            <a:endParaRPr lang="sk-SK"/>
          </a:p>
        </p:txBody>
      </p:sp>
      <p:sp>
        <p:nvSpPr>
          <p:cNvPr id="6" name="Zástupný symbol hlavičky 5"/>
          <p:cNvSpPr>
            <a:spLocks noGrp="1"/>
          </p:cNvSpPr>
          <p:nvPr>
            <p:ph type="hdr" sz="quarter" idx="11"/>
          </p:nvPr>
        </p:nvSpPr>
        <p:spPr/>
        <p:txBody>
          <a:bodyPr/>
          <a:lstStyle/>
          <a:p>
            <a:endParaRPr lang="sk-SK"/>
          </a:p>
        </p:txBody>
      </p:sp>
    </p:spTree>
    <p:extLst>
      <p:ext uri="{BB962C8B-B14F-4D97-AF65-F5344CB8AC3E}">
        <p14:creationId xmlns:p14="http://schemas.microsoft.com/office/powerpoint/2010/main" val="37667996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
        <p:nvSpPr>
          <p:cNvPr id="15" name="Prostokąt 14"/>
          <p:cNvSpPr/>
          <p:nvPr/>
        </p:nvSpPr>
        <p:spPr>
          <a:xfrm>
            <a:off x="368978" y="6304002"/>
            <a:ext cx="8202967"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2874585681"/>
      </p:ext>
    </p:extLst>
  </p:cSld>
  <p:clrMapOvr>
    <a:masterClrMapping/>
  </p:clrMapOvr>
  <p:timing>
    <p:tnLst>
      <p:par>
        <p:cTn id="1" dur="indefinite" restart="never" nodeType="tmRoot"/>
      </p:par>
    </p:tn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43903439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3805225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ED8F6484-4142-415A-8E27-163F18125258}" type="datetime1">
              <a:rPr lang="sk-SK" smtClean="0"/>
              <a:t>14. 7. 2019</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552551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536171394"/>
      </p:ext>
    </p:extLst>
  </p:cSld>
  <p:clrMapOvr>
    <a:masterClrMapping/>
  </p:clrMapOvr>
  <p:timing>
    <p:tnLst>
      <p:par>
        <p:cTn id="1" dur="indefinite" restart="never" nodeType="tmRoot"/>
      </p:par>
    </p:tnLst>
  </p:timing>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767175365"/>
      </p:ext>
    </p:extLst>
  </p:cSld>
  <p:clrMapOvr>
    <a:masterClrMapping/>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39886307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140805343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37830282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11515711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34179218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818EA0B-0505-4EC7-8829-B23AE40DC870}" type="datetime1">
              <a:rPr lang="sk-SK" smtClean="0"/>
              <a:t>14. 7. 2019</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EC7A5E66-084F-4F98-B323-48F57FFD1832}" type="slidenum">
              <a:rPr lang="sk-SK" smtClean="0"/>
              <a:t>‹#›</a:t>
            </a:fld>
            <a:endParaRPr lang="sk-SK"/>
          </a:p>
        </p:txBody>
      </p:sp>
    </p:spTree>
    <p:extLst>
      <p:ext uri="{BB962C8B-B14F-4D97-AF65-F5344CB8AC3E}">
        <p14:creationId xmlns:p14="http://schemas.microsoft.com/office/powerpoint/2010/main" val="205847686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17577" y="6356351"/>
            <a:ext cx="5797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pic>
        <p:nvPicPr>
          <p:cNvPr id="7" name="Obraz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8" name="Obraz 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Tree>
    <p:extLst>
      <p:ext uri="{BB962C8B-B14F-4D97-AF65-F5344CB8AC3E}">
        <p14:creationId xmlns:p14="http://schemas.microsoft.com/office/powerpoint/2010/main" val="3007350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8" Type="http://schemas.openxmlformats.org/officeDocument/2006/relationships/hyperlink" Target="https://www.motorolasolutions.com/content/dam/msi/docs/en-xu/transport/next-generation-transport-communication-systems.pdf" TargetMode="External"/><Relationship Id="rId3" Type="http://schemas.openxmlformats.org/officeDocument/2006/relationships/hyperlink" Target="https://mginter.mapandguide.com/v6.5/" TargetMode="External"/><Relationship Id="rId7" Type="http://schemas.openxmlformats.org/officeDocument/2006/relationships/hyperlink" Target="https://civitas.eu/measure/public-transport-communication-system"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hyperlink" Target="https://www.sciencedirect.com/science/article/pii/S0377221703000262" TargetMode="External"/><Relationship Id="rId5" Type="http://schemas.openxmlformats.org/officeDocument/2006/relationships/hyperlink" Target="https://www.ecotransit.org/" TargetMode="External"/><Relationship Id="rId4" Type="http://schemas.openxmlformats.org/officeDocument/2006/relationships/hyperlink" Target="https://www.timocom.co.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1470025"/>
          </a:xfrm>
        </p:spPr>
        <p:txBody>
          <a:bodyPr>
            <a:normAutofit fontScale="90000"/>
          </a:bodyPr>
          <a:lstStyle/>
          <a:p>
            <a:r>
              <a:rPr lang="en-GB" b="1" dirty="0" smtClean="0">
                <a:solidFill>
                  <a:srgbClr val="0070C0"/>
                </a:solidFill>
              </a:rPr>
              <a:t>“</a:t>
            </a:r>
            <a:r>
              <a:rPr lang="en-US" b="1" dirty="0">
                <a:solidFill>
                  <a:srgbClr val="0070C0"/>
                </a:solidFill>
              </a:rPr>
              <a:t>Communications and Information Systems in Smart Transportation</a:t>
            </a:r>
            <a:r>
              <a:rPr lang="en-GB" b="1" dirty="0" smtClean="0">
                <a:solidFill>
                  <a:srgbClr val="0070C0"/>
                </a:solidFill>
              </a:rPr>
              <a:t>”</a:t>
            </a:r>
            <a:endParaRPr lang="sk-SK" dirty="0">
              <a:solidFill>
                <a:srgbClr val="0070C0"/>
              </a:solidFill>
            </a:endParaRPr>
          </a:p>
        </p:txBody>
      </p:sp>
      <p:sp>
        <p:nvSpPr>
          <p:cNvPr id="3" name="Podnadpis 2"/>
          <p:cNvSpPr>
            <a:spLocks noGrp="1"/>
          </p:cNvSpPr>
          <p:nvPr>
            <p:ph type="subTitle" idx="1"/>
          </p:nvPr>
        </p:nvSpPr>
        <p:spPr>
          <a:xfrm>
            <a:off x="1371600" y="3645024"/>
            <a:ext cx="6400800" cy="1752600"/>
          </a:xfrm>
        </p:spPr>
        <p:txBody>
          <a:bodyPr>
            <a:normAutofit/>
          </a:bodyPr>
          <a:lstStyle/>
          <a:p>
            <a:r>
              <a:rPr lang="en-GB" b="1" dirty="0" smtClean="0"/>
              <a:t>S</a:t>
            </a:r>
            <a:r>
              <a:rPr lang="sk-SK" b="1" dirty="0" err="1" smtClean="0"/>
              <a:t>tructure</a:t>
            </a:r>
            <a:r>
              <a:rPr lang="sk-SK" b="1" dirty="0" smtClean="0"/>
              <a:t> of </a:t>
            </a:r>
            <a:r>
              <a:rPr lang="sk-SK" b="1" dirty="0" err="1" smtClean="0"/>
              <a:t>subject</a:t>
            </a:r>
            <a:endParaRPr lang="sk-SK" b="1" dirty="0" smtClean="0"/>
          </a:p>
          <a:p>
            <a:r>
              <a:rPr lang="en-US" sz="1800" b="1" dirty="0" err="1" smtClean="0">
                <a:solidFill>
                  <a:schemeClr val="tx1"/>
                </a:solidFill>
              </a:rPr>
              <a:t>Ing</a:t>
            </a:r>
            <a:r>
              <a:rPr lang="en-US" sz="1800" b="1" dirty="0">
                <a:solidFill>
                  <a:schemeClr val="tx1"/>
                </a:solidFill>
              </a:rPr>
              <a:t>. </a:t>
            </a:r>
            <a:r>
              <a:rPr lang="sk-SK" sz="1800" b="1" dirty="0" smtClean="0">
                <a:solidFill>
                  <a:schemeClr val="tx1"/>
                </a:solidFill>
              </a:rPr>
              <a:t>Simona Kubíková</a:t>
            </a:r>
            <a:r>
              <a:rPr lang="en-US" sz="1800" b="1" dirty="0" smtClean="0">
                <a:solidFill>
                  <a:schemeClr val="tx1"/>
                </a:solidFill>
              </a:rPr>
              <a:t>, </a:t>
            </a:r>
            <a:r>
              <a:rPr lang="en-US" sz="1800" b="1" dirty="0">
                <a:solidFill>
                  <a:schemeClr val="tx1"/>
                </a:solidFill>
              </a:rPr>
              <a:t>PhD</a:t>
            </a:r>
            <a:r>
              <a:rPr lang="en-US" sz="1800" b="1" dirty="0" smtClean="0">
                <a:solidFill>
                  <a:schemeClr val="tx1"/>
                </a:solidFill>
              </a:rPr>
              <a:t>.</a:t>
            </a:r>
            <a:endParaRPr lang="sk-SK" sz="1800" b="1" dirty="0" smtClean="0">
              <a:solidFill>
                <a:schemeClr val="tx1"/>
              </a:solidFill>
            </a:endParaRPr>
          </a:p>
          <a:p>
            <a:endParaRPr lang="sk-SK" sz="1800" b="1" dirty="0">
              <a:solidFill>
                <a:schemeClr val="tx1"/>
              </a:solidFill>
            </a:endParaRPr>
          </a:p>
          <a:p>
            <a:endParaRPr lang="sk-SK" sz="1800" dirty="0" smtClean="0">
              <a:solidFill>
                <a:schemeClr val="tx1"/>
              </a:solidFill>
            </a:endParaRPr>
          </a:p>
          <a:p>
            <a:endParaRPr lang="sk-SK" sz="1800" dirty="0">
              <a:solidFill>
                <a:schemeClr val="tx1"/>
              </a:solidFill>
            </a:endParaRPr>
          </a:p>
        </p:txBody>
      </p:sp>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391391" y="1566300"/>
            <a:ext cx="8229600" cy="4404317"/>
          </a:xfrm>
          <a:prstGeom prst="rect">
            <a:avLst/>
          </a:prstGeom>
        </p:spPr>
        <p:txBody>
          <a:bodyPr vert="horz" lIns="91440" tIns="45720" rIns="91440" bIns="45720" rtlCol="0">
            <a:normAutofit/>
          </a:bodyPr>
          <a:lstStyle/>
          <a:p>
            <a:pPr lvl="0"/>
            <a:r>
              <a:rPr lang="sk-SK" b="1" dirty="0" smtClean="0"/>
              <a:t>4. </a:t>
            </a:r>
            <a:r>
              <a:rPr lang="en-GB" b="1" dirty="0" smtClean="0"/>
              <a:t>Telematics </a:t>
            </a:r>
            <a:r>
              <a:rPr lang="en-GB" b="1" dirty="0"/>
              <a:t>systems in cities</a:t>
            </a:r>
            <a:endParaRPr lang="sk-SK" b="1" dirty="0"/>
          </a:p>
          <a:p>
            <a:pPr lvl="1">
              <a:lnSpc>
                <a:spcPct val="150000"/>
              </a:lnSpc>
            </a:pPr>
            <a:r>
              <a:rPr lang="sk-SK" dirty="0" smtClean="0"/>
              <a:t>4.1 </a:t>
            </a:r>
            <a:r>
              <a:rPr lang="en-GB" dirty="0" smtClean="0"/>
              <a:t>Traffic </a:t>
            </a:r>
            <a:r>
              <a:rPr lang="en-GB" dirty="0"/>
              <a:t>management system of a city</a:t>
            </a:r>
            <a:endParaRPr lang="sk-SK" dirty="0"/>
          </a:p>
          <a:p>
            <a:pPr lvl="1">
              <a:lnSpc>
                <a:spcPct val="150000"/>
              </a:lnSpc>
            </a:pPr>
            <a:r>
              <a:rPr lang="sk-SK" dirty="0" smtClean="0"/>
              <a:t>4.2 </a:t>
            </a:r>
            <a:r>
              <a:rPr lang="en-GB" dirty="0" smtClean="0"/>
              <a:t>Basic </a:t>
            </a:r>
            <a:r>
              <a:rPr lang="en-GB" dirty="0"/>
              <a:t>parts of traffic management – a principle of transport management</a:t>
            </a:r>
            <a:endParaRPr lang="sk-SK" dirty="0"/>
          </a:p>
          <a:p>
            <a:pPr lvl="2">
              <a:lnSpc>
                <a:spcPct val="150000"/>
              </a:lnSpc>
            </a:pPr>
            <a:r>
              <a:rPr lang="sk-SK" dirty="0" smtClean="0"/>
              <a:t>4.2.1 </a:t>
            </a:r>
            <a:r>
              <a:rPr lang="en-GB" dirty="0" smtClean="0"/>
              <a:t>Traffic </a:t>
            </a:r>
            <a:r>
              <a:rPr lang="en-GB" dirty="0"/>
              <a:t>light signalization system</a:t>
            </a:r>
            <a:endParaRPr lang="sk-SK" dirty="0"/>
          </a:p>
          <a:p>
            <a:pPr lvl="2">
              <a:lnSpc>
                <a:spcPct val="150000"/>
              </a:lnSpc>
            </a:pPr>
            <a:r>
              <a:rPr lang="sk-SK" dirty="0" smtClean="0"/>
              <a:t>4.2.2 </a:t>
            </a:r>
            <a:r>
              <a:rPr lang="en-GB" dirty="0" smtClean="0"/>
              <a:t>Detection </a:t>
            </a:r>
            <a:r>
              <a:rPr lang="en-GB" dirty="0"/>
              <a:t>system of transportation</a:t>
            </a:r>
            <a:endParaRPr lang="sk-SK" dirty="0"/>
          </a:p>
          <a:p>
            <a:pPr lvl="2">
              <a:lnSpc>
                <a:spcPct val="150000"/>
              </a:lnSpc>
            </a:pPr>
            <a:r>
              <a:rPr lang="sk-SK" dirty="0" smtClean="0"/>
              <a:t>4.2.3 </a:t>
            </a:r>
            <a:r>
              <a:rPr lang="en-GB" dirty="0" smtClean="0"/>
              <a:t>Variable </a:t>
            </a:r>
            <a:r>
              <a:rPr lang="en-GB" dirty="0"/>
              <a:t>message signs</a:t>
            </a:r>
            <a:endParaRPr lang="sk-SK" dirty="0"/>
          </a:p>
          <a:p>
            <a:pPr lvl="2">
              <a:lnSpc>
                <a:spcPct val="150000"/>
              </a:lnSpc>
            </a:pPr>
            <a:r>
              <a:rPr lang="sk-SK" dirty="0" smtClean="0"/>
              <a:t>4.2.4 </a:t>
            </a:r>
            <a:r>
              <a:rPr lang="en-GB" dirty="0" smtClean="0"/>
              <a:t>Meteorology </a:t>
            </a:r>
            <a:r>
              <a:rPr lang="en-GB" dirty="0"/>
              <a:t>information system</a:t>
            </a:r>
            <a:endParaRPr lang="sk-SK" dirty="0"/>
          </a:p>
          <a:p>
            <a:pPr lvl="2">
              <a:lnSpc>
                <a:spcPct val="150000"/>
              </a:lnSpc>
            </a:pPr>
            <a:r>
              <a:rPr lang="sk-SK" dirty="0" smtClean="0"/>
              <a:t>4.2.5 </a:t>
            </a:r>
            <a:r>
              <a:rPr lang="en-GB" dirty="0" smtClean="0"/>
              <a:t>Communication </a:t>
            </a:r>
            <a:r>
              <a:rPr lang="en-GB" dirty="0"/>
              <a:t>systems</a:t>
            </a:r>
            <a:endParaRPr lang="sk-SK" dirty="0"/>
          </a:p>
          <a:p>
            <a:pPr lvl="2">
              <a:lnSpc>
                <a:spcPct val="150000"/>
              </a:lnSpc>
            </a:pPr>
            <a:r>
              <a:rPr lang="sk-SK" dirty="0" smtClean="0"/>
              <a:t>4.2.6 </a:t>
            </a:r>
            <a:r>
              <a:rPr lang="en-GB" dirty="0" smtClean="0"/>
              <a:t>Dispatch </a:t>
            </a:r>
            <a:r>
              <a:rPr lang="en-GB" dirty="0"/>
              <a:t>centre</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318437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391391" y="1566300"/>
            <a:ext cx="8229600" cy="4404317"/>
          </a:xfrm>
          <a:prstGeom prst="rect">
            <a:avLst/>
          </a:prstGeom>
        </p:spPr>
        <p:txBody>
          <a:bodyPr vert="horz" lIns="91440" tIns="45720" rIns="91440" bIns="45720" rtlCol="0">
            <a:normAutofit/>
          </a:bodyPr>
          <a:lstStyle/>
          <a:p>
            <a:pPr lvl="0">
              <a:lnSpc>
                <a:spcPct val="150000"/>
              </a:lnSpc>
            </a:pPr>
            <a:r>
              <a:rPr lang="sk-SK" b="1" dirty="0" smtClean="0"/>
              <a:t>5. </a:t>
            </a:r>
            <a:r>
              <a:rPr lang="en-GB" b="1" dirty="0" smtClean="0"/>
              <a:t>Parking </a:t>
            </a:r>
            <a:r>
              <a:rPr lang="en-GB" b="1" dirty="0"/>
              <a:t>systems</a:t>
            </a:r>
            <a:endParaRPr lang="sk-SK" b="1" dirty="0"/>
          </a:p>
          <a:p>
            <a:pPr lvl="1">
              <a:lnSpc>
                <a:spcPct val="150000"/>
              </a:lnSpc>
            </a:pPr>
            <a:r>
              <a:rPr lang="sk-SK" dirty="0" smtClean="0"/>
              <a:t>5.1 </a:t>
            </a:r>
            <a:r>
              <a:rPr lang="en-GB" dirty="0" smtClean="0"/>
              <a:t>Solutions </a:t>
            </a:r>
            <a:r>
              <a:rPr lang="en-GB" dirty="0"/>
              <a:t>of parking depending on urban character of an area</a:t>
            </a:r>
            <a:endParaRPr lang="sk-SK" dirty="0"/>
          </a:p>
          <a:p>
            <a:pPr lvl="1">
              <a:lnSpc>
                <a:spcPct val="150000"/>
              </a:lnSpc>
            </a:pPr>
            <a:r>
              <a:rPr lang="sk-SK" dirty="0" smtClean="0"/>
              <a:t>5.2 </a:t>
            </a:r>
            <a:r>
              <a:rPr lang="en-GB" dirty="0" smtClean="0"/>
              <a:t>Technical </a:t>
            </a:r>
            <a:r>
              <a:rPr lang="en-GB" dirty="0"/>
              <a:t>equipment of parking system</a:t>
            </a:r>
            <a:endParaRPr lang="sk-SK" dirty="0"/>
          </a:p>
          <a:p>
            <a:pPr lvl="1">
              <a:lnSpc>
                <a:spcPct val="150000"/>
              </a:lnSpc>
            </a:pPr>
            <a:r>
              <a:rPr lang="sk-SK" dirty="0" smtClean="0"/>
              <a:t>5.3 </a:t>
            </a:r>
            <a:r>
              <a:rPr lang="en-GB" dirty="0" smtClean="0"/>
              <a:t>Vehicle </a:t>
            </a:r>
            <a:r>
              <a:rPr lang="en-GB" dirty="0"/>
              <a:t>navigation to free parking lots</a:t>
            </a:r>
            <a:endParaRPr lang="sk-SK" dirty="0"/>
          </a:p>
          <a:p>
            <a:pPr lvl="2">
              <a:lnSpc>
                <a:spcPct val="150000"/>
              </a:lnSpc>
            </a:pPr>
            <a:r>
              <a:rPr lang="sk-SK" dirty="0" smtClean="0"/>
              <a:t>5.3.1 </a:t>
            </a:r>
            <a:r>
              <a:rPr lang="en-GB" dirty="0" smtClean="0"/>
              <a:t>Static </a:t>
            </a:r>
            <a:r>
              <a:rPr lang="en-GB" dirty="0"/>
              <a:t>navigation of vehicles</a:t>
            </a:r>
            <a:endParaRPr lang="sk-SK" dirty="0"/>
          </a:p>
          <a:p>
            <a:pPr lvl="2">
              <a:lnSpc>
                <a:spcPct val="150000"/>
              </a:lnSpc>
            </a:pPr>
            <a:r>
              <a:rPr lang="sk-SK" dirty="0" smtClean="0"/>
              <a:t>5.3.2 </a:t>
            </a:r>
            <a:r>
              <a:rPr lang="en-GB" dirty="0" smtClean="0"/>
              <a:t>Dynamic </a:t>
            </a:r>
            <a:r>
              <a:rPr lang="en-GB" dirty="0"/>
              <a:t>navigation of vehicles </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580032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391391" y="1566300"/>
            <a:ext cx="8229600" cy="4404317"/>
          </a:xfrm>
          <a:prstGeom prst="rect">
            <a:avLst/>
          </a:prstGeom>
        </p:spPr>
        <p:txBody>
          <a:bodyPr vert="horz" lIns="91440" tIns="45720" rIns="91440" bIns="45720" rtlCol="0">
            <a:normAutofit lnSpcReduction="10000"/>
          </a:bodyPr>
          <a:lstStyle/>
          <a:p>
            <a:pPr lvl="0">
              <a:lnSpc>
                <a:spcPct val="150000"/>
              </a:lnSpc>
            </a:pPr>
            <a:r>
              <a:rPr lang="sk-SK" b="1" dirty="0" smtClean="0"/>
              <a:t>6. </a:t>
            </a:r>
            <a:r>
              <a:rPr lang="en-GB" b="1" dirty="0" smtClean="0"/>
              <a:t>Public </a:t>
            </a:r>
            <a:r>
              <a:rPr lang="en-GB" b="1" dirty="0"/>
              <a:t>passenger transportation</a:t>
            </a:r>
            <a:endParaRPr lang="sk-SK" b="1" dirty="0"/>
          </a:p>
          <a:p>
            <a:pPr lvl="1">
              <a:lnSpc>
                <a:spcPct val="150000"/>
              </a:lnSpc>
            </a:pPr>
            <a:r>
              <a:rPr lang="sk-SK" dirty="0" smtClean="0"/>
              <a:t>6.1 </a:t>
            </a:r>
            <a:r>
              <a:rPr lang="en-GB" dirty="0" smtClean="0"/>
              <a:t>Information </a:t>
            </a:r>
            <a:r>
              <a:rPr lang="en-GB" dirty="0"/>
              <a:t>systems in public transport</a:t>
            </a:r>
            <a:endParaRPr lang="sk-SK" dirty="0"/>
          </a:p>
          <a:p>
            <a:pPr lvl="1">
              <a:lnSpc>
                <a:spcPct val="150000"/>
              </a:lnSpc>
            </a:pPr>
            <a:r>
              <a:rPr lang="sk-SK" dirty="0" smtClean="0"/>
              <a:t>6.2 </a:t>
            </a:r>
            <a:r>
              <a:rPr lang="en-GB" dirty="0" smtClean="0"/>
              <a:t>Passenger </a:t>
            </a:r>
            <a:r>
              <a:rPr lang="en-GB" dirty="0"/>
              <a:t>check in/out systems in public transport</a:t>
            </a:r>
            <a:endParaRPr lang="sk-SK" dirty="0"/>
          </a:p>
          <a:p>
            <a:pPr lvl="1">
              <a:lnSpc>
                <a:spcPct val="150000"/>
              </a:lnSpc>
            </a:pPr>
            <a:r>
              <a:rPr lang="sk-SK" dirty="0" smtClean="0"/>
              <a:t>6.3 </a:t>
            </a:r>
            <a:r>
              <a:rPr lang="en-GB" dirty="0" smtClean="0"/>
              <a:t>Public </a:t>
            </a:r>
            <a:r>
              <a:rPr lang="en-GB" dirty="0"/>
              <a:t>transport preference</a:t>
            </a:r>
            <a:endParaRPr lang="sk-SK" dirty="0"/>
          </a:p>
          <a:p>
            <a:pPr lvl="2">
              <a:lnSpc>
                <a:spcPct val="150000"/>
              </a:lnSpc>
            </a:pPr>
            <a:r>
              <a:rPr lang="sk-SK" dirty="0" smtClean="0"/>
              <a:t>6.3.1 </a:t>
            </a:r>
            <a:r>
              <a:rPr lang="en-GB" dirty="0" smtClean="0"/>
              <a:t>Passive </a:t>
            </a:r>
            <a:r>
              <a:rPr lang="en-GB" dirty="0"/>
              <a:t>preference</a:t>
            </a:r>
            <a:endParaRPr lang="sk-SK" dirty="0"/>
          </a:p>
          <a:p>
            <a:pPr lvl="2">
              <a:lnSpc>
                <a:spcPct val="150000"/>
              </a:lnSpc>
            </a:pPr>
            <a:r>
              <a:rPr lang="sk-SK" dirty="0" smtClean="0"/>
              <a:t>6.3.2 </a:t>
            </a:r>
            <a:r>
              <a:rPr lang="en-GB" dirty="0" smtClean="0"/>
              <a:t>Active </a:t>
            </a:r>
            <a:r>
              <a:rPr lang="en-GB" dirty="0"/>
              <a:t>preference</a:t>
            </a:r>
            <a:endParaRPr lang="sk-SK" dirty="0"/>
          </a:p>
          <a:p>
            <a:pPr lvl="2">
              <a:lnSpc>
                <a:spcPct val="150000"/>
              </a:lnSpc>
            </a:pPr>
            <a:r>
              <a:rPr lang="sk-SK" dirty="0" smtClean="0"/>
              <a:t>6.3.3 </a:t>
            </a:r>
            <a:r>
              <a:rPr lang="en-GB" dirty="0" smtClean="0"/>
              <a:t>Technical </a:t>
            </a:r>
            <a:r>
              <a:rPr lang="en-GB" dirty="0"/>
              <a:t>base of public transport preference</a:t>
            </a:r>
            <a:endParaRPr lang="sk-SK" dirty="0"/>
          </a:p>
          <a:p>
            <a:pPr lvl="2">
              <a:lnSpc>
                <a:spcPct val="150000"/>
              </a:lnSpc>
            </a:pPr>
            <a:r>
              <a:rPr lang="sk-SK" dirty="0" smtClean="0"/>
              <a:t>6.3.4 </a:t>
            </a:r>
            <a:r>
              <a:rPr lang="en-GB" dirty="0" smtClean="0"/>
              <a:t>Intelligent </a:t>
            </a:r>
            <a:r>
              <a:rPr lang="en-GB" dirty="0"/>
              <a:t>communication – radars, Wi-Fi networks</a:t>
            </a:r>
            <a:endParaRPr lang="sk-SK" dirty="0"/>
          </a:p>
          <a:p>
            <a:pPr lvl="0">
              <a:lnSpc>
                <a:spcPct val="150000"/>
              </a:lnSpc>
            </a:pPr>
            <a:r>
              <a:rPr lang="sk-SK" b="1" dirty="0" smtClean="0"/>
              <a:t>7. </a:t>
            </a:r>
            <a:r>
              <a:rPr lang="en-GB" b="1" dirty="0" smtClean="0"/>
              <a:t>E-Call</a:t>
            </a:r>
            <a:endParaRPr lang="sk-SK" b="1" dirty="0"/>
          </a:p>
          <a:p>
            <a:pPr lvl="1">
              <a:lnSpc>
                <a:spcPct val="150000"/>
              </a:lnSpc>
            </a:pPr>
            <a:r>
              <a:rPr lang="sk-SK" dirty="0" smtClean="0"/>
              <a:t>7.1 </a:t>
            </a:r>
            <a:r>
              <a:rPr lang="en-GB" dirty="0" smtClean="0"/>
              <a:t>History </a:t>
            </a:r>
            <a:r>
              <a:rPr lang="en-GB" dirty="0"/>
              <a:t>and definition</a:t>
            </a:r>
            <a:endParaRPr lang="sk-SK" dirty="0"/>
          </a:p>
          <a:p>
            <a:pPr lvl="1">
              <a:lnSpc>
                <a:spcPct val="150000"/>
              </a:lnSpc>
            </a:pPr>
            <a:r>
              <a:rPr lang="sk-SK" dirty="0" smtClean="0"/>
              <a:t>7.2 </a:t>
            </a:r>
            <a:r>
              <a:rPr lang="en-GB" dirty="0" smtClean="0"/>
              <a:t>How </a:t>
            </a:r>
            <a:r>
              <a:rPr lang="en-GB" dirty="0"/>
              <a:t>does E-Call work?</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047069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391391" y="1566300"/>
            <a:ext cx="8229600" cy="4404317"/>
          </a:xfrm>
          <a:prstGeom prst="rect">
            <a:avLst/>
          </a:prstGeom>
        </p:spPr>
        <p:txBody>
          <a:bodyPr vert="horz" lIns="91440" tIns="45720" rIns="91440" bIns="45720" rtlCol="0">
            <a:normAutofit/>
          </a:bodyPr>
          <a:lstStyle/>
          <a:p>
            <a:pPr lvl="0">
              <a:lnSpc>
                <a:spcPct val="150000"/>
              </a:lnSpc>
            </a:pPr>
            <a:r>
              <a:rPr lang="sk-SK" b="1" dirty="0" smtClean="0"/>
              <a:t>8. </a:t>
            </a:r>
            <a:r>
              <a:rPr lang="en-GB" b="1" dirty="0" smtClean="0"/>
              <a:t>Intelligent </a:t>
            </a:r>
            <a:r>
              <a:rPr lang="en-GB" b="1" dirty="0"/>
              <a:t>road communications</a:t>
            </a:r>
            <a:endParaRPr lang="sk-SK" b="1" dirty="0"/>
          </a:p>
          <a:p>
            <a:pPr lvl="1">
              <a:lnSpc>
                <a:spcPct val="150000"/>
              </a:lnSpc>
            </a:pPr>
            <a:r>
              <a:rPr lang="sk-SK" dirty="0" smtClean="0"/>
              <a:t>8.1 </a:t>
            </a:r>
            <a:r>
              <a:rPr lang="en-GB" dirty="0" smtClean="0"/>
              <a:t>Intelligent </a:t>
            </a:r>
            <a:r>
              <a:rPr lang="en-GB" dirty="0"/>
              <a:t>junctions</a:t>
            </a:r>
            <a:endParaRPr lang="sk-SK" dirty="0"/>
          </a:p>
          <a:p>
            <a:pPr lvl="1">
              <a:lnSpc>
                <a:spcPct val="150000"/>
              </a:lnSpc>
            </a:pPr>
            <a:r>
              <a:rPr lang="sk-SK" dirty="0" smtClean="0"/>
              <a:t>8.2 </a:t>
            </a:r>
            <a:r>
              <a:rPr lang="en-GB" dirty="0" smtClean="0"/>
              <a:t>Intelligent </a:t>
            </a:r>
            <a:r>
              <a:rPr lang="en-GB" dirty="0"/>
              <a:t>pedestrian crossings</a:t>
            </a:r>
            <a:endParaRPr lang="sk-SK" dirty="0"/>
          </a:p>
          <a:p>
            <a:pPr lvl="1">
              <a:lnSpc>
                <a:spcPct val="150000"/>
              </a:lnSpc>
            </a:pPr>
            <a:r>
              <a:rPr lang="sk-SK" dirty="0" smtClean="0"/>
              <a:t>8.3 </a:t>
            </a:r>
            <a:r>
              <a:rPr lang="en-GB" dirty="0" smtClean="0"/>
              <a:t>Intelligent </a:t>
            </a:r>
            <a:r>
              <a:rPr lang="en-GB" dirty="0"/>
              <a:t>traffic signs</a:t>
            </a:r>
            <a:endParaRPr lang="sk-SK" dirty="0"/>
          </a:p>
          <a:p>
            <a:pPr lvl="1">
              <a:lnSpc>
                <a:spcPct val="150000"/>
              </a:lnSpc>
            </a:pPr>
            <a:r>
              <a:rPr lang="sk-SK" dirty="0" smtClean="0"/>
              <a:t>8.4 </a:t>
            </a:r>
            <a:r>
              <a:rPr lang="en-GB" dirty="0" smtClean="0"/>
              <a:t>Intelligent </a:t>
            </a:r>
            <a:r>
              <a:rPr lang="en-GB" dirty="0"/>
              <a:t>highway</a:t>
            </a:r>
            <a:endParaRPr lang="sk-SK" dirty="0"/>
          </a:p>
          <a:p>
            <a:pPr lvl="1">
              <a:lnSpc>
                <a:spcPct val="150000"/>
              </a:lnSpc>
            </a:pPr>
            <a:r>
              <a:rPr lang="sk-SK" dirty="0" smtClean="0"/>
              <a:t>8.5 </a:t>
            </a:r>
            <a:r>
              <a:rPr lang="en-GB" dirty="0" smtClean="0"/>
              <a:t>Intelligent </a:t>
            </a:r>
            <a:r>
              <a:rPr lang="en-GB" dirty="0"/>
              <a:t>solar pavement</a:t>
            </a:r>
            <a:endParaRPr lang="sk-SK" dirty="0"/>
          </a:p>
          <a:p>
            <a:pPr lvl="0">
              <a:lnSpc>
                <a:spcPct val="150000"/>
              </a:lnSpc>
            </a:pPr>
            <a:r>
              <a:rPr lang="sk-SK" b="1" dirty="0" smtClean="0"/>
              <a:t>9. </a:t>
            </a:r>
            <a:r>
              <a:rPr lang="en-GB" b="1" dirty="0" smtClean="0"/>
              <a:t>Control </a:t>
            </a:r>
            <a:r>
              <a:rPr lang="en-GB" b="1" dirty="0"/>
              <a:t>and coercive means</a:t>
            </a:r>
            <a:endParaRPr lang="sk-SK" b="1" dirty="0"/>
          </a:p>
          <a:p>
            <a:pPr lvl="1">
              <a:lnSpc>
                <a:spcPct val="150000"/>
              </a:lnSpc>
            </a:pPr>
            <a:r>
              <a:rPr lang="sk-SK" dirty="0" smtClean="0"/>
              <a:t>9.1 </a:t>
            </a:r>
            <a:r>
              <a:rPr lang="en-GB" dirty="0" smtClean="0"/>
              <a:t>Transport </a:t>
            </a:r>
            <a:r>
              <a:rPr lang="en-GB" dirty="0"/>
              <a:t>policy and legislative measures</a:t>
            </a:r>
            <a:endParaRPr lang="sk-SK" dirty="0"/>
          </a:p>
          <a:p>
            <a:pPr lvl="1">
              <a:lnSpc>
                <a:spcPct val="150000"/>
              </a:lnSpc>
            </a:pPr>
            <a:r>
              <a:rPr lang="sk-SK" dirty="0" smtClean="0"/>
              <a:t>9.2 </a:t>
            </a:r>
            <a:r>
              <a:rPr lang="en-GB" dirty="0" smtClean="0"/>
              <a:t>Objective </a:t>
            </a:r>
            <a:r>
              <a:rPr lang="en-GB" dirty="0"/>
              <a:t>responsibility</a:t>
            </a:r>
            <a:endParaRPr lang="sk-SK" dirty="0"/>
          </a:p>
          <a:p>
            <a:pPr lvl="1">
              <a:lnSpc>
                <a:spcPct val="150000"/>
              </a:lnSpc>
            </a:pPr>
            <a:r>
              <a:rPr lang="sk-SK" dirty="0" smtClean="0"/>
              <a:t>9.3 </a:t>
            </a:r>
            <a:r>
              <a:rPr lang="en-GB" dirty="0" smtClean="0"/>
              <a:t>Controlling </a:t>
            </a:r>
            <a:r>
              <a:rPr lang="en-GB" dirty="0"/>
              <a:t>systems</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301169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85103" y="2152058"/>
            <a:ext cx="8229600" cy="4404317"/>
          </a:xfrm>
          <a:prstGeom prst="rect">
            <a:avLst/>
          </a:prstGeom>
        </p:spPr>
        <p:txBody>
          <a:bodyPr vert="horz" lIns="91440" tIns="45720" rIns="91440" bIns="45720" rtlCol="0">
            <a:normAutofit/>
          </a:bodyPr>
          <a:lstStyle/>
          <a:p>
            <a:pPr lvl="0">
              <a:lnSpc>
                <a:spcPct val="150000"/>
              </a:lnSpc>
            </a:pPr>
            <a:r>
              <a:rPr lang="sk-SK" b="1" dirty="0" smtClean="0"/>
              <a:t>10. </a:t>
            </a:r>
            <a:r>
              <a:rPr lang="en-GB" b="1" dirty="0" smtClean="0"/>
              <a:t>Information </a:t>
            </a:r>
            <a:r>
              <a:rPr lang="en-GB" b="1" dirty="0"/>
              <a:t>systems in freight transport management</a:t>
            </a:r>
            <a:endParaRPr lang="sk-SK" b="1" dirty="0"/>
          </a:p>
          <a:p>
            <a:pPr lvl="1">
              <a:lnSpc>
                <a:spcPct val="150000"/>
              </a:lnSpc>
            </a:pPr>
            <a:r>
              <a:rPr lang="sk-SK" dirty="0" smtClean="0"/>
              <a:t>10.1 </a:t>
            </a:r>
            <a:r>
              <a:rPr lang="en-GB" dirty="0" smtClean="0"/>
              <a:t>Legislative </a:t>
            </a:r>
            <a:r>
              <a:rPr lang="en-GB" dirty="0"/>
              <a:t>requirements of information systems in companies</a:t>
            </a:r>
            <a:endParaRPr lang="sk-SK" dirty="0"/>
          </a:p>
          <a:p>
            <a:pPr lvl="1">
              <a:lnSpc>
                <a:spcPct val="150000"/>
              </a:lnSpc>
            </a:pPr>
            <a:r>
              <a:rPr lang="sk-SK" dirty="0" smtClean="0"/>
              <a:t>10.2 </a:t>
            </a:r>
            <a:r>
              <a:rPr lang="en-GB" dirty="0" smtClean="0"/>
              <a:t>Software </a:t>
            </a:r>
            <a:r>
              <a:rPr lang="en-GB" dirty="0"/>
              <a:t>support for freight transport planning as a part of information system</a:t>
            </a:r>
            <a:endParaRPr lang="sk-SK" dirty="0"/>
          </a:p>
          <a:p>
            <a:pPr lvl="2">
              <a:lnSpc>
                <a:spcPct val="150000"/>
              </a:lnSpc>
            </a:pPr>
            <a:r>
              <a:rPr lang="en-GB" dirty="0"/>
              <a:t> </a:t>
            </a:r>
            <a:r>
              <a:rPr lang="sk-SK" dirty="0" smtClean="0"/>
              <a:t>10.2.1 </a:t>
            </a:r>
            <a:r>
              <a:rPr lang="en-GB" dirty="0" smtClean="0"/>
              <a:t>PTV </a:t>
            </a:r>
            <a:r>
              <a:rPr lang="en-GB" dirty="0"/>
              <a:t>Map and Guide Internet</a:t>
            </a:r>
            <a:endParaRPr lang="sk-SK" dirty="0"/>
          </a:p>
          <a:p>
            <a:pPr lvl="2">
              <a:lnSpc>
                <a:spcPct val="150000"/>
              </a:lnSpc>
            </a:pPr>
            <a:r>
              <a:rPr lang="en-GB" dirty="0"/>
              <a:t> </a:t>
            </a:r>
            <a:r>
              <a:rPr lang="sk-SK" dirty="0" smtClean="0"/>
              <a:t>10.2.2 </a:t>
            </a:r>
            <a:r>
              <a:rPr lang="en-GB" dirty="0" smtClean="0"/>
              <a:t>Databanks </a:t>
            </a:r>
            <a:r>
              <a:rPr lang="en-GB" dirty="0"/>
              <a:t>of loads and free vehicles</a:t>
            </a:r>
            <a:endParaRPr lang="sk-SK" dirty="0"/>
          </a:p>
          <a:p>
            <a:pPr lvl="2">
              <a:lnSpc>
                <a:spcPct val="150000"/>
              </a:lnSpc>
            </a:pPr>
            <a:r>
              <a:rPr lang="en-GB" dirty="0"/>
              <a:t> </a:t>
            </a:r>
            <a:r>
              <a:rPr lang="sk-SK" dirty="0" smtClean="0"/>
              <a:t>10.2.3 </a:t>
            </a:r>
            <a:r>
              <a:rPr lang="en-GB" dirty="0" err="1" smtClean="0"/>
              <a:t>EcoTransit</a:t>
            </a:r>
            <a:r>
              <a:rPr lang="en-GB" dirty="0" smtClean="0"/>
              <a:t> </a:t>
            </a:r>
            <a:r>
              <a:rPr lang="en-GB" dirty="0"/>
              <a:t>– emission data and energy consumption calculation</a:t>
            </a:r>
            <a:endParaRPr lang="sk-SK" dirty="0"/>
          </a:p>
          <a:p>
            <a:pPr lvl="2">
              <a:lnSpc>
                <a:spcPct val="150000"/>
              </a:lnSpc>
            </a:pPr>
            <a:r>
              <a:rPr lang="en-GB" dirty="0"/>
              <a:t> </a:t>
            </a:r>
            <a:r>
              <a:rPr lang="sk-SK" dirty="0" smtClean="0"/>
              <a:t>10.2.4 </a:t>
            </a:r>
            <a:r>
              <a:rPr lang="en-GB" dirty="0" smtClean="0"/>
              <a:t>Electronic </a:t>
            </a:r>
            <a:r>
              <a:rPr lang="en-GB" dirty="0"/>
              <a:t>Fee Collection System</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81902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31789" y="1850434"/>
            <a:ext cx="8229600" cy="4404317"/>
          </a:xfrm>
          <a:prstGeom prst="rect">
            <a:avLst/>
          </a:prstGeom>
        </p:spPr>
        <p:txBody>
          <a:bodyPr vert="horz" lIns="91440" tIns="45720" rIns="91440" bIns="45720" rtlCol="0">
            <a:normAutofit lnSpcReduction="10000"/>
          </a:bodyPr>
          <a:lstStyle/>
          <a:p>
            <a:pPr lvl="0">
              <a:lnSpc>
                <a:spcPct val="150000"/>
              </a:lnSpc>
            </a:pPr>
            <a:r>
              <a:rPr lang="pl-PL" b="1" dirty="0" smtClean="0"/>
              <a:t>11. Excercises</a:t>
            </a:r>
            <a:endParaRPr lang="sk-SK" b="1" dirty="0"/>
          </a:p>
          <a:p>
            <a:pPr lvl="1">
              <a:lnSpc>
                <a:spcPct val="150000"/>
              </a:lnSpc>
            </a:pPr>
            <a:r>
              <a:rPr lang="sk-SK" dirty="0" smtClean="0"/>
              <a:t>11.1 </a:t>
            </a:r>
            <a:r>
              <a:rPr lang="en-GB" dirty="0" smtClean="0"/>
              <a:t>Getting </a:t>
            </a:r>
            <a:r>
              <a:rPr lang="en-GB" dirty="0"/>
              <a:t>acquainted with PTV Map and Guide Internet - basic operations.</a:t>
            </a:r>
            <a:endParaRPr lang="sk-SK" dirty="0"/>
          </a:p>
          <a:p>
            <a:pPr lvl="1">
              <a:lnSpc>
                <a:spcPct val="150000"/>
              </a:lnSpc>
            </a:pPr>
            <a:r>
              <a:rPr lang="sk-SK" dirty="0" smtClean="0"/>
              <a:t>11.2 </a:t>
            </a:r>
            <a:r>
              <a:rPr lang="en-GB" dirty="0" smtClean="0"/>
              <a:t>Data </a:t>
            </a:r>
            <a:r>
              <a:rPr lang="en-GB" dirty="0"/>
              <a:t>input – defining a transport from origin to destination, vehicle parameters, type of goods (loading/unloading), defining restrictions (legislative, real time traffic conditions, and weight limitations).</a:t>
            </a:r>
            <a:endParaRPr lang="sk-SK" dirty="0"/>
          </a:p>
          <a:p>
            <a:pPr lvl="1">
              <a:lnSpc>
                <a:spcPct val="150000"/>
              </a:lnSpc>
            </a:pPr>
            <a:r>
              <a:rPr lang="sk-SK" dirty="0" smtClean="0"/>
              <a:t>11.3 </a:t>
            </a:r>
            <a:r>
              <a:rPr lang="en-GB" dirty="0" smtClean="0"/>
              <a:t>Calculation </a:t>
            </a:r>
            <a:r>
              <a:rPr lang="en-GB" dirty="0"/>
              <a:t>results – route from origin to destination, environment impacts of transportation, emissions and energy consumption.</a:t>
            </a:r>
            <a:endParaRPr lang="sk-SK" dirty="0"/>
          </a:p>
          <a:p>
            <a:pPr lvl="1">
              <a:lnSpc>
                <a:spcPct val="150000"/>
              </a:lnSpc>
            </a:pPr>
            <a:r>
              <a:rPr lang="sk-SK" dirty="0" smtClean="0"/>
              <a:t>11.4 </a:t>
            </a:r>
            <a:r>
              <a:rPr lang="en-GB" dirty="0" smtClean="0"/>
              <a:t>Project </a:t>
            </a:r>
            <a:r>
              <a:rPr lang="en-GB" dirty="0"/>
              <a:t>elaboration – every student will elaborate own project with defining an origin and destination of transportation by lecturer. Students will make this project with lecturer assistance for better understanding of each part of modelling specified transportation relation in PTV Map and Guide Internet. </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66103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Teaching method</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a:bodyPr>
          <a:lstStyle/>
          <a:p>
            <a:r>
              <a:rPr lang="en-GB" sz="2400" b="1" dirty="0"/>
              <a:t>Lectures, </a:t>
            </a:r>
            <a:r>
              <a:rPr lang="en-GB" sz="2400" b="1" dirty="0" smtClean="0"/>
              <a:t>tutorials/exercises</a:t>
            </a:r>
            <a:endParaRPr lang="sk-SK" sz="2400" b="1" dirty="0" smtClean="0"/>
          </a:p>
          <a:p>
            <a:endParaRPr lang="sk-SK" sz="2200" b="1" dirty="0">
              <a:solidFill>
                <a:schemeClr val="tx1">
                  <a:tint val="75000"/>
                </a:schemeClr>
              </a:solidFill>
            </a:endParaRPr>
          </a:p>
          <a:p>
            <a:pPr lvl="0"/>
            <a:r>
              <a:rPr lang="en-US" sz="2000" dirty="0" smtClean="0"/>
              <a:t>Study </a:t>
            </a:r>
            <a:r>
              <a:rPr lang="en-US" sz="2000" dirty="0"/>
              <a:t>materials are available for students via Moodle system. During lectures the full contents of each presentation is systematically explained by the Lecturer.  </a:t>
            </a:r>
            <a:endParaRPr lang="sk-SK" sz="2000" dirty="0"/>
          </a:p>
          <a:p>
            <a:pPr lvl="0"/>
            <a:r>
              <a:rPr lang="en-US" sz="2000" dirty="0"/>
              <a:t>Presentations include various exercises with solutions, good practice applications in abroad as well as short videos presenting these applications in practice for the good understanding of the content of each chapter. A discussion of lecturer and students about each chapter is recommended for better understanding.</a:t>
            </a:r>
            <a:endParaRPr lang="sk-SK" sz="2000" dirty="0"/>
          </a:p>
          <a:p>
            <a:pPr lvl="0"/>
            <a:r>
              <a:rPr lang="en-US" sz="2000" dirty="0"/>
              <a:t>Several exercises are proposed by the Lecturer to be solved by students as projects. This should help to test the self-learning </a:t>
            </a:r>
            <a:r>
              <a:rPr lang="en-US" dirty="0"/>
              <a:t>potential of students.</a:t>
            </a:r>
            <a:endParaRPr lang="sk-SK" dirty="0"/>
          </a:p>
        </p:txBody>
      </p:sp>
      <p:pic>
        <p:nvPicPr>
          <p:cNvPr id="29698" name="Picture 2" descr="Výsledok vyhľadávania obrázkov pre dopyt teacher"/>
          <p:cNvPicPr>
            <a:picLocks noChangeAspect="1" noChangeArrowheads="1"/>
          </p:cNvPicPr>
          <p:nvPr/>
        </p:nvPicPr>
        <p:blipFill>
          <a:blip r:embed="rId3" cstate="print"/>
          <a:srcRect/>
          <a:stretch>
            <a:fillRect/>
          </a:stretch>
        </p:blipFill>
        <p:spPr bwMode="auto">
          <a:xfrm>
            <a:off x="6353759" y="1124744"/>
            <a:ext cx="2654584" cy="1418084"/>
          </a:xfrm>
          <a:prstGeom prst="rect">
            <a:avLst/>
          </a:prstGeom>
          <a:noFill/>
        </p:spPr>
      </p:pic>
      <p:sp>
        <p:nvSpPr>
          <p:cNvPr id="8" name="Pole tekstowe 157"/>
          <p:cNvSpPr txBox="1">
            <a:spLocks noChangeArrowheads="1"/>
          </p:cNvSpPr>
          <p:nvPr/>
        </p:nvSpPr>
        <p:spPr bwMode="auto">
          <a:xfrm>
            <a:off x="1335910" y="623761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Assessment method</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a:bodyPr>
          <a:lstStyle/>
          <a:p>
            <a:r>
              <a:rPr lang="en-GB" sz="2400" dirty="0"/>
              <a:t>Mid-term and final oral and/or written examination, exercises from case studies.</a:t>
            </a:r>
            <a:endParaRPr lang="sk-SK" sz="2400" dirty="0"/>
          </a:p>
        </p:txBody>
      </p:sp>
      <p:sp>
        <p:nvSpPr>
          <p:cNvPr id="25602" name="AutoShape 2" descr="Výsledok vyhľadávania obrázkov pre dopyt examination"/>
          <p:cNvSpPr>
            <a:spLocks noChangeAspect="1" noChangeArrowheads="1"/>
          </p:cNvSpPr>
          <p:nvPr/>
        </p:nvSpPr>
        <p:spPr bwMode="auto">
          <a:xfrm>
            <a:off x="155575" y="-1050925"/>
            <a:ext cx="4333875" cy="2200275"/>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25604" name="AutoShape 4" descr="Výsledok vyhľadávania obrázkov pre dopyt examination"/>
          <p:cNvSpPr>
            <a:spLocks noChangeAspect="1" noChangeArrowheads="1"/>
          </p:cNvSpPr>
          <p:nvPr/>
        </p:nvSpPr>
        <p:spPr bwMode="auto">
          <a:xfrm>
            <a:off x="155575" y="-1050925"/>
            <a:ext cx="4333875" cy="2200275"/>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25606" name="Picture 6" descr="Výsledok vyhľadávania obrázkov pre dopyt examination"/>
          <p:cNvPicPr>
            <a:picLocks noChangeAspect="1" noChangeArrowheads="1"/>
          </p:cNvPicPr>
          <p:nvPr/>
        </p:nvPicPr>
        <p:blipFill>
          <a:blip r:embed="rId3" cstate="print"/>
          <a:srcRect/>
          <a:stretch>
            <a:fillRect/>
          </a:stretch>
        </p:blipFill>
        <p:spPr bwMode="auto">
          <a:xfrm>
            <a:off x="2415405" y="3212976"/>
            <a:ext cx="4333875" cy="2200275"/>
          </a:xfrm>
          <a:prstGeom prst="rect">
            <a:avLst/>
          </a:prstGeom>
          <a:noFill/>
        </p:spPr>
      </p:pic>
      <p:sp>
        <p:nvSpPr>
          <p:cNvPr id="10" name="Pole tekstowe 157"/>
          <p:cNvSpPr txBox="1">
            <a:spLocks noChangeArrowheads="1"/>
          </p:cNvSpPr>
          <p:nvPr/>
        </p:nvSpPr>
        <p:spPr bwMode="auto">
          <a:xfrm>
            <a:off x="1335909" y="6127835"/>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Textbooks - Publications - Software</a:t>
            </a:r>
            <a:endParaRPr lang="sk-SK" sz="3200" b="1" dirty="0">
              <a:solidFill>
                <a:srgbClr val="0070C0"/>
              </a:solidFill>
            </a:endParaRPr>
          </a:p>
        </p:txBody>
      </p:sp>
      <p:sp>
        <p:nvSpPr>
          <p:cNvPr id="12" name="Zástupný symbol obsahu 2"/>
          <p:cNvSpPr txBox="1">
            <a:spLocks/>
          </p:cNvSpPr>
          <p:nvPr/>
        </p:nvSpPr>
        <p:spPr>
          <a:xfrm>
            <a:off x="433830" y="1770576"/>
            <a:ext cx="8229600" cy="4205064"/>
          </a:xfrm>
          <a:prstGeom prst="rect">
            <a:avLst/>
          </a:prstGeom>
        </p:spPr>
        <p:txBody>
          <a:bodyPr vert="horz" lIns="91440" tIns="45720" rIns="91440" bIns="45720" rtlCol="0">
            <a:normAutofit lnSpcReduction="10000"/>
          </a:bodyPr>
          <a:lstStyle/>
          <a:p>
            <a:pPr lvl="0"/>
            <a:r>
              <a:rPr lang="en-US" dirty="0"/>
              <a:t>Samuel Morgan: Intelligent Transportation Systems – Technologies and Applications, ISBN-13: 978-1632403148. </a:t>
            </a:r>
            <a:endParaRPr lang="sk-SK" dirty="0"/>
          </a:p>
          <a:p>
            <a:pPr lvl="0"/>
            <a:endParaRPr lang="sk-SK" dirty="0" smtClean="0"/>
          </a:p>
          <a:p>
            <a:pPr lvl="0"/>
            <a:r>
              <a:rPr lang="en-US" dirty="0" smtClean="0"/>
              <a:t>Ignacio </a:t>
            </a:r>
            <a:r>
              <a:rPr lang="en-US" dirty="0"/>
              <a:t>Julio </a:t>
            </a:r>
            <a:r>
              <a:rPr lang="en-US" dirty="0" err="1"/>
              <a:t>García</a:t>
            </a:r>
            <a:r>
              <a:rPr lang="en-US" dirty="0"/>
              <a:t> </a:t>
            </a:r>
            <a:r>
              <a:rPr lang="en-US" dirty="0" err="1"/>
              <a:t>Zuazola</a:t>
            </a:r>
            <a:r>
              <a:rPr lang="en-US" dirty="0"/>
              <a:t>, Enrique </a:t>
            </a:r>
            <a:r>
              <a:rPr lang="en-US" dirty="0" err="1"/>
              <a:t>Onieva</a:t>
            </a:r>
            <a:r>
              <a:rPr lang="en-US" dirty="0"/>
              <a:t>, </a:t>
            </a:r>
            <a:r>
              <a:rPr lang="en-US" dirty="0" err="1"/>
              <a:t>Unai</a:t>
            </a:r>
            <a:r>
              <a:rPr lang="en-US" dirty="0"/>
              <a:t> Hernandez-</a:t>
            </a:r>
            <a:r>
              <a:rPr lang="en-US" dirty="0" err="1"/>
              <a:t>Jayo</a:t>
            </a:r>
            <a:r>
              <a:rPr lang="en-US" dirty="0"/>
              <a:t>, </a:t>
            </a:r>
            <a:r>
              <a:rPr lang="en-US" dirty="0" err="1"/>
              <a:t>Asier</a:t>
            </a:r>
            <a:r>
              <a:rPr lang="en-US" dirty="0"/>
              <a:t> </a:t>
            </a:r>
            <a:r>
              <a:rPr lang="en-US" dirty="0" err="1"/>
              <a:t>Perallos</a:t>
            </a:r>
            <a:r>
              <a:rPr lang="en-US" dirty="0"/>
              <a:t>: Intelligent Transport Systems, ISBN: 9781118894781.</a:t>
            </a:r>
            <a:endParaRPr lang="sk-SK" dirty="0"/>
          </a:p>
          <a:p>
            <a:pPr lvl="0"/>
            <a:endParaRPr lang="sk-SK" b="1" dirty="0" smtClean="0"/>
          </a:p>
          <a:p>
            <a:pPr lvl="0"/>
            <a:r>
              <a:rPr lang="en-US" dirty="0" err="1" smtClean="0"/>
              <a:t>Picone</a:t>
            </a:r>
            <a:r>
              <a:rPr lang="en-US" dirty="0"/>
              <a:t>, M., </a:t>
            </a:r>
            <a:r>
              <a:rPr lang="en-US" dirty="0" err="1"/>
              <a:t>Busanelli</a:t>
            </a:r>
            <a:r>
              <a:rPr lang="en-US" dirty="0"/>
              <a:t>, S., Amoretti, M., </a:t>
            </a:r>
            <a:r>
              <a:rPr lang="en-US" dirty="0" err="1"/>
              <a:t>Zanichelli</a:t>
            </a:r>
            <a:r>
              <a:rPr lang="en-US" dirty="0"/>
              <a:t>, F., Ferrari, G.-L.: Advanced Technologies for Intelligent Transportation Systems, ISBN 978-3-319-10668-7. </a:t>
            </a:r>
            <a:endParaRPr lang="sk-SK" dirty="0"/>
          </a:p>
          <a:p>
            <a:pPr lvl="0"/>
            <a:endParaRPr lang="sk-SK" dirty="0" smtClean="0"/>
          </a:p>
          <a:p>
            <a:pPr lvl="0"/>
            <a:r>
              <a:rPr lang="en-US" dirty="0" err="1" smtClean="0"/>
              <a:t>Aleksander</a:t>
            </a:r>
            <a:r>
              <a:rPr lang="en-US" dirty="0" smtClean="0"/>
              <a:t> </a:t>
            </a:r>
            <a:r>
              <a:rPr lang="en-US" dirty="0" err="1"/>
              <a:t>Sładkowski,Wiesław</a:t>
            </a:r>
            <a:r>
              <a:rPr lang="en-US" dirty="0"/>
              <a:t> </a:t>
            </a:r>
            <a:r>
              <a:rPr lang="en-US" dirty="0" err="1"/>
              <a:t>Pamuła</a:t>
            </a:r>
            <a:r>
              <a:rPr lang="en-US" dirty="0"/>
              <a:t>: Intelligent Transportation Systems – Problems and Perspectives, ISSN 2198-4190, ISBN 978-3-319-19150-8.  </a:t>
            </a:r>
            <a:endParaRPr lang="sk-SK" dirty="0"/>
          </a:p>
          <a:p>
            <a:pPr lvl="0"/>
            <a:endParaRPr lang="sk-SK" dirty="0" smtClean="0"/>
          </a:p>
          <a:p>
            <a:pPr lvl="0"/>
            <a:r>
              <a:rPr lang="en-US" dirty="0" err="1" smtClean="0"/>
              <a:t>Wenli</a:t>
            </a:r>
            <a:r>
              <a:rPr lang="en-US" dirty="0" smtClean="0"/>
              <a:t> </a:t>
            </a:r>
            <a:r>
              <a:rPr lang="en-US" dirty="0"/>
              <a:t>Yang, </a:t>
            </a:r>
            <a:r>
              <a:rPr lang="en-US" dirty="0" err="1"/>
              <a:t>Xiaojing</a:t>
            </a:r>
            <a:r>
              <a:rPr lang="en-US" dirty="0"/>
              <a:t> Wang, </a:t>
            </a:r>
            <a:r>
              <a:rPr lang="en-US" dirty="0" err="1"/>
              <a:t>Xianghui</a:t>
            </a:r>
            <a:r>
              <a:rPr lang="en-US" dirty="0"/>
              <a:t> Song, Yun Yang and </a:t>
            </a:r>
            <a:r>
              <a:rPr lang="en-US" dirty="0" err="1"/>
              <a:t>Srikanta</a:t>
            </a:r>
            <a:r>
              <a:rPr lang="en-US" dirty="0"/>
              <a:t> Patnaik: Design of Intelligent Transportation System Supported by New Generation Wireless Communication Technology, DOI: 10.4018/978-1-5225-5643-5.ch028.</a:t>
            </a:r>
            <a:endParaRPr lang="sk-SK" dirty="0"/>
          </a:p>
          <a:p>
            <a:r>
              <a:rPr lang="en-US" dirty="0"/>
              <a:t>John Black: Urban Transport Planning, ISBN 9781351068598</a:t>
            </a:r>
            <a:endParaRPr lang="sk-SK" dirty="0"/>
          </a:p>
        </p:txBody>
      </p:sp>
      <p:sp>
        <p:nvSpPr>
          <p:cNvPr id="8" name="Pole tekstowe 157"/>
          <p:cNvSpPr txBox="1">
            <a:spLocks noChangeArrowheads="1"/>
          </p:cNvSpPr>
          <p:nvPr/>
        </p:nvSpPr>
        <p:spPr bwMode="auto">
          <a:xfrm>
            <a:off x="1302196" y="6306255"/>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sk-SK" sz="3200" b="1" dirty="0" err="1" smtClean="0">
                <a:solidFill>
                  <a:srgbClr val="0070C0"/>
                </a:solidFill>
              </a:rPr>
              <a:t>Selected</a:t>
            </a:r>
            <a:r>
              <a:rPr lang="sk-SK" sz="3200" b="1" dirty="0" smtClean="0">
                <a:solidFill>
                  <a:srgbClr val="0070C0"/>
                </a:solidFill>
              </a:rPr>
              <a:t> </a:t>
            </a:r>
            <a:r>
              <a:rPr lang="sk-SK" sz="3200" b="1" dirty="0" err="1" smtClean="0">
                <a:solidFill>
                  <a:srgbClr val="0070C0"/>
                </a:solidFill>
              </a:rPr>
              <a:t>relevant</a:t>
            </a:r>
            <a:r>
              <a:rPr lang="sk-SK" sz="3200" b="1" dirty="0" smtClean="0">
                <a:solidFill>
                  <a:srgbClr val="0070C0"/>
                </a:solidFill>
              </a:rPr>
              <a:t> </a:t>
            </a:r>
            <a:r>
              <a:rPr lang="sk-SK" sz="3200" b="1" dirty="0" err="1" smtClean="0">
                <a:solidFill>
                  <a:srgbClr val="0070C0"/>
                </a:solidFill>
              </a:rPr>
              <a:t>links</a:t>
            </a:r>
            <a:endParaRPr lang="sk-SK" sz="3200" b="1" dirty="0">
              <a:solidFill>
                <a:srgbClr val="0070C0"/>
              </a:solidFill>
            </a:endParaRPr>
          </a:p>
        </p:txBody>
      </p:sp>
      <p:sp>
        <p:nvSpPr>
          <p:cNvPr id="12" name="Zástupný symbol obsahu 2"/>
          <p:cNvSpPr txBox="1">
            <a:spLocks/>
          </p:cNvSpPr>
          <p:nvPr/>
        </p:nvSpPr>
        <p:spPr>
          <a:xfrm>
            <a:off x="467544" y="1888232"/>
            <a:ext cx="8229600" cy="4205064"/>
          </a:xfrm>
          <a:prstGeom prst="rect">
            <a:avLst/>
          </a:prstGeom>
        </p:spPr>
        <p:txBody>
          <a:bodyPr vert="horz" lIns="91440" tIns="45720" rIns="91440" bIns="45720" rtlCol="0">
            <a:normAutofit/>
          </a:bodyPr>
          <a:lstStyle/>
          <a:p>
            <a:pPr lvl="0"/>
            <a:r>
              <a:rPr lang="en-US" u="sng" dirty="0">
                <a:hlinkClick r:id="rId3"/>
              </a:rPr>
              <a:t>https://mginter.mapandguide.com/v6.5/</a:t>
            </a:r>
            <a:endParaRPr lang="sk-SK" dirty="0"/>
          </a:p>
          <a:p>
            <a:pPr lvl="0"/>
            <a:r>
              <a:rPr lang="en-GB" u="sng" dirty="0">
                <a:hlinkClick r:id="rId4"/>
              </a:rPr>
              <a:t>https://www.timocom.co.uk/</a:t>
            </a:r>
            <a:endParaRPr lang="sk-SK" dirty="0"/>
          </a:p>
          <a:p>
            <a:pPr lvl="0"/>
            <a:r>
              <a:rPr lang="en-GB" u="sng" dirty="0">
                <a:hlinkClick r:id="rId5"/>
              </a:rPr>
              <a:t>https://www.ecotransit.org/</a:t>
            </a:r>
            <a:endParaRPr lang="sk-SK" dirty="0"/>
          </a:p>
          <a:p>
            <a:pPr lvl="0"/>
            <a:r>
              <a:rPr lang="en-GB" u="sng" dirty="0">
                <a:hlinkClick r:id="rId6"/>
              </a:rPr>
              <a:t>https://www.sciencedirect.com/science/article/pii/S0377221703000262</a:t>
            </a:r>
            <a:endParaRPr lang="sk-SK" dirty="0"/>
          </a:p>
          <a:p>
            <a:pPr lvl="0"/>
            <a:r>
              <a:rPr lang="en-GB" u="sng" dirty="0">
                <a:hlinkClick r:id="rId7"/>
              </a:rPr>
              <a:t>https://civitas.eu/measure/public-transport-communication-system</a:t>
            </a:r>
            <a:endParaRPr lang="sk-SK" dirty="0"/>
          </a:p>
          <a:p>
            <a:pPr lvl="0"/>
            <a:r>
              <a:rPr lang="en-GB" u="sng" dirty="0">
                <a:hlinkClick r:id="rId8"/>
              </a:rPr>
              <a:t>https://www.motorolasolutions.com/content/dam/msi/docs/en-xu/transport/next-generation-transport-communication-systems.pdf</a:t>
            </a:r>
            <a:endParaRPr lang="sk-SK" dirty="0"/>
          </a:p>
        </p:txBody>
      </p:sp>
      <p:sp>
        <p:nvSpPr>
          <p:cNvPr id="8" name="Pole tekstowe 157"/>
          <p:cNvSpPr txBox="1">
            <a:spLocks noChangeArrowheads="1"/>
          </p:cNvSpPr>
          <p:nvPr/>
        </p:nvSpPr>
        <p:spPr bwMode="auto">
          <a:xfrm>
            <a:off x="1018829" y="623818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Obdĺžnik 1"/>
          <p:cNvSpPr/>
          <p:nvPr/>
        </p:nvSpPr>
        <p:spPr>
          <a:xfrm>
            <a:off x="2296344" y="4365104"/>
            <a:ext cx="4572000" cy="1481944"/>
          </a:xfrm>
          <a:prstGeom prst="rect">
            <a:avLst/>
          </a:prstGeom>
        </p:spPr>
        <p:txBody>
          <a:bodyPr>
            <a:spAutoFit/>
          </a:bodyPr>
          <a:lstStyle/>
          <a:p>
            <a:pPr>
              <a:lnSpc>
                <a:spcPct val="115000"/>
              </a:lnSpc>
              <a:spcBef>
                <a:spcPts val="300"/>
              </a:spcBef>
              <a:spcAft>
                <a:spcPts val="0"/>
              </a:spcAft>
            </a:pPr>
            <a:r>
              <a:rPr lang="en-GB" b="1" dirty="0">
                <a:latin typeface="Calibri" panose="020F0502020204030204" pitchFamily="34" charset="0"/>
                <a:ea typeface="Calibri" panose="020F0502020204030204" pitchFamily="34" charset="0"/>
                <a:cs typeface="Calibri" panose="020F0502020204030204" pitchFamily="34" charset="0"/>
              </a:rPr>
              <a:t>Software </a:t>
            </a:r>
            <a:endParaRPr lang="sk-SK"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Bef>
                <a:spcPts val="300"/>
              </a:spcBef>
              <a:spcAft>
                <a:spcPts val="0"/>
              </a:spcAft>
            </a:pPr>
            <a:r>
              <a:rPr lang="en-US" dirty="0"/>
              <a:t>OPNET</a:t>
            </a:r>
            <a:r>
              <a:rPr lang="en-US" dirty="0">
                <a:latin typeface="Calibri" panose="020F0502020204030204" pitchFamily="34" charset="0"/>
                <a:ea typeface="Calibri" panose="020F0502020204030204" pitchFamily="34" charset="0"/>
                <a:cs typeface="Calibri" panose="020F0502020204030204" pitchFamily="34" charset="0"/>
              </a:rPr>
              <a:t> – free software for universities</a:t>
            </a:r>
            <a:endParaRPr lang="sk-SK" sz="16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Bef>
                <a:spcPts val="300"/>
              </a:spcBef>
              <a:spcAft>
                <a:spcPts val="0"/>
              </a:spcAft>
            </a:pPr>
            <a:r>
              <a:rPr lang="en-US" dirty="0"/>
              <a:t>MATLAB TAH FULL SUITE</a:t>
            </a:r>
            <a:endParaRPr lang="sk-SK" dirty="0"/>
          </a:p>
          <a:p>
            <a:pPr>
              <a:lnSpc>
                <a:spcPct val="115000"/>
              </a:lnSpc>
              <a:spcBef>
                <a:spcPts val="300"/>
              </a:spcBef>
              <a:spcAft>
                <a:spcPts val="0"/>
              </a:spcAft>
            </a:pPr>
            <a:r>
              <a:rPr lang="en-GB" dirty="0">
                <a:latin typeface="Calibri" panose="020F0502020204030204" pitchFamily="34" charset="0"/>
                <a:ea typeface="Calibri" panose="020F0502020204030204" pitchFamily="34" charset="0"/>
                <a:cs typeface="Calibri" panose="020F0502020204030204" pitchFamily="34" charset="0"/>
              </a:rPr>
              <a:t> </a:t>
            </a:r>
            <a:endParaRPr lang="sk-SK" sz="16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l-PL" sz="3200" b="1" i="0" u="none" strike="noStrike" kern="1200" cap="none" spc="0" normalizeH="0" baseline="0" noProof="0" dirty="0" smtClean="0">
                <a:ln>
                  <a:noFill/>
                </a:ln>
                <a:solidFill>
                  <a:srgbClr val="0070C0"/>
                </a:solidFill>
                <a:effectLst/>
                <a:uLnTx/>
                <a:uFillTx/>
                <a:latin typeface="+mj-lt"/>
                <a:ea typeface="+mj-ea"/>
                <a:cs typeface="+mj-cs"/>
              </a:rPr>
              <a:t>Name</a:t>
            </a:r>
            <a:r>
              <a:rPr kumimoji="0" lang="en-GB" sz="3200" b="1" i="0" u="none" strike="noStrike" kern="1200" cap="none" spc="0" normalizeH="0" baseline="0" noProof="0" dirty="0" smtClean="0">
                <a:ln>
                  <a:noFill/>
                </a:ln>
                <a:solidFill>
                  <a:srgbClr val="0070C0"/>
                </a:solidFill>
                <a:effectLst/>
                <a:uLnTx/>
                <a:uFillTx/>
                <a:latin typeface="+mj-lt"/>
                <a:ea typeface="+mj-ea"/>
                <a:cs typeface="+mj-cs"/>
              </a:rPr>
              <a:t> of the course</a:t>
            </a:r>
            <a:endParaRPr kumimoji="0" lang="sk-SK" sz="3200" b="1" i="0" u="none" strike="noStrike" kern="1200" cap="none" spc="0" normalizeH="0" baseline="0" noProof="0" dirty="0" smtClean="0">
              <a:ln>
                <a:noFill/>
              </a:ln>
              <a:solidFill>
                <a:srgbClr val="0070C0"/>
              </a:solidFill>
              <a:effectLst/>
              <a:uLnTx/>
              <a:uFillTx/>
              <a:latin typeface="+mj-lt"/>
              <a:ea typeface="+mj-ea"/>
              <a:cs typeface="+mj-cs"/>
            </a:endParaRPr>
          </a:p>
        </p:txBody>
      </p:sp>
      <p:sp>
        <p:nvSpPr>
          <p:cNvPr id="12" name="Zástupný symbol obsahu 2"/>
          <p:cNvSpPr txBox="1">
            <a:spLocks/>
          </p:cNvSpPr>
          <p:nvPr/>
        </p:nvSpPr>
        <p:spPr>
          <a:xfrm>
            <a:off x="467544" y="1888232"/>
            <a:ext cx="8229600" cy="1108720"/>
          </a:xfrm>
          <a:prstGeom prst="rect">
            <a:avLst/>
          </a:prstGeom>
        </p:spPr>
        <p:txBody>
          <a:bodyPr vert="horz" lIns="91440" tIns="45720" rIns="91440" bIns="45720" rtlCol="0">
            <a:normAutofit/>
          </a:bodyPr>
          <a:lstStyle/>
          <a:p>
            <a:pPr lvl="0" algn="ctr">
              <a:spcBef>
                <a:spcPct val="20000"/>
              </a:spcBef>
              <a:defRPr/>
            </a:pPr>
            <a:r>
              <a:rPr lang="en-US" sz="3200" b="1" dirty="0">
                <a:solidFill>
                  <a:srgbClr val="0070C0"/>
                </a:solidFill>
              </a:rPr>
              <a:t>Communications and Information Systems in Smart Transportation</a:t>
            </a:r>
            <a:endParaRPr kumimoji="0" lang="sk-SK" sz="3200" b="0" i="0" u="none" strike="noStrike" kern="1200" cap="none" spc="0" normalizeH="0" baseline="0" noProof="0" dirty="0" smtClean="0">
              <a:ln>
                <a:noFill/>
              </a:ln>
              <a:effectLst/>
              <a:uLnTx/>
              <a:uFillTx/>
              <a:latin typeface="+mn-lt"/>
              <a:ea typeface="+mn-ea"/>
              <a:cs typeface="+mn-cs"/>
            </a:endParaRPr>
          </a:p>
        </p:txBody>
      </p:sp>
      <p:sp>
        <p:nvSpPr>
          <p:cNvPr id="14" name="BlokTextu 13"/>
          <p:cNvSpPr txBox="1"/>
          <p:nvPr/>
        </p:nvSpPr>
        <p:spPr>
          <a:xfrm>
            <a:off x="467544" y="3140968"/>
            <a:ext cx="8352928" cy="2308324"/>
          </a:xfrm>
          <a:prstGeom prst="rect">
            <a:avLst/>
          </a:prstGeom>
          <a:noFill/>
        </p:spPr>
        <p:txBody>
          <a:bodyPr wrap="square" rtlCol="0">
            <a:spAutoFit/>
          </a:bodyPr>
          <a:lstStyle/>
          <a:p>
            <a:r>
              <a:rPr lang="en-GB" dirty="0"/>
              <a:t>In educational process within this course, students will obtain knowledge needed for transportation practice. This lecture provides students with basic knowledge in the field of transport issues and detail information about use of intelligent transport systems, communication and information systems. The lectures should acquaint students with ITS technologies using in transport processes, teach to use the most widely used ITS tools and prepare students for implementation of ITS tools in practice. Students become familiar with current development of ITS, and communication and information systems. </a:t>
            </a:r>
            <a:endParaRPr lang="sk-SK" dirty="0"/>
          </a:p>
        </p:txBody>
      </p:sp>
      <p:sp>
        <p:nvSpPr>
          <p:cNvPr id="9"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lvl="0" algn="ctr">
              <a:spcBef>
                <a:spcPct val="0"/>
              </a:spcBef>
            </a:pPr>
            <a:r>
              <a:rPr lang="en-GB" sz="3200" b="1" dirty="0" smtClean="0">
                <a:solidFill>
                  <a:srgbClr val="0070C0"/>
                </a:solidFill>
              </a:rPr>
              <a:t>ECTS credits</a:t>
            </a:r>
            <a:endParaRPr lang="sk-SK" sz="3200" b="1" dirty="0">
              <a:solidFill>
                <a:srgbClr val="0070C0"/>
              </a:solidFill>
            </a:endParaRPr>
          </a:p>
        </p:txBody>
      </p:sp>
      <p:sp>
        <p:nvSpPr>
          <p:cNvPr id="12" name="Zástupný symbol obsahu 2"/>
          <p:cNvSpPr txBox="1">
            <a:spLocks/>
          </p:cNvSpPr>
          <p:nvPr/>
        </p:nvSpPr>
        <p:spPr>
          <a:xfrm>
            <a:off x="467544" y="1888232"/>
            <a:ext cx="8229600" cy="1252736"/>
          </a:xfrm>
          <a:prstGeom prst="rect">
            <a:avLst/>
          </a:prstGeom>
        </p:spPr>
        <p:txBody>
          <a:bodyPr vert="horz" lIns="91440" tIns="45720" rIns="91440" bIns="45720" rtlCol="0">
            <a:normAutofit fontScale="70000" lnSpcReduction="20000"/>
          </a:bodyPr>
          <a:lstStyle/>
          <a:p>
            <a:r>
              <a:rPr lang="en-GB" sz="4800" b="1" dirty="0" smtClean="0"/>
              <a:t>6 Credits</a:t>
            </a:r>
            <a:endParaRPr lang="sk-SK" sz="4800" b="1" dirty="0" smtClean="0"/>
          </a:p>
          <a:p>
            <a:endParaRPr lang="sk-SK" sz="2000" b="1" dirty="0" smtClean="0"/>
          </a:p>
          <a:p>
            <a:pPr>
              <a:buFontTx/>
              <a:buChar char="-"/>
            </a:pPr>
            <a:r>
              <a:rPr lang="sk-SK" sz="2400" b="1" dirty="0" smtClean="0">
                <a:solidFill>
                  <a:schemeClr val="tx1">
                    <a:tint val="75000"/>
                  </a:schemeClr>
                </a:solidFill>
              </a:rPr>
              <a:t> </a:t>
            </a:r>
            <a:r>
              <a:rPr lang="en-GB" sz="3200" b="1" dirty="0" smtClean="0">
                <a:solidFill>
                  <a:schemeClr val="tx1">
                    <a:tint val="75000"/>
                  </a:schemeClr>
                </a:solidFill>
              </a:rPr>
              <a:t>45H Theory</a:t>
            </a:r>
            <a:endParaRPr lang="sk-SK" sz="3200" b="1" dirty="0" smtClean="0">
              <a:solidFill>
                <a:schemeClr val="tx1">
                  <a:tint val="75000"/>
                </a:schemeClr>
              </a:solidFill>
            </a:endParaRPr>
          </a:p>
          <a:p>
            <a:pPr>
              <a:buFontTx/>
              <a:buChar char="-"/>
            </a:pPr>
            <a:r>
              <a:rPr lang="sk-SK" sz="3200" b="1" dirty="0" smtClean="0">
                <a:solidFill>
                  <a:schemeClr val="tx1">
                    <a:tint val="75000"/>
                  </a:schemeClr>
                </a:solidFill>
              </a:rPr>
              <a:t> </a:t>
            </a:r>
            <a:r>
              <a:rPr lang="en-GB" sz="3200" b="1" dirty="0" smtClean="0">
                <a:solidFill>
                  <a:schemeClr val="tx1">
                    <a:tint val="75000"/>
                  </a:schemeClr>
                </a:solidFill>
              </a:rPr>
              <a:t>30H Exercises</a:t>
            </a:r>
            <a:endParaRPr lang="sk-SK" sz="3200" b="1" dirty="0">
              <a:solidFill>
                <a:schemeClr val="tx1">
                  <a:tint val="75000"/>
                </a:schemeClr>
              </a:solidFill>
            </a:endParaRPr>
          </a:p>
        </p:txBody>
      </p:sp>
      <p:sp>
        <p:nvSpPr>
          <p:cNvPr id="10" name="BlokTextu 9"/>
          <p:cNvSpPr txBox="1"/>
          <p:nvPr/>
        </p:nvSpPr>
        <p:spPr>
          <a:xfrm>
            <a:off x="179512" y="548681"/>
            <a:ext cx="5400600" cy="646331"/>
          </a:xfrm>
          <a:prstGeom prst="rect">
            <a:avLst/>
          </a:prstGeom>
          <a:noFill/>
        </p:spPr>
        <p:txBody>
          <a:bodyPr wrap="square" rtlCol="0">
            <a:spAutoFit/>
          </a:bodyPr>
          <a:lstStyle/>
          <a:p>
            <a:pPr lvl="0" algn="ctr">
              <a:spcBef>
                <a:spcPct val="20000"/>
              </a:spcBef>
              <a:defRPr/>
            </a:pPr>
            <a:r>
              <a:rPr lang="en-US" dirty="0">
                <a:solidFill>
                  <a:schemeClr val="bg1">
                    <a:lumMod val="50000"/>
                  </a:schemeClr>
                </a:solidFill>
              </a:rPr>
              <a:t>Mobility Service Design-and-Management and Economics of Mobility </a:t>
            </a:r>
            <a:endParaRPr lang="sk-SK" dirty="0">
              <a:solidFill>
                <a:schemeClr val="bg1">
                  <a:lumMod val="50000"/>
                </a:schemeClr>
              </a:solidFill>
            </a:endParaRPr>
          </a:p>
        </p:txBody>
      </p:sp>
      <p:sp>
        <p:nvSpPr>
          <p:cNvPr id="46082" name="AutoShape 2"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46084" name="AutoShape 4"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sp>
        <p:nvSpPr>
          <p:cNvPr id="46086" name="AutoShape 6" descr="Výsledok vyhľadávania obrázkov pre dopyt ects credi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46088" name="Picture 8" descr="Výsledok vyhľadávania obrázkov pre dopyt ects credits"/>
          <p:cNvPicPr>
            <a:picLocks noChangeAspect="1" noChangeArrowheads="1"/>
          </p:cNvPicPr>
          <p:nvPr/>
        </p:nvPicPr>
        <p:blipFill>
          <a:blip r:embed="rId3" cstate="print"/>
          <a:srcRect/>
          <a:stretch>
            <a:fillRect/>
          </a:stretch>
        </p:blipFill>
        <p:spPr bwMode="auto">
          <a:xfrm>
            <a:off x="5292080" y="1988840"/>
            <a:ext cx="3096344" cy="1868866"/>
          </a:xfrm>
          <a:prstGeom prst="rect">
            <a:avLst/>
          </a:prstGeom>
          <a:noFill/>
        </p:spPr>
      </p:pic>
      <p:sp>
        <p:nvSpPr>
          <p:cNvPr id="46090" name="AutoShape 10" descr="Výsledok vyhľadávania obrázkov pre dopyt student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sk-SK"/>
          </a:p>
        </p:txBody>
      </p:sp>
      <p:pic>
        <p:nvPicPr>
          <p:cNvPr id="46092" name="Picture 12" descr="Výsledok vyhľadávania obrázkov pre dopyt students"/>
          <p:cNvPicPr>
            <a:picLocks noChangeAspect="1" noChangeArrowheads="1"/>
          </p:cNvPicPr>
          <p:nvPr/>
        </p:nvPicPr>
        <p:blipFill>
          <a:blip r:embed="rId4" cstate="print"/>
          <a:srcRect/>
          <a:stretch>
            <a:fillRect/>
          </a:stretch>
        </p:blipFill>
        <p:spPr bwMode="auto">
          <a:xfrm>
            <a:off x="1115616" y="3501008"/>
            <a:ext cx="3586102" cy="2068092"/>
          </a:xfrm>
          <a:prstGeom prst="rect">
            <a:avLst/>
          </a:prstGeom>
          <a:noFill/>
        </p:spPr>
      </p:pic>
      <p:sp>
        <p:nvSpPr>
          <p:cNvPr id="14" name="Pole tekstowe 157"/>
          <p:cNvSpPr txBox="1">
            <a:spLocks noChangeArrowheads="1"/>
          </p:cNvSpPr>
          <p:nvPr/>
        </p:nvSpPr>
        <p:spPr bwMode="auto">
          <a:xfrm>
            <a:off x="1763688" y="630366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sk-SK" sz="3200" b="1" dirty="0" err="1" smtClean="0">
                <a:solidFill>
                  <a:srgbClr val="0070C0"/>
                </a:solidFill>
              </a:rPr>
              <a:t>Objectives</a:t>
            </a:r>
            <a:endParaRPr lang="sk-SK" sz="3200" b="1" dirty="0">
              <a:solidFill>
                <a:srgbClr val="0070C0"/>
              </a:solidFill>
            </a:endParaRPr>
          </a:p>
        </p:txBody>
      </p:sp>
      <p:sp>
        <p:nvSpPr>
          <p:cNvPr id="12" name="Zástupný symbol obsahu 2"/>
          <p:cNvSpPr txBox="1">
            <a:spLocks/>
          </p:cNvSpPr>
          <p:nvPr/>
        </p:nvSpPr>
        <p:spPr>
          <a:xfrm>
            <a:off x="467544" y="1888232"/>
            <a:ext cx="8229600" cy="4404317"/>
          </a:xfrm>
          <a:prstGeom prst="rect">
            <a:avLst/>
          </a:prstGeom>
        </p:spPr>
        <p:txBody>
          <a:bodyPr vert="horz" lIns="91440" tIns="45720" rIns="91440" bIns="45720" rtlCol="0">
            <a:normAutofit/>
          </a:bodyPr>
          <a:lstStyle/>
          <a:p>
            <a:pPr marL="285750" lvl="0" indent="-285750">
              <a:lnSpc>
                <a:spcPct val="110000"/>
              </a:lnSpc>
              <a:buFont typeface="Wingdings" panose="05000000000000000000" pitchFamily="2" charset="2"/>
              <a:buChar char="ü"/>
            </a:pPr>
            <a:r>
              <a:rPr lang="en-GB" dirty="0"/>
              <a:t>Information and communication systems – definition of an information and information systems, national system of transport information, application of communication and information systems.</a:t>
            </a:r>
            <a:endParaRPr lang="sk-SK" dirty="0"/>
          </a:p>
          <a:p>
            <a:pPr marL="285750" lvl="0" indent="-285750">
              <a:lnSpc>
                <a:spcPct val="110000"/>
              </a:lnSpc>
              <a:buFont typeface="Wingdings" panose="05000000000000000000" pitchFamily="2" charset="2"/>
              <a:buChar char="ü"/>
            </a:pPr>
            <a:r>
              <a:rPr lang="en-GB" dirty="0"/>
              <a:t>Navigation systems – history, basic terms and concepts, using of navigation systems in practice.</a:t>
            </a:r>
            <a:endParaRPr lang="sk-SK" dirty="0"/>
          </a:p>
          <a:p>
            <a:pPr marL="285750" lvl="0" indent="-285750">
              <a:lnSpc>
                <a:spcPct val="110000"/>
              </a:lnSpc>
              <a:buFont typeface="Wingdings" panose="05000000000000000000" pitchFamily="2" charset="2"/>
              <a:buChar char="ü"/>
            </a:pPr>
            <a:r>
              <a:rPr lang="en-GB" dirty="0"/>
              <a:t>ITS in cities – management of traffic hubs, networks and traffic flow, parking management.</a:t>
            </a:r>
            <a:endParaRPr lang="sk-SK" dirty="0"/>
          </a:p>
          <a:p>
            <a:pPr marL="285750" lvl="0" indent="-285750">
              <a:lnSpc>
                <a:spcPct val="110000"/>
              </a:lnSpc>
              <a:buFont typeface="Wingdings" panose="05000000000000000000" pitchFamily="2" charset="2"/>
              <a:buChar char="ü"/>
            </a:pPr>
            <a:r>
              <a:rPr lang="en-GB" dirty="0"/>
              <a:t>Application of information systems in public transport – passenger check in and check out systems, information and managing system in public transport including a preference of public passenger transport.</a:t>
            </a:r>
            <a:endParaRPr lang="sk-SK" dirty="0"/>
          </a:p>
          <a:p>
            <a:pPr marL="285750" lvl="0" indent="-285750">
              <a:lnSpc>
                <a:spcPct val="110000"/>
              </a:lnSpc>
              <a:buFont typeface="Wingdings" panose="05000000000000000000" pitchFamily="2" charset="2"/>
              <a:buChar char="ü"/>
            </a:pPr>
            <a:r>
              <a:rPr lang="en-GB" dirty="0"/>
              <a:t>Intelligent communication and information systems in vehicles.</a:t>
            </a:r>
            <a:endParaRPr lang="sk-SK" dirty="0"/>
          </a:p>
          <a:p>
            <a:pPr marL="285750" lvl="0" indent="-285750">
              <a:lnSpc>
                <a:spcPct val="110000"/>
              </a:lnSpc>
              <a:buFont typeface="Wingdings" panose="05000000000000000000" pitchFamily="2" charset="2"/>
              <a:buChar char="ü"/>
            </a:pPr>
            <a:r>
              <a:rPr lang="en-GB" dirty="0"/>
              <a:t>Information and managing systems of highways, tunnels, intelligent road communications.</a:t>
            </a:r>
            <a:endParaRPr lang="sk-SK"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50497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sk-SK" sz="3200" b="1" dirty="0" err="1" smtClean="0">
                <a:solidFill>
                  <a:srgbClr val="0070C0"/>
                </a:solidFill>
              </a:rPr>
              <a:t>Learning</a:t>
            </a:r>
            <a:r>
              <a:rPr lang="sk-SK" sz="3200" b="1" dirty="0" smtClean="0">
                <a:solidFill>
                  <a:srgbClr val="0070C0"/>
                </a:solidFill>
              </a:rPr>
              <a:t> </a:t>
            </a:r>
            <a:r>
              <a:rPr lang="sk-SK" sz="3200" b="1" dirty="0" err="1" smtClean="0">
                <a:solidFill>
                  <a:srgbClr val="0070C0"/>
                </a:solidFill>
              </a:rPr>
              <a:t>outcomes</a:t>
            </a:r>
            <a:endParaRPr lang="sk-SK" sz="3200" b="1" dirty="0">
              <a:solidFill>
                <a:srgbClr val="0070C0"/>
              </a:solidFill>
            </a:endParaRPr>
          </a:p>
        </p:txBody>
      </p:sp>
      <p:sp>
        <p:nvSpPr>
          <p:cNvPr id="12" name="Zástupný symbol obsahu 2"/>
          <p:cNvSpPr txBox="1">
            <a:spLocks/>
          </p:cNvSpPr>
          <p:nvPr/>
        </p:nvSpPr>
        <p:spPr>
          <a:xfrm>
            <a:off x="467544" y="1888232"/>
            <a:ext cx="8229600" cy="4404317"/>
          </a:xfrm>
          <a:prstGeom prst="rect">
            <a:avLst/>
          </a:prstGeom>
        </p:spPr>
        <p:txBody>
          <a:bodyPr vert="horz" lIns="91440" tIns="45720" rIns="91440" bIns="45720" rtlCol="0">
            <a:normAutofit/>
          </a:bodyPr>
          <a:lstStyle/>
          <a:p>
            <a:pPr marL="285750" lvl="0" indent="-285750" fontAlgn="t">
              <a:buFont typeface="Wingdings" panose="05000000000000000000" pitchFamily="2" charset="2"/>
              <a:buChar char="ü"/>
            </a:pPr>
            <a:r>
              <a:rPr lang="sk-SK" sz="2000" dirty="0"/>
              <a:t>I</a:t>
            </a:r>
            <a:r>
              <a:rPr lang="en-GB" sz="2000" dirty="0" err="1" smtClean="0"/>
              <a:t>ndependent</a:t>
            </a:r>
            <a:r>
              <a:rPr lang="en-GB" sz="2000" dirty="0" smtClean="0"/>
              <a:t> </a:t>
            </a:r>
            <a:r>
              <a:rPr lang="en-GB" sz="2000" dirty="0"/>
              <a:t>analytical work in the field of intelligent transport systems;</a:t>
            </a:r>
            <a:endParaRPr lang="sk-SK" sz="2000" dirty="0"/>
          </a:p>
          <a:p>
            <a:pPr marL="285750" lvl="0" indent="-285750" fontAlgn="t">
              <a:buFont typeface="Wingdings" panose="05000000000000000000" pitchFamily="2" charset="2"/>
              <a:buChar char="ü"/>
            </a:pPr>
            <a:r>
              <a:rPr lang="sk-SK" sz="2000" dirty="0" smtClean="0"/>
              <a:t>P</a:t>
            </a:r>
            <a:r>
              <a:rPr lang="en-GB" sz="2000" dirty="0" err="1" smtClean="0"/>
              <a:t>rovide</a:t>
            </a:r>
            <a:r>
              <a:rPr lang="en-GB" sz="2000" dirty="0" smtClean="0"/>
              <a:t> </a:t>
            </a:r>
            <a:r>
              <a:rPr lang="en-GB" sz="2000" dirty="0"/>
              <a:t>qualified look at solutions of transport issues using communication and information systems;</a:t>
            </a:r>
            <a:endParaRPr lang="sk-SK" sz="2000" dirty="0"/>
          </a:p>
          <a:p>
            <a:pPr marL="285750" lvl="0" indent="-285750" fontAlgn="t">
              <a:buFont typeface="Wingdings" panose="05000000000000000000" pitchFamily="2" charset="2"/>
              <a:buChar char="ü"/>
            </a:pPr>
            <a:r>
              <a:rPr lang="sk-SK" sz="2000" dirty="0"/>
              <a:t>A</a:t>
            </a:r>
            <a:r>
              <a:rPr lang="en-GB" sz="2000" dirty="0" err="1" smtClean="0"/>
              <a:t>pplications</a:t>
            </a:r>
            <a:r>
              <a:rPr lang="en-GB" sz="2000" dirty="0" smtClean="0"/>
              <a:t> </a:t>
            </a:r>
            <a:r>
              <a:rPr lang="en-GB" sz="2000" dirty="0"/>
              <a:t>of ITS to improve quality and permeability of transport and reduce a number of traffic accidents and their consequences;  </a:t>
            </a:r>
            <a:endParaRPr lang="sk-SK" sz="2000" dirty="0"/>
          </a:p>
          <a:p>
            <a:pPr marL="285750" lvl="0" indent="-285750" fontAlgn="t">
              <a:buFont typeface="Wingdings" panose="05000000000000000000" pitchFamily="2" charset="2"/>
              <a:buChar char="ü"/>
            </a:pPr>
            <a:r>
              <a:rPr lang="sk-SK" sz="2000" dirty="0"/>
              <a:t>U</a:t>
            </a:r>
            <a:r>
              <a:rPr lang="en-GB" sz="2000" dirty="0" smtClean="0"/>
              <a:t>sing </a:t>
            </a:r>
            <a:r>
              <a:rPr lang="en-GB" sz="2000" dirty="0"/>
              <a:t>communication and information systems to provide real time information to all users of road network;</a:t>
            </a:r>
            <a:endParaRPr lang="sk-SK" sz="2000" dirty="0"/>
          </a:p>
          <a:p>
            <a:pPr marL="285750" lvl="0" indent="-285750" fontAlgn="t">
              <a:buFont typeface="Wingdings" panose="05000000000000000000" pitchFamily="2" charset="2"/>
              <a:buChar char="ü"/>
            </a:pPr>
            <a:r>
              <a:rPr lang="en-GB" sz="2000" dirty="0"/>
              <a:t>Familiarize with information systems in vehicles and systems affecting traffic flow.  </a:t>
            </a:r>
            <a:endParaRPr lang="sk-SK" sz="2000" dirty="0"/>
          </a:p>
          <a:p>
            <a:pPr marL="285750" lvl="0" indent="-285750" fontAlgn="t">
              <a:buFont typeface="Wingdings" panose="05000000000000000000" pitchFamily="2" charset="2"/>
              <a:buChar char="ü"/>
            </a:pPr>
            <a:r>
              <a:rPr lang="en-GB" sz="2000" dirty="0"/>
              <a:t>Familiarize with support software PTV Map and Guide Internet uses in freight transport management.</a:t>
            </a:r>
            <a:endParaRPr lang="sk-SK" sz="2000" dirty="0"/>
          </a:p>
        </p:txBody>
      </p:sp>
      <p:sp>
        <p:nvSpPr>
          <p:cNvPr id="8" name="Pole tekstowe 157"/>
          <p:cNvSpPr txBox="1">
            <a:spLocks noChangeArrowheads="1"/>
          </p:cNvSpPr>
          <p:nvPr/>
        </p:nvSpPr>
        <p:spPr bwMode="auto">
          <a:xfrm>
            <a:off x="1335910"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27956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a:bodyPr>
          <a:lstStyle/>
          <a:p>
            <a:pPr lvl="0"/>
            <a:r>
              <a:rPr lang="pl-PL" b="1" dirty="0" smtClean="0"/>
              <a:t>1. Information </a:t>
            </a:r>
            <a:r>
              <a:rPr lang="pl-PL" b="1" dirty="0"/>
              <a:t>and communication technologies</a:t>
            </a:r>
            <a:endParaRPr lang="sk-SK" b="1" dirty="0"/>
          </a:p>
          <a:p>
            <a:pPr lvl="1"/>
            <a:r>
              <a:rPr lang="sk-SK" dirty="0" smtClean="0"/>
              <a:t>1.1 </a:t>
            </a:r>
            <a:r>
              <a:rPr lang="sk-SK" dirty="0" err="1" smtClean="0"/>
              <a:t>What</a:t>
            </a:r>
            <a:r>
              <a:rPr lang="sk-SK" dirty="0" smtClean="0"/>
              <a:t> </a:t>
            </a:r>
            <a:r>
              <a:rPr lang="sk-SK" dirty="0" err="1"/>
              <a:t>does</a:t>
            </a:r>
            <a:r>
              <a:rPr lang="sk-SK" dirty="0"/>
              <a:t> </a:t>
            </a:r>
            <a:r>
              <a:rPr lang="sk-SK" dirty="0" err="1"/>
              <a:t>information</a:t>
            </a:r>
            <a:r>
              <a:rPr lang="sk-SK" dirty="0"/>
              <a:t> </a:t>
            </a:r>
            <a:r>
              <a:rPr lang="sk-SK" dirty="0" err="1"/>
              <a:t>mean</a:t>
            </a:r>
            <a:r>
              <a:rPr lang="sk-SK" dirty="0"/>
              <a:t>?</a:t>
            </a:r>
          </a:p>
          <a:p>
            <a:pPr lvl="1"/>
            <a:r>
              <a:rPr lang="sk-SK" dirty="0" smtClean="0"/>
              <a:t>1.2 </a:t>
            </a:r>
            <a:r>
              <a:rPr lang="en-GB" dirty="0" smtClean="0"/>
              <a:t>Definition </a:t>
            </a:r>
            <a:r>
              <a:rPr lang="en-GB" dirty="0"/>
              <a:t>of information systems</a:t>
            </a:r>
            <a:endParaRPr lang="sk-SK" dirty="0"/>
          </a:p>
          <a:p>
            <a:pPr lvl="2"/>
            <a:r>
              <a:rPr lang="sk-SK" dirty="0" smtClean="0"/>
              <a:t>1.2.1 </a:t>
            </a:r>
            <a:r>
              <a:rPr lang="en-GB" dirty="0" smtClean="0"/>
              <a:t>Elements </a:t>
            </a:r>
            <a:r>
              <a:rPr lang="en-GB" dirty="0"/>
              <a:t>of information systems</a:t>
            </a:r>
            <a:endParaRPr lang="sk-SK" dirty="0"/>
          </a:p>
          <a:p>
            <a:pPr lvl="2"/>
            <a:r>
              <a:rPr lang="sk-SK" dirty="0" smtClean="0"/>
              <a:t>1.2.2</a:t>
            </a:r>
            <a:r>
              <a:rPr lang="en-GB" dirty="0" smtClean="0"/>
              <a:t>Structure </a:t>
            </a:r>
            <a:r>
              <a:rPr lang="en-GB" dirty="0"/>
              <a:t>of information system</a:t>
            </a:r>
            <a:endParaRPr lang="sk-SK" dirty="0"/>
          </a:p>
          <a:p>
            <a:pPr lvl="2"/>
            <a:r>
              <a:rPr lang="sk-SK" dirty="0" smtClean="0"/>
              <a:t>1.2.3 </a:t>
            </a:r>
            <a:r>
              <a:rPr lang="en-GB" dirty="0" smtClean="0"/>
              <a:t>Information </a:t>
            </a:r>
            <a:r>
              <a:rPr lang="en-GB" dirty="0"/>
              <a:t>systems in road transport</a:t>
            </a:r>
            <a:endParaRPr lang="sk-SK" dirty="0"/>
          </a:p>
          <a:p>
            <a:pPr lvl="2"/>
            <a:r>
              <a:rPr lang="sk-SK" dirty="0" smtClean="0"/>
              <a:t>1.2.4 </a:t>
            </a:r>
            <a:r>
              <a:rPr lang="en-GB" dirty="0" smtClean="0"/>
              <a:t>Information </a:t>
            </a:r>
            <a:r>
              <a:rPr lang="en-GB" dirty="0"/>
              <a:t>systems within traffic flow</a:t>
            </a:r>
            <a:endParaRPr lang="sk-SK" dirty="0"/>
          </a:p>
          <a:p>
            <a:pPr lvl="2"/>
            <a:r>
              <a:rPr lang="sk-SK" dirty="0" smtClean="0"/>
              <a:t>1.2.5 </a:t>
            </a:r>
            <a:r>
              <a:rPr lang="en-GB" dirty="0" smtClean="0"/>
              <a:t>Information </a:t>
            </a:r>
            <a:r>
              <a:rPr lang="en-GB" dirty="0"/>
              <a:t>systems implemented in vehicles</a:t>
            </a:r>
            <a:endParaRPr lang="sk-SK" dirty="0"/>
          </a:p>
          <a:p>
            <a:pPr lvl="1"/>
            <a:r>
              <a:rPr lang="sk-SK" dirty="0" smtClean="0"/>
              <a:t>1.3 National </a:t>
            </a:r>
            <a:r>
              <a:rPr lang="sk-SK" dirty="0" err="1"/>
              <a:t>system</a:t>
            </a:r>
            <a:r>
              <a:rPr lang="sk-SK" dirty="0"/>
              <a:t> of transport </a:t>
            </a:r>
            <a:r>
              <a:rPr lang="sk-SK" dirty="0" err="1"/>
              <a:t>information</a:t>
            </a:r>
            <a:endParaRPr lang="sk-SK" dirty="0"/>
          </a:p>
          <a:p>
            <a:pPr lvl="1"/>
            <a:r>
              <a:rPr lang="sk-SK" dirty="0" smtClean="0"/>
              <a:t>1.4 </a:t>
            </a:r>
            <a:r>
              <a:rPr lang="en-GB" dirty="0" smtClean="0"/>
              <a:t>Collecting </a:t>
            </a:r>
            <a:r>
              <a:rPr lang="en-GB" dirty="0"/>
              <a:t>and processing of static and dynamic information</a:t>
            </a:r>
            <a:endParaRPr lang="sk-SK" dirty="0"/>
          </a:p>
          <a:p>
            <a:pPr lvl="2"/>
            <a:r>
              <a:rPr lang="sk-SK" dirty="0" smtClean="0"/>
              <a:t>1.4.1 </a:t>
            </a:r>
            <a:r>
              <a:rPr lang="en-GB" dirty="0" smtClean="0"/>
              <a:t>Sensors</a:t>
            </a:r>
            <a:endParaRPr lang="sk-SK" dirty="0"/>
          </a:p>
          <a:p>
            <a:pPr lvl="2"/>
            <a:r>
              <a:rPr lang="sk-SK" dirty="0" smtClean="0"/>
              <a:t>1.4.2 </a:t>
            </a:r>
            <a:r>
              <a:rPr lang="en-GB" dirty="0" smtClean="0"/>
              <a:t>CCTV </a:t>
            </a:r>
            <a:r>
              <a:rPr lang="en-GB" dirty="0"/>
              <a:t>– camera systems</a:t>
            </a:r>
            <a:endParaRPr lang="sk-SK" dirty="0"/>
          </a:p>
          <a:p>
            <a:pPr lvl="2"/>
            <a:r>
              <a:rPr lang="sk-SK" dirty="0" smtClean="0"/>
              <a:t>1.4.3 </a:t>
            </a:r>
            <a:r>
              <a:rPr lang="en-GB" dirty="0" smtClean="0"/>
              <a:t>Road </a:t>
            </a:r>
            <a:r>
              <a:rPr lang="en-GB" dirty="0"/>
              <a:t>users, emergency services, police corps</a:t>
            </a:r>
            <a:endParaRPr lang="sk-SK" dirty="0"/>
          </a:p>
        </p:txBody>
      </p:sp>
      <p:sp>
        <p:nvSpPr>
          <p:cNvPr id="8" name="Pole tekstowe 157"/>
          <p:cNvSpPr txBox="1">
            <a:spLocks noChangeArrowheads="1"/>
          </p:cNvSpPr>
          <p:nvPr/>
        </p:nvSpPr>
        <p:spPr bwMode="auto">
          <a:xfrm>
            <a:off x="1335910" y="6127835"/>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a:bodyPr>
          <a:lstStyle/>
          <a:p>
            <a:pPr lvl="1">
              <a:lnSpc>
                <a:spcPct val="150000"/>
              </a:lnSpc>
            </a:pPr>
            <a:r>
              <a:rPr lang="sk-SK" b="1" dirty="0" smtClean="0"/>
              <a:t>1.5 </a:t>
            </a:r>
            <a:r>
              <a:rPr lang="sk-SK" b="1" dirty="0" err="1" smtClean="0"/>
              <a:t>Communication</a:t>
            </a:r>
            <a:r>
              <a:rPr lang="sk-SK" b="1" dirty="0" smtClean="0"/>
              <a:t> </a:t>
            </a:r>
            <a:r>
              <a:rPr lang="sk-SK" b="1" dirty="0" err="1"/>
              <a:t>technologies</a:t>
            </a:r>
            <a:endParaRPr lang="sk-SK" b="1" dirty="0"/>
          </a:p>
          <a:p>
            <a:pPr lvl="2">
              <a:lnSpc>
                <a:spcPct val="150000"/>
              </a:lnSpc>
            </a:pPr>
            <a:r>
              <a:rPr lang="sk-SK" dirty="0" smtClean="0"/>
              <a:t>1.5.1 INMARSAT </a:t>
            </a:r>
            <a:r>
              <a:rPr lang="sk-SK" dirty="0"/>
              <a:t>– </a:t>
            </a:r>
            <a:r>
              <a:rPr lang="sk-SK" dirty="0" err="1"/>
              <a:t>satellite</a:t>
            </a:r>
            <a:r>
              <a:rPr lang="sk-SK" dirty="0"/>
              <a:t> </a:t>
            </a:r>
            <a:r>
              <a:rPr lang="sk-SK" dirty="0" err="1"/>
              <a:t>system</a:t>
            </a:r>
            <a:endParaRPr lang="sk-SK" dirty="0"/>
          </a:p>
          <a:p>
            <a:pPr lvl="2">
              <a:lnSpc>
                <a:spcPct val="150000"/>
              </a:lnSpc>
            </a:pPr>
            <a:r>
              <a:rPr lang="sk-SK" dirty="0" smtClean="0"/>
              <a:t>1.5.2 </a:t>
            </a:r>
            <a:r>
              <a:rPr lang="sk-SK" dirty="0" err="1" smtClean="0"/>
              <a:t>Information</a:t>
            </a:r>
            <a:r>
              <a:rPr lang="sk-SK" dirty="0" smtClean="0"/>
              <a:t> </a:t>
            </a:r>
            <a:r>
              <a:rPr lang="sk-SK" dirty="0" err="1"/>
              <a:t>broadcasting</a:t>
            </a:r>
            <a:r>
              <a:rPr lang="sk-SK" dirty="0"/>
              <a:t> </a:t>
            </a:r>
            <a:r>
              <a:rPr lang="sk-SK" dirty="0" err="1"/>
              <a:t>technologies</a:t>
            </a:r>
            <a:r>
              <a:rPr lang="sk-SK" dirty="0"/>
              <a:t> </a:t>
            </a:r>
            <a:r>
              <a:rPr lang="sk-SK" dirty="0" err="1"/>
              <a:t>used</a:t>
            </a:r>
            <a:r>
              <a:rPr lang="sk-SK" dirty="0"/>
              <a:t> in </a:t>
            </a:r>
            <a:r>
              <a:rPr lang="sk-SK" dirty="0" err="1"/>
              <a:t>road</a:t>
            </a:r>
            <a:r>
              <a:rPr lang="sk-SK" dirty="0"/>
              <a:t> transport</a:t>
            </a:r>
          </a:p>
          <a:p>
            <a:pPr lvl="3">
              <a:lnSpc>
                <a:spcPct val="150000"/>
              </a:lnSpc>
            </a:pPr>
            <a:r>
              <a:rPr lang="sk-SK" i="1" dirty="0" smtClean="0"/>
              <a:t>1.5.2.1 GSM </a:t>
            </a:r>
            <a:r>
              <a:rPr lang="sk-SK" i="1" dirty="0"/>
              <a:t>(</a:t>
            </a:r>
            <a:r>
              <a:rPr lang="sk-SK" i="1" dirty="0" err="1"/>
              <a:t>Global</a:t>
            </a:r>
            <a:r>
              <a:rPr lang="sk-SK" i="1" dirty="0"/>
              <a:t> </a:t>
            </a:r>
            <a:r>
              <a:rPr lang="sk-SK" i="1" dirty="0" err="1"/>
              <a:t>System</a:t>
            </a:r>
            <a:r>
              <a:rPr lang="sk-SK" i="1" dirty="0"/>
              <a:t> </a:t>
            </a:r>
            <a:r>
              <a:rPr lang="sk-SK" i="1" dirty="0" err="1"/>
              <a:t>for</a:t>
            </a:r>
            <a:r>
              <a:rPr lang="sk-SK" i="1" dirty="0"/>
              <a:t> Mobil </a:t>
            </a:r>
            <a:r>
              <a:rPr lang="sk-SK" i="1" dirty="0" err="1"/>
              <a:t>Communication</a:t>
            </a:r>
            <a:r>
              <a:rPr lang="sk-SK" i="1" dirty="0"/>
              <a:t>)</a:t>
            </a:r>
          </a:p>
          <a:p>
            <a:pPr lvl="3">
              <a:lnSpc>
                <a:spcPct val="150000"/>
              </a:lnSpc>
            </a:pPr>
            <a:r>
              <a:rPr lang="sk-SK" i="1" dirty="0" smtClean="0"/>
              <a:t>1.5.2.2 RDS/TMC </a:t>
            </a:r>
            <a:r>
              <a:rPr lang="sk-SK" i="1" dirty="0"/>
              <a:t>(</a:t>
            </a:r>
            <a:r>
              <a:rPr lang="sk-SK" i="1" dirty="0" err="1"/>
              <a:t>Radio</a:t>
            </a:r>
            <a:r>
              <a:rPr lang="sk-SK" i="1" dirty="0"/>
              <a:t> </a:t>
            </a:r>
            <a:r>
              <a:rPr lang="sk-SK" i="1" dirty="0" err="1"/>
              <a:t>Data</a:t>
            </a:r>
            <a:r>
              <a:rPr lang="sk-SK" i="1" dirty="0"/>
              <a:t> </a:t>
            </a:r>
            <a:r>
              <a:rPr lang="sk-SK" i="1" dirty="0" err="1"/>
              <a:t>System</a:t>
            </a:r>
            <a:r>
              <a:rPr lang="sk-SK" i="1" dirty="0"/>
              <a:t>/ </a:t>
            </a:r>
            <a:r>
              <a:rPr lang="sk-SK" i="1" dirty="0" err="1"/>
              <a:t>Traffic</a:t>
            </a:r>
            <a:r>
              <a:rPr lang="sk-SK" i="1" dirty="0"/>
              <a:t> </a:t>
            </a:r>
            <a:r>
              <a:rPr lang="sk-SK" i="1" dirty="0" err="1"/>
              <a:t>Message</a:t>
            </a:r>
            <a:r>
              <a:rPr lang="sk-SK" i="1" dirty="0"/>
              <a:t> </a:t>
            </a:r>
            <a:r>
              <a:rPr lang="sk-SK" i="1" dirty="0" err="1"/>
              <a:t>Channel</a:t>
            </a:r>
            <a:r>
              <a:rPr lang="sk-SK" i="1" dirty="0"/>
              <a:t>)</a:t>
            </a:r>
          </a:p>
          <a:p>
            <a:pPr lvl="3">
              <a:lnSpc>
                <a:spcPct val="150000"/>
              </a:lnSpc>
            </a:pPr>
            <a:r>
              <a:rPr lang="sk-SK" i="1" dirty="0" smtClean="0"/>
              <a:t>1.5.2.3 DSRC </a:t>
            </a:r>
            <a:r>
              <a:rPr lang="sk-SK" i="1" dirty="0"/>
              <a:t>(</a:t>
            </a:r>
            <a:r>
              <a:rPr lang="sk-SK" i="1" dirty="0" err="1"/>
              <a:t>Dedicated</a:t>
            </a:r>
            <a:r>
              <a:rPr lang="sk-SK" i="1" dirty="0"/>
              <a:t> </a:t>
            </a:r>
            <a:r>
              <a:rPr lang="sk-SK" i="1" dirty="0" err="1"/>
              <a:t>Short</a:t>
            </a:r>
            <a:r>
              <a:rPr lang="sk-SK" i="1" dirty="0"/>
              <a:t> </a:t>
            </a:r>
            <a:r>
              <a:rPr lang="sk-SK" i="1" dirty="0" err="1"/>
              <a:t>Range</a:t>
            </a:r>
            <a:r>
              <a:rPr lang="sk-SK" i="1" dirty="0"/>
              <a:t> </a:t>
            </a:r>
            <a:r>
              <a:rPr lang="sk-SK" i="1" dirty="0" err="1"/>
              <a:t>Communication</a:t>
            </a:r>
            <a:r>
              <a:rPr lang="sk-SK" i="1" dirty="0"/>
              <a:t>)</a:t>
            </a:r>
          </a:p>
          <a:p>
            <a:pPr lvl="3">
              <a:lnSpc>
                <a:spcPct val="150000"/>
              </a:lnSpc>
            </a:pPr>
            <a:r>
              <a:rPr lang="sk-SK" i="1" dirty="0" smtClean="0"/>
              <a:t>1.5.2.4 TPEG</a:t>
            </a:r>
            <a:endParaRPr lang="sk-SK" i="1" dirty="0"/>
          </a:p>
          <a:p>
            <a:pPr lvl="2">
              <a:lnSpc>
                <a:spcPct val="150000"/>
              </a:lnSpc>
            </a:pPr>
            <a:r>
              <a:rPr lang="sk-SK" dirty="0" smtClean="0"/>
              <a:t>1.5.3 </a:t>
            </a:r>
            <a:r>
              <a:rPr lang="sk-SK" dirty="0" err="1" smtClean="0"/>
              <a:t>Wireless</a:t>
            </a:r>
            <a:r>
              <a:rPr lang="sk-SK" dirty="0" smtClean="0"/>
              <a:t> </a:t>
            </a:r>
            <a:r>
              <a:rPr lang="sk-SK" dirty="0" err="1"/>
              <a:t>networks</a:t>
            </a:r>
            <a:endParaRPr lang="sk-SK" dirty="0"/>
          </a:p>
          <a:p>
            <a:pPr lvl="1">
              <a:lnSpc>
                <a:spcPct val="150000"/>
              </a:lnSpc>
            </a:pPr>
            <a:endParaRPr lang="sk-SK" sz="1600" dirty="0"/>
          </a:p>
        </p:txBody>
      </p:sp>
      <p:sp>
        <p:nvSpPr>
          <p:cNvPr id="8" name="Pole tekstowe 157"/>
          <p:cNvSpPr txBox="1">
            <a:spLocks noChangeArrowheads="1"/>
          </p:cNvSpPr>
          <p:nvPr/>
        </p:nvSpPr>
        <p:spPr bwMode="auto">
          <a:xfrm>
            <a:off x="1335910" y="6127835"/>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93411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2"/>
            <a:ext cx="8229600" cy="4061048"/>
          </a:xfrm>
          <a:prstGeom prst="rect">
            <a:avLst/>
          </a:prstGeom>
        </p:spPr>
        <p:txBody>
          <a:bodyPr vert="horz" lIns="91440" tIns="45720" rIns="91440" bIns="45720" rtlCol="0">
            <a:normAutofit/>
          </a:bodyPr>
          <a:lstStyle/>
          <a:p>
            <a:pPr lvl="0">
              <a:lnSpc>
                <a:spcPct val="150000"/>
              </a:lnSpc>
            </a:pPr>
            <a:r>
              <a:rPr lang="sk-SK" b="1" dirty="0" smtClean="0"/>
              <a:t>2. </a:t>
            </a:r>
            <a:r>
              <a:rPr lang="sk-SK" b="1" dirty="0" err="1" smtClean="0"/>
              <a:t>Navigation</a:t>
            </a:r>
            <a:r>
              <a:rPr lang="sk-SK" b="1" dirty="0" smtClean="0"/>
              <a:t> </a:t>
            </a:r>
            <a:r>
              <a:rPr lang="sk-SK" b="1" dirty="0" err="1"/>
              <a:t>systems</a:t>
            </a:r>
            <a:r>
              <a:rPr lang="sk-SK" b="1" dirty="0"/>
              <a:t> </a:t>
            </a:r>
          </a:p>
          <a:p>
            <a:pPr lvl="1">
              <a:lnSpc>
                <a:spcPct val="150000"/>
              </a:lnSpc>
            </a:pPr>
            <a:r>
              <a:rPr lang="sk-SK" dirty="0" smtClean="0"/>
              <a:t>2.1 </a:t>
            </a:r>
            <a:r>
              <a:rPr lang="en-GB" dirty="0" smtClean="0"/>
              <a:t>History </a:t>
            </a:r>
            <a:r>
              <a:rPr lang="en-GB" dirty="0"/>
              <a:t>of navigating and basic terms </a:t>
            </a:r>
            <a:endParaRPr lang="sk-SK" dirty="0"/>
          </a:p>
          <a:p>
            <a:pPr lvl="1">
              <a:lnSpc>
                <a:spcPct val="150000"/>
              </a:lnSpc>
            </a:pPr>
            <a:r>
              <a:rPr lang="sk-SK" dirty="0" smtClean="0"/>
              <a:t>2.2 </a:t>
            </a:r>
            <a:r>
              <a:rPr lang="en-GB" dirty="0" smtClean="0"/>
              <a:t>Types </a:t>
            </a:r>
            <a:r>
              <a:rPr lang="en-GB" dirty="0"/>
              <a:t>of navigation systems</a:t>
            </a:r>
            <a:endParaRPr lang="sk-SK" dirty="0"/>
          </a:p>
          <a:p>
            <a:pPr lvl="1">
              <a:lnSpc>
                <a:spcPct val="150000"/>
              </a:lnSpc>
            </a:pPr>
            <a:r>
              <a:rPr lang="sk-SK" dirty="0" smtClean="0"/>
              <a:t>2.3 </a:t>
            </a:r>
            <a:r>
              <a:rPr lang="sk-SK" dirty="0" err="1" smtClean="0"/>
              <a:t>Global</a:t>
            </a:r>
            <a:r>
              <a:rPr lang="sk-SK" dirty="0" smtClean="0"/>
              <a:t> </a:t>
            </a:r>
            <a:r>
              <a:rPr lang="sk-SK" dirty="0" err="1"/>
              <a:t>Positioning</a:t>
            </a:r>
            <a:r>
              <a:rPr lang="sk-SK" dirty="0"/>
              <a:t> </a:t>
            </a:r>
            <a:r>
              <a:rPr lang="sk-SK" dirty="0" err="1"/>
              <a:t>System</a:t>
            </a:r>
            <a:r>
              <a:rPr lang="sk-SK" dirty="0"/>
              <a:t> (GPS)</a:t>
            </a:r>
          </a:p>
          <a:p>
            <a:pPr lvl="2">
              <a:lnSpc>
                <a:spcPct val="150000"/>
              </a:lnSpc>
            </a:pPr>
            <a:r>
              <a:rPr lang="sk-SK" dirty="0" smtClean="0"/>
              <a:t>2.3.1 </a:t>
            </a:r>
            <a:r>
              <a:rPr lang="en-GB" dirty="0" smtClean="0"/>
              <a:t>Satellite </a:t>
            </a:r>
            <a:r>
              <a:rPr lang="en-GB" dirty="0"/>
              <a:t>navigation system GLONASS</a:t>
            </a:r>
            <a:endParaRPr lang="sk-SK" dirty="0"/>
          </a:p>
          <a:p>
            <a:pPr lvl="2">
              <a:lnSpc>
                <a:spcPct val="150000"/>
              </a:lnSpc>
            </a:pPr>
            <a:r>
              <a:rPr lang="sk-SK" dirty="0" smtClean="0"/>
              <a:t>2.3.2 </a:t>
            </a:r>
            <a:r>
              <a:rPr lang="en-GB" dirty="0" smtClean="0"/>
              <a:t>G</a:t>
            </a:r>
            <a:r>
              <a:rPr lang="sk-SK" dirty="0" err="1"/>
              <a:t>alileo</a:t>
            </a:r>
            <a:endParaRPr lang="sk-SK" dirty="0"/>
          </a:p>
          <a:p>
            <a:pPr lvl="2">
              <a:lnSpc>
                <a:spcPct val="150000"/>
              </a:lnSpc>
            </a:pPr>
            <a:r>
              <a:rPr lang="sk-SK" dirty="0" smtClean="0"/>
              <a:t>2.3.3 </a:t>
            </a:r>
            <a:r>
              <a:rPr lang="sk-SK" dirty="0" err="1" smtClean="0"/>
              <a:t>BeiDou</a:t>
            </a:r>
            <a:endParaRPr lang="sk-SK" dirty="0" smtClean="0"/>
          </a:p>
          <a:p>
            <a:pPr lvl="2">
              <a:lnSpc>
                <a:spcPct val="150000"/>
              </a:lnSpc>
            </a:pPr>
            <a:r>
              <a:rPr lang="sk-SK" dirty="0" smtClean="0"/>
              <a:t>2.3.4 </a:t>
            </a:r>
            <a:r>
              <a:rPr lang="en-GB" dirty="0" smtClean="0"/>
              <a:t>Extensions </a:t>
            </a:r>
            <a:r>
              <a:rPr lang="en-GB" dirty="0"/>
              <a:t>GNSS</a:t>
            </a:r>
            <a:endParaRPr lang="sk-SK" dirty="0"/>
          </a:p>
          <a:p>
            <a:pPr lvl="2"/>
            <a:endParaRPr lang="sk-SK" b="1" dirty="0"/>
          </a:p>
        </p:txBody>
      </p:sp>
      <p:sp>
        <p:nvSpPr>
          <p:cNvPr id="8" name="Pole tekstowe 157"/>
          <p:cNvSpPr txBox="1">
            <a:spLocks noChangeArrowheads="1"/>
          </p:cNvSpPr>
          <p:nvPr/>
        </p:nvSpPr>
        <p:spPr bwMode="auto">
          <a:xfrm>
            <a:off x="1018829" y="631884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54622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rostokąt 156"/>
          <p:cNvSpPr>
            <a:spLocks noChangeArrowheads="1"/>
          </p:cNvSpPr>
          <p:nvPr/>
        </p:nvSpPr>
        <p:spPr bwMode="auto">
          <a:xfrm>
            <a:off x="1230138" y="6292549"/>
            <a:ext cx="6070251" cy="273823"/>
          </a:xfrm>
          <a:prstGeom prst="rect">
            <a:avLst/>
          </a:prstGeom>
          <a:solidFill>
            <a:srgbClr val="FFFFFF">
              <a:alpha val="0"/>
            </a:srgbClr>
          </a:solidFill>
          <a:ln w="12700">
            <a:noFill/>
            <a:miter lim="800000"/>
            <a:headEnd/>
            <a:tailEnd/>
          </a:ln>
        </p:spPr>
        <p:txBody>
          <a:bodyPr vert="horz" wrap="square" lIns="91440" tIns="45720" rIns="91440" bIns="45720" numCol="1" anchor="ctr" anchorCtr="0" compatLnSpc="1">
            <a:prstTxWarp prst="textNoShape">
              <a:avLst/>
            </a:prstTxWarp>
          </a:bodyPr>
          <a:lstStyle/>
          <a:p>
            <a:endParaRPr lang="sk-SK" sz="2400"/>
          </a:p>
        </p:txBody>
      </p:sp>
      <p:sp>
        <p:nvSpPr>
          <p:cNvPr id="11" name="Nadpis 1"/>
          <p:cNvSpPr txBox="1">
            <a:spLocks/>
          </p:cNvSpPr>
          <p:nvPr/>
        </p:nvSpPr>
        <p:spPr>
          <a:xfrm>
            <a:off x="467544" y="836712"/>
            <a:ext cx="8229600" cy="1143000"/>
          </a:xfrm>
          <a:prstGeom prst="rect">
            <a:avLst/>
          </a:prstGeom>
        </p:spPr>
        <p:txBody>
          <a:bodyPr vert="horz" lIns="91440" tIns="45720" rIns="91440" bIns="45720" rtlCol="0" anchor="ctr">
            <a:normAutofit/>
          </a:bodyPr>
          <a:lstStyle/>
          <a:p>
            <a:pPr algn="ctr"/>
            <a:r>
              <a:rPr lang="en-GB" sz="3200" b="1" dirty="0">
                <a:solidFill>
                  <a:srgbClr val="0070C0"/>
                </a:solidFill>
              </a:rPr>
              <a:t>Contents</a:t>
            </a:r>
            <a:endParaRPr lang="sk-SK" sz="3200" b="1" dirty="0">
              <a:solidFill>
                <a:srgbClr val="0070C0"/>
              </a:solidFill>
            </a:endParaRPr>
          </a:p>
        </p:txBody>
      </p:sp>
      <p:sp>
        <p:nvSpPr>
          <p:cNvPr id="12" name="Zástupný symbol obsahu 2"/>
          <p:cNvSpPr txBox="1">
            <a:spLocks/>
          </p:cNvSpPr>
          <p:nvPr/>
        </p:nvSpPr>
        <p:spPr>
          <a:xfrm>
            <a:off x="467544" y="1888231"/>
            <a:ext cx="8229600" cy="4404317"/>
          </a:xfrm>
          <a:prstGeom prst="rect">
            <a:avLst/>
          </a:prstGeom>
        </p:spPr>
        <p:txBody>
          <a:bodyPr vert="horz" lIns="91440" tIns="45720" rIns="91440" bIns="45720" rtlCol="0">
            <a:normAutofit lnSpcReduction="10000"/>
          </a:bodyPr>
          <a:lstStyle/>
          <a:p>
            <a:pPr lvl="0"/>
            <a:r>
              <a:rPr lang="sk-SK" b="1" dirty="0" smtClean="0"/>
              <a:t>3. </a:t>
            </a:r>
            <a:r>
              <a:rPr lang="en-GB" b="1" dirty="0" smtClean="0"/>
              <a:t>Intelligent </a:t>
            </a:r>
            <a:r>
              <a:rPr lang="en-GB" b="1" dirty="0"/>
              <a:t>vehicles and information and communication systems</a:t>
            </a:r>
            <a:endParaRPr lang="sk-SK" b="1" dirty="0"/>
          </a:p>
          <a:p>
            <a:pPr lvl="1"/>
            <a:r>
              <a:rPr lang="sk-SK" dirty="0" smtClean="0"/>
              <a:t>3.1 </a:t>
            </a:r>
            <a:r>
              <a:rPr lang="en-GB" dirty="0" smtClean="0"/>
              <a:t>Intelligent </a:t>
            </a:r>
            <a:r>
              <a:rPr lang="en-GB" dirty="0"/>
              <a:t>vehicles in road transport</a:t>
            </a:r>
            <a:endParaRPr lang="sk-SK" dirty="0"/>
          </a:p>
          <a:p>
            <a:pPr lvl="1"/>
            <a:r>
              <a:rPr lang="sk-SK" dirty="0" smtClean="0"/>
              <a:t>3.2 </a:t>
            </a:r>
            <a:r>
              <a:rPr lang="en-GB" dirty="0" smtClean="0"/>
              <a:t>Definition </a:t>
            </a:r>
            <a:r>
              <a:rPr lang="en-GB" dirty="0"/>
              <a:t>and basic terms</a:t>
            </a:r>
            <a:endParaRPr lang="sk-SK" dirty="0"/>
          </a:p>
          <a:p>
            <a:pPr lvl="1"/>
            <a:r>
              <a:rPr lang="sk-SK" dirty="0" smtClean="0"/>
              <a:t>3.3 </a:t>
            </a:r>
            <a:r>
              <a:rPr lang="en-GB" dirty="0" smtClean="0"/>
              <a:t>V2V </a:t>
            </a:r>
            <a:r>
              <a:rPr lang="en-GB" dirty="0"/>
              <a:t>and V2I communication</a:t>
            </a:r>
            <a:endParaRPr lang="sk-SK" dirty="0"/>
          </a:p>
          <a:p>
            <a:pPr lvl="2"/>
            <a:r>
              <a:rPr lang="sk-SK" dirty="0" smtClean="0"/>
              <a:t>3.3.1 </a:t>
            </a:r>
            <a:r>
              <a:rPr lang="en-GB" dirty="0" smtClean="0"/>
              <a:t>V2V </a:t>
            </a:r>
            <a:r>
              <a:rPr lang="en-GB" dirty="0"/>
              <a:t>communication using ZigBee protocol</a:t>
            </a:r>
            <a:endParaRPr lang="sk-SK" dirty="0"/>
          </a:p>
          <a:p>
            <a:pPr lvl="2"/>
            <a:r>
              <a:rPr lang="sk-SK" dirty="0" smtClean="0"/>
              <a:t>3.3.2 </a:t>
            </a:r>
            <a:r>
              <a:rPr lang="en-GB" dirty="0" smtClean="0"/>
              <a:t>V2V </a:t>
            </a:r>
            <a:r>
              <a:rPr lang="en-GB" dirty="0"/>
              <a:t>communication using Wi-Fi</a:t>
            </a:r>
            <a:endParaRPr lang="sk-SK" dirty="0"/>
          </a:p>
          <a:p>
            <a:pPr lvl="2"/>
            <a:r>
              <a:rPr lang="sk-SK" dirty="0" smtClean="0"/>
              <a:t>3.3.3 V2V</a:t>
            </a:r>
            <a:r>
              <a:rPr lang="en-GB" dirty="0" smtClean="0"/>
              <a:t> </a:t>
            </a:r>
            <a:r>
              <a:rPr lang="en-GB" dirty="0"/>
              <a:t>communication using Bluetooth and GPS</a:t>
            </a:r>
            <a:endParaRPr lang="sk-SK" dirty="0"/>
          </a:p>
          <a:p>
            <a:pPr lvl="1"/>
            <a:r>
              <a:rPr lang="sk-SK" b="1" dirty="0" smtClean="0"/>
              <a:t>3.4 </a:t>
            </a:r>
            <a:r>
              <a:rPr lang="en-GB" b="1" dirty="0" smtClean="0"/>
              <a:t>Autonomous </a:t>
            </a:r>
            <a:r>
              <a:rPr lang="en-GB" b="1" dirty="0"/>
              <a:t>vehicles</a:t>
            </a:r>
            <a:endParaRPr lang="sk-SK" b="1" dirty="0"/>
          </a:p>
          <a:p>
            <a:pPr lvl="2"/>
            <a:r>
              <a:rPr lang="sk-SK" dirty="0" smtClean="0"/>
              <a:t>3.4.1 </a:t>
            </a:r>
            <a:r>
              <a:rPr lang="en-GB" dirty="0" smtClean="0"/>
              <a:t>Definition </a:t>
            </a:r>
            <a:r>
              <a:rPr lang="en-GB" dirty="0"/>
              <a:t>and history</a:t>
            </a:r>
            <a:endParaRPr lang="sk-SK" dirty="0"/>
          </a:p>
          <a:p>
            <a:pPr lvl="2"/>
            <a:r>
              <a:rPr lang="sk-SK" dirty="0" smtClean="0"/>
              <a:t>3.4.2 </a:t>
            </a:r>
            <a:r>
              <a:rPr lang="en-GB" dirty="0" smtClean="0"/>
              <a:t>How </a:t>
            </a:r>
            <a:r>
              <a:rPr lang="en-GB" dirty="0"/>
              <a:t>does an autonomous vehicle work?</a:t>
            </a:r>
            <a:endParaRPr lang="sk-SK" dirty="0"/>
          </a:p>
          <a:p>
            <a:pPr lvl="2"/>
            <a:r>
              <a:rPr lang="sk-SK" dirty="0" smtClean="0"/>
              <a:t>3.4.3 </a:t>
            </a:r>
            <a:r>
              <a:rPr lang="en-GB" dirty="0" smtClean="0"/>
              <a:t>Selected </a:t>
            </a:r>
            <a:r>
              <a:rPr lang="en-GB" dirty="0"/>
              <a:t>projects of autonomous vehicles in real traffic</a:t>
            </a:r>
            <a:endParaRPr lang="sk-SK" dirty="0"/>
          </a:p>
          <a:p>
            <a:pPr lvl="3"/>
            <a:r>
              <a:rPr lang="sk-SK" i="1" dirty="0" smtClean="0"/>
              <a:t>3.4.3.1 </a:t>
            </a:r>
            <a:r>
              <a:rPr lang="en-GB" i="1" dirty="0" smtClean="0"/>
              <a:t>Tesla </a:t>
            </a:r>
            <a:r>
              <a:rPr lang="en-GB" i="1" dirty="0"/>
              <a:t>Motors</a:t>
            </a:r>
            <a:endParaRPr lang="sk-SK" i="1" dirty="0"/>
          </a:p>
          <a:p>
            <a:pPr lvl="3"/>
            <a:r>
              <a:rPr lang="sk-SK" i="1" dirty="0" smtClean="0"/>
              <a:t>3.4.3.2 </a:t>
            </a:r>
            <a:r>
              <a:rPr lang="en-GB" i="1" dirty="0" smtClean="0"/>
              <a:t>Volvo </a:t>
            </a:r>
            <a:r>
              <a:rPr lang="en-GB" i="1" dirty="0"/>
              <a:t>Cars - ,,Drive Me”</a:t>
            </a:r>
            <a:endParaRPr lang="sk-SK" i="1" dirty="0"/>
          </a:p>
          <a:p>
            <a:pPr lvl="3"/>
            <a:r>
              <a:rPr lang="sk-SK" i="1" dirty="0" smtClean="0"/>
              <a:t>3.4.3.3 </a:t>
            </a:r>
            <a:r>
              <a:rPr lang="en-GB" i="1" dirty="0" smtClean="0"/>
              <a:t>Google </a:t>
            </a:r>
            <a:r>
              <a:rPr lang="en-GB" i="1" dirty="0"/>
              <a:t>automobile</a:t>
            </a:r>
            <a:endParaRPr lang="sk-SK" i="1" dirty="0"/>
          </a:p>
          <a:p>
            <a:pPr lvl="3"/>
            <a:r>
              <a:rPr lang="sk-SK" i="1" dirty="0" smtClean="0"/>
              <a:t>3.4.3.4 </a:t>
            </a:r>
            <a:r>
              <a:rPr lang="en-GB" i="1" dirty="0" smtClean="0"/>
              <a:t>Project </a:t>
            </a:r>
            <a:r>
              <a:rPr lang="en-GB" i="1" dirty="0" err="1"/>
              <a:t>AdaptIVe</a:t>
            </a:r>
            <a:r>
              <a:rPr lang="en-GB" i="1" dirty="0"/>
              <a:t> and K-City</a:t>
            </a:r>
            <a:endParaRPr lang="sk-SK" i="1" dirty="0"/>
          </a:p>
          <a:p>
            <a:pPr lvl="3"/>
            <a:r>
              <a:rPr lang="sk-SK" i="1" dirty="0" smtClean="0"/>
              <a:t>3.4.3.6 </a:t>
            </a:r>
            <a:r>
              <a:rPr lang="en-GB" i="1" dirty="0" smtClean="0"/>
              <a:t>Autonomous </a:t>
            </a:r>
            <a:r>
              <a:rPr lang="en-GB" i="1" dirty="0"/>
              <a:t>Trucks</a:t>
            </a:r>
            <a:endParaRPr lang="sk-SK" i="1" dirty="0"/>
          </a:p>
          <a:p>
            <a:pPr lvl="1">
              <a:lnSpc>
                <a:spcPct val="150000"/>
              </a:lnSpc>
            </a:pPr>
            <a:endParaRPr lang="sk-SK" sz="1600" dirty="0"/>
          </a:p>
        </p:txBody>
      </p:sp>
      <p:sp>
        <p:nvSpPr>
          <p:cNvPr id="8" name="Pole tekstowe 157"/>
          <p:cNvSpPr txBox="1">
            <a:spLocks noChangeArrowheads="1"/>
          </p:cNvSpPr>
          <p:nvPr/>
        </p:nvSpPr>
        <p:spPr bwMode="auto">
          <a:xfrm>
            <a:off x="1335910" y="6127835"/>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831480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INTRAS Presentations TEMPLATE</Template>
  <TotalTime>274</TotalTime>
  <Words>1437</Words>
  <Application>Microsoft Office PowerPoint</Application>
  <PresentationFormat>Prezentácia na obrazovke (4:3)</PresentationFormat>
  <Paragraphs>178</Paragraphs>
  <Slides>19</Slides>
  <Notes>19</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19</vt:i4>
      </vt:variant>
    </vt:vector>
  </HeadingPairs>
  <TitlesOfParts>
    <vt:vector size="25" baseType="lpstr">
      <vt:lpstr>Arial</vt:lpstr>
      <vt:lpstr>Calibri</vt:lpstr>
      <vt:lpstr>Calibri Light</vt:lpstr>
      <vt:lpstr>Times New Roman</vt:lpstr>
      <vt:lpstr>Wingdings</vt:lpstr>
      <vt:lpstr>Motyw pakietu Office</vt:lpstr>
      <vt:lpstr>“Communications and Information Systems in Smart Transportation”</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KŽD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“Signalling, Command-Control and Safety for Railways”</dc:title>
  <dc:creator>Matrin Kendra</dc:creator>
  <cp:lastModifiedBy>Pagan Min</cp:lastModifiedBy>
  <cp:revision>24</cp:revision>
  <dcterms:created xsi:type="dcterms:W3CDTF">2019-07-02T07:08:05Z</dcterms:created>
  <dcterms:modified xsi:type="dcterms:W3CDTF">2019-07-14T07:53:42Z</dcterms:modified>
</cp:coreProperties>
</file>