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256" r:id="rId2"/>
    <p:sldId id="288" r:id="rId3"/>
    <p:sldId id="309" r:id="rId4"/>
    <p:sldId id="289" r:id="rId5"/>
    <p:sldId id="305" r:id="rId6"/>
    <p:sldId id="329" r:id="rId7"/>
    <p:sldId id="292" r:id="rId8"/>
    <p:sldId id="311" r:id="rId9"/>
    <p:sldId id="310" r:id="rId10"/>
    <p:sldId id="316" r:id="rId11"/>
    <p:sldId id="317" r:id="rId12"/>
    <p:sldId id="318" r:id="rId13"/>
    <p:sldId id="319" r:id="rId14"/>
    <p:sldId id="323" r:id="rId15"/>
    <p:sldId id="320" r:id="rId16"/>
    <p:sldId id="321" r:id="rId17"/>
    <p:sldId id="322" r:id="rId18"/>
    <p:sldId id="324" r:id="rId19"/>
    <p:sldId id="330" r:id="rId20"/>
    <p:sldId id="326" r:id="rId21"/>
    <p:sldId id="327" r:id="rId22"/>
    <p:sldId id="32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71" autoAdjust="0"/>
    <p:restoredTop sz="94660"/>
  </p:normalViewPr>
  <p:slideViewPr>
    <p:cSldViewPr>
      <p:cViewPr varScale="1">
        <p:scale>
          <a:sx n="57" d="100"/>
          <a:sy n="57" d="100"/>
        </p:scale>
        <p:origin x="48" y="571"/>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B3CB66-D2E1-4EFE-9F88-65598CB95A42}" type="datetimeFigureOut">
              <a:rPr lang="sk-SK" smtClean="0"/>
              <a:pPr/>
              <a:t>14. 7. 2019</a:t>
            </a:fld>
            <a:endParaRPr lang="sk-SK"/>
          </a:p>
        </p:txBody>
      </p:sp>
      <p:sp>
        <p:nvSpPr>
          <p:cNvPr id="4" name="Zástupný symbol pät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BA1020-744A-4BA3-9512-D016CA461E00}" type="slidenum">
              <a:rPr lang="sk-SK" smtClean="0"/>
              <a:pPr/>
              <a:t>‹#›</a:t>
            </a:fld>
            <a:endParaRPr lang="sk-SK"/>
          </a:p>
        </p:txBody>
      </p:sp>
    </p:spTree>
    <p:extLst>
      <p:ext uri="{BB962C8B-B14F-4D97-AF65-F5344CB8AC3E}">
        <p14:creationId xmlns:p14="http://schemas.microsoft.com/office/powerpoint/2010/main" val="1166312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3760B-C415-4909-A0F3-FFC117C6CE2C}" type="datetimeFigureOut">
              <a:rPr lang="sk-SK" smtClean="0"/>
              <a:pPr/>
              <a:t>14. 7. 2019</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705EE-7B40-452A-86B0-13DCF6DBFA9A}" type="slidenum">
              <a:rPr lang="sk-SK" smtClean="0"/>
              <a:pPr/>
              <a:t>‹#›</a:t>
            </a:fld>
            <a:endParaRPr lang="sk-SK"/>
          </a:p>
        </p:txBody>
      </p:sp>
    </p:spTree>
    <p:extLst>
      <p:ext uri="{BB962C8B-B14F-4D97-AF65-F5344CB8AC3E}">
        <p14:creationId xmlns:p14="http://schemas.microsoft.com/office/powerpoint/2010/main" val="254090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Sieť HERMES</a:t>
            </a:r>
            <a:r>
              <a:rPr lang="sk-SK" baseline="0" dirty="0" smtClean="0"/>
              <a:t> a jej praktické využívanie podnietilo štandardizovať celú štruktúru prenášaných dát – vznik TSI – subsystému TAF/TAP</a:t>
            </a:r>
            <a:endParaRPr lang="sk-SK" dirty="0"/>
          </a:p>
        </p:txBody>
      </p:sp>
      <p:sp>
        <p:nvSpPr>
          <p:cNvPr id="4" name="Zástupný objekt pre číslo snímky 3"/>
          <p:cNvSpPr>
            <a:spLocks noGrp="1"/>
          </p:cNvSpPr>
          <p:nvPr>
            <p:ph type="sldNum" sz="quarter" idx="10"/>
          </p:nvPr>
        </p:nvSpPr>
        <p:spPr/>
        <p:txBody>
          <a:bodyPr/>
          <a:lstStyle/>
          <a:p>
            <a:fld id="{DC8705EE-7B40-452A-86B0-13DCF6DBFA9A}" type="slidenum">
              <a:rPr lang="sk-SK" smtClean="0"/>
              <a:pPr/>
              <a:t>5</a:t>
            </a:fld>
            <a:endParaRPr lang="sk-SK"/>
          </a:p>
        </p:txBody>
      </p:sp>
    </p:spTree>
    <p:extLst>
      <p:ext uri="{BB962C8B-B14F-4D97-AF65-F5344CB8AC3E}">
        <p14:creationId xmlns:p14="http://schemas.microsoft.com/office/powerpoint/2010/main" val="402775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DC8705EE-7B40-452A-86B0-13DCF6DBFA9A}" type="slidenum">
              <a:rPr lang="sk-SK" smtClean="0"/>
              <a:pPr/>
              <a:t>7</a:t>
            </a:fld>
            <a:endParaRPr lang="sk-SK"/>
          </a:p>
        </p:txBody>
      </p:sp>
    </p:spTree>
    <p:extLst>
      <p:ext uri="{BB962C8B-B14F-4D97-AF65-F5344CB8AC3E}">
        <p14:creationId xmlns:p14="http://schemas.microsoft.com/office/powerpoint/2010/main" val="271222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Každé</a:t>
            </a:r>
            <a:r>
              <a:rPr lang="sk-SK" baseline="0" dirty="0" smtClean="0"/>
              <a:t> jedno z hlásení má svoju špecifickú štruktúru a zabezpečuje ho iný subjekt. Jednu časť hlásení pokrýva Manažér infraštruktúry, inú časť dopravcovia a inú prepravcovia. Každý z uvedených subjektov pre určené hlásenia využíva rad vlastných IS. </a:t>
            </a:r>
          </a:p>
          <a:p>
            <a:endParaRPr lang="sk-SK" dirty="0"/>
          </a:p>
        </p:txBody>
      </p:sp>
      <p:sp>
        <p:nvSpPr>
          <p:cNvPr id="4" name="Zástupný objekt pre číslo snímky 3"/>
          <p:cNvSpPr>
            <a:spLocks noGrp="1"/>
          </p:cNvSpPr>
          <p:nvPr>
            <p:ph type="sldNum" sz="quarter" idx="10"/>
          </p:nvPr>
        </p:nvSpPr>
        <p:spPr/>
        <p:txBody>
          <a:bodyPr/>
          <a:lstStyle/>
          <a:p>
            <a:fld id="{DC8705EE-7B40-452A-86B0-13DCF6DBFA9A}" type="slidenum">
              <a:rPr lang="sk-SK" smtClean="0"/>
              <a:pPr/>
              <a:t>9</a:t>
            </a:fld>
            <a:endParaRPr lang="sk-SK"/>
          </a:p>
        </p:txBody>
      </p:sp>
    </p:spTree>
    <p:extLst>
      <p:ext uri="{BB962C8B-B14F-4D97-AF65-F5344CB8AC3E}">
        <p14:creationId xmlns:p14="http://schemas.microsoft.com/office/powerpoint/2010/main" val="4077161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ajd tytułowy">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78" y="326986"/>
            <a:ext cx="1433189" cy="265406"/>
          </a:xfrm>
          <a:prstGeom prst="rect">
            <a:avLst/>
          </a:prstGeom>
        </p:spPr>
      </p:pic>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053" y="23522"/>
            <a:ext cx="3053947" cy="872334"/>
          </a:xfrm>
          <a:prstGeom prst="rect">
            <a:avLst/>
          </a:prstGeom>
        </p:spPr>
      </p:pic>
      <p:sp>
        <p:nvSpPr>
          <p:cNvPr id="15" name="Prostokąt 14"/>
          <p:cNvSpPr/>
          <p:nvPr/>
        </p:nvSpPr>
        <p:spPr>
          <a:xfrm>
            <a:off x="368978" y="6304002"/>
            <a:ext cx="8202967" cy="553998"/>
          </a:xfrm>
          <a:prstGeom prst="rect">
            <a:avLst/>
          </a:prstGeom>
        </p:spPr>
        <p:txBody>
          <a:bodyPr wrap="square">
            <a:spAutoFit/>
          </a:bodyPr>
          <a:lstStyle/>
          <a:p>
            <a:pPr algn="ctr"/>
            <a:r>
              <a:rPr lang="pl-PL" sz="1000" dirty="0" err="1" smtClean="0"/>
              <a:t>Intelligent</a:t>
            </a:r>
            <a:r>
              <a:rPr lang="pl-PL" sz="1000" dirty="0" smtClean="0"/>
              <a:t> Transport Systems: New ICT – </a:t>
            </a:r>
            <a:r>
              <a:rPr lang="pl-PL" sz="1000" dirty="0" err="1" smtClean="0"/>
              <a:t>based</a:t>
            </a:r>
            <a:r>
              <a:rPr lang="pl-PL" sz="1000" dirty="0" smtClean="0"/>
              <a:t> </a:t>
            </a:r>
            <a:r>
              <a:rPr lang="pl-PL" sz="1000" dirty="0" err="1" smtClean="0"/>
              <a:t>Master’s</a:t>
            </a:r>
            <a:r>
              <a:rPr lang="pl-PL" sz="1000" dirty="0" smtClean="0"/>
              <a:t> Curricula in Uzbekistan (INTRAS)</a:t>
            </a:r>
          </a:p>
          <a:p>
            <a:pPr algn="ctr"/>
            <a:r>
              <a:rPr lang="pl-PL" sz="1000" dirty="0" smtClean="0"/>
              <a:t>Agreement </a:t>
            </a:r>
            <a:r>
              <a:rPr lang="pl-PL" sz="1000" dirty="0" err="1" smtClean="0"/>
              <a:t>number</a:t>
            </a:r>
            <a:r>
              <a:rPr lang="pl-PL" sz="1000" dirty="0" smtClean="0"/>
              <a:t>: 2017-3516/001-001</a:t>
            </a:r>
          </a:p>
          <a:p>
            <a:pPr algn="ctr"/>
            <a:r>
              <a:rPr lang="pl-PL" sz="1000" dirty="0" smtClean="0"/>
              <a:t>Project </a:t>
            </a:r>
            <a:r>
              <a:rPr lang="pl-PL" sz="1000" dirty="0" err="1" smtClean="0"/>
              <a:t>reference</a:t>
            </a:r>
            <a:r>
              <a:rPr lang="pl-PL" sz="1000" dirty="0" smtClean="0"/>
              <a:t> </a:t>
            </a:r>
            <a:r>
              <a:rPr lang="pl-PL" sz="1000" dirty="0" err="1" smtClean="0"/>
              <a:t>number</a:t>
            </a:r>
            <a:r>
              <a:rPr lang="pl-PL" sz="1000" dirty="0" smtClean="0"/>
              <a:t>: 586292-EPP-1-2017-1-PL-EPPKA2-CBHE-JP</a:t>
            </a:r>
          </a:p>
        </p:txBody>
      </p:sp>
    </p:spTree>
    <p:extLst>
      <p:ext uri="{BB962C8B-B14F-4D97-AF65-F5344CB8AC3E}">
        <p14:creationId xmlns:p14="http://schemas.microsoft.com/office/powerpoint/2010/main" val="23846248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73562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22243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Úvodná sním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3039095"/>
            <a:ext cx="7772400" cy="1758057"/>
          </a:xfrm>
        </p:spPr>
        <p:txBody>
          <a:bodyPr/>
          <a:lstStyle/>
          <a:p>
            <a:r>
              <a:rPr lang="sk-SK" dirty="0" smtClean="0"/>
              <a:t>Upravte štýly predlohy textu</a:t>
            </a:r>
            <a:endParaRPr lang="en-US" dirty="0"/>
          </a:p>
        </p:txBody>
      </p:sp>
      <p:sp>
        <p:nvSpPr>
          <p:cNvPr id="3" name="Podnadpis 2"/>
          <p:cNvSpPr>
            <a:spLocks noGrp="1"/>
          </p:cNvSpPr>
          <p:nvPr>
            <p:ph type="subTitle" idx="1"/>
          </p:nvPr>
        </p:nvSpPr>
        <p:spPr>
          <a:xfrm>
            <a:off x="1371600" y="494116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dirty="0" smtClean="0"/>
              <a:t>Upravte štýl predlohy podnadpisov</a:t>
            </a:r>
            <a:endParaRPr lang="en-US" dirty="0"/>
          </a:p>
        </p:txBody>
      </p:sp>
    </p:spTree>
    <p:extLst>
      <p:ext uri="{BB962C8B-B14F-4D97-AF65-F5344CB8AC3E}">
        <p14:creationId xmlns:p14="http://schemas.microsoft.com/office/powerpoint/2010/main" val="375743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Úvodná sním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userDrawn="1">
            <p:ph type="ctrTitle"/>
          </p:nvPr>
        </p:nvSpPr>
        <p:spPr>
          <a:xfrm>
            <a:off x="3206080" y="980728"/>
            <a:ext cx="5542384" cy="1778731"/>
          </a:xfrm>
          <a:prstGeom prst="rect">
            <a:avLst/>
          </a:prstGeom>
        </p:spPr>
        <p:txBody>
          <a:bodyPr anchor="t">
            <a:normAutofit/>
          </a:bodyPr>
          <a:lstStyle/>
          <a:p>
            <a:pPr algn="l"/>
            <a:endParaRPr lang="en-US" sz="3600" dirty="0">
              <a:solidFill>
                <a:schemeClr val="bg1"/>
              </a:solidFill>
              <a:latin typeface="Arial" pitchFamily="34" charset="0"/>
              <a:cs typeface="Arial" pitchFamily="34" charset="0"/>
            </a:endParaRPr>
          </a:p>
        </p:txBody>
      </p:sp>
      <p:sp>
        <p:nvSpPr>
          <p:cNvPr id="5" name="Podnadpis 2"/>
          <p:cNvSpPr>
            <a:spLocks noGrp="1"/>
          </p:cNvSpPr>
          <p:nvPr userDrawn="1">
            <p:ph type="subTitle" idx="1"/>
          </p:nvPr>
        </p:nvSpPr>
        <p:spPr>
          <a:xfrm>
            <a:off x="3203848" y="3092455"/>
            <a:ext cx="5616624" cy="1416665"/>
          </a:xfrm>
          <a:prstGeom prst="rect">
            <a:avLst/>
          </a:prstGeom>
        </p:spPr>
        <p:txBody>
          <a:bodyPr/>
          <a:lstStyle>
            <a:lvl1pPr>
              <a:buFontTx/>
              <a:buNone/>
              <a:defRPr/>
            </a:lvl1pPr>
          </a:lstStyle>
          <a:p>
            <a:pPr algn="l"/>
            <a:endParaRPr lang="en-US" dirty="0">
              <a:latin typeface="Arial" pitchFamily="34" charset="0"/>
              <a:cs typeface="Arial" pitchFamily="34" charset="0"/>
            </a:endParaRPr>
          </a:p>
        </p:txBody>
      </p:sp>
    </p:spTree>
    <p:extLst>
      <p:ext uri="{BB962C8B-B14F-4D97-AF65-F5344CB8AC3E}">
        <p14:creationId xmlns:p14="http://schemas.microsoft.com/office/powerpoint/2010/main" val="304096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3541191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sk-SK" smtClean="0"/>
              <a:t>Upravte štýly predlohy textu</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20825403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173829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27042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297121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363956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smtClean="0"/>
              <a:t>Upravte štýly predlohy textu</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21125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2019-07-14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35508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17577" y="6356351"/>
            <a:ext cx="57971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dirty="0" err="1" smtClean="0"/>
              <a:t>Intelligent</a:t>
            </a:r>
            <a:r>
              <a:rPr lang="pl-PL" dirty="0" smtClean="0"/>
              <a:t> Transport Systems: New ICT – </a:t>
            </a:r>
            <a:r>
              <a:rPr lang="pl-PL" dirty="0" err="1" smtClean="0"/>
              <a:t>based</a:t>
            </a:r>
            <a:r>
              <a:rPr lang="pl-PL" dirty="0" smtClean="0"/>
              <a:t> </a:t>
            </a:r>
            <a:r>
              <a:rPr lang="pl-PL" dirty="0" err="1" smtClean="0"/>
              <a:t>Master’s</a:t>
            </a:r>
            <a:r>
              <a:rPr lang="pl-PL" dirty="0" smtClean="0"/>
              <a:t> Curricula in Uzbekistan (INTRAS)</a:t>
            </a:r>
          </a:p>
          <a:p>
            <a:r>
              <a:rPr lang="pl-PL" dirty="0" smtClean="0"/>
              <a:t>Agreement </a:t>
            </a:r>
            <a:r>
              <a:rPr lang="pl-PL" dirty="0" err="1" smtClean="0"/>
              <a:t>number</a:t>
            </a:r>
            <a:r>
              <a:rPr lang="pl-PL" dirty="0" smtClean="0"/>
              <a:t>: 2017-3516/001-001</a:t>
            </a:r>
          </a:p>
          <a:p>
            <a:r>
              <a:rPr lang="pl-PL" dirty="0" smtClean="0"/>
              <a:t>Project </a:t>
            </a:r>
            <a:r>
              <a:rPr lang="pl-PL" dirty="0" err="1" smtClean="0"/>
              <a:t>reference</a:t>
            </a:r>
            <a:r>
              <a:rPr lang="pl-PL" dirty="0" smtClean="0"/>
              <a:t> </a:t>
            </a:r>
            <a:r>
              <a:rPr lang="pl-PL" dirty="0" err="1" smtClean="0"/>
              <a:t>number</a:t>
            </a:r>
            <a:r>
              <a:rPr lang="pl-PL" dirty="0" smtClean="0"/>
              <a:t>: 586292-EPP-1-2017-1-PL-EPPKA2-CBHE-JP</a:t>
            </a:r>
          </a:p>
          <a:p>
            <a:endParaRPr lang="pl-PL" dirty="0"/>
          </a:p>
        </p:txBody>
      </p:sp>
      <p:pic>
        <p:nvPicPr>
          <p:cNvPr id="7" name="Obraz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8978" y="326986"/>
            <a:ext cx="1433189" cy="265406"/>
          </a:xfrm>
          <a:prstGeom prst="rect">
            <a:avLst/>
          </a:prstGeom>
        </p:spPr>
      </p:pic>
      <p:pic>
        <p:nvPicPr>
          <p:cNvPr id="8" name="Obraz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90053" y="23522"/>
            <a:ext cx="3053947" cy="872334"/>
          </a:xfrm>
          <a:prstGeom prst="rect">
            <a:avLst/>
          </a:prstGeom>
        </p:spPr>
      </p:pic>
    </p:spTree>
    <p:extLst>
      <p:ext uri="{BB962C8B-B14F-4D97-AF65-F5344CB8AC3E}">
        <p14:creationId xmlns:p14="http://schemas.microsoft.com/office/powerpoint/2010/main" val="10034033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normAutofit/>
          </a:bodyPr>
          <a:lstStyle/>
          <a:p>
            <a:r>
              <a:rPr lang="en-US" sz="3600" b="1" dirty="0" smtClean="0"/>
              <a:t>The </a:t>
            </a:r>
            <a:r>
              <a:rPr lang="en-US" sz="3600" b="1" dirty="0"/>
              <a:t>International support for </a:t>
            </a:r>
            <a:r>
              <a:rPr lang="sk-SK" sz="3600" b="1" dirty="0" smtClean="0"/>
              <a:t>IS </a:t>
            </a:r>
            <a:r>
              <a:rPr lang="en-US" sz="3600" b="1" dirty="0" smtClean="0"/>
              <a:t>in </a:t>
            </a:r>
            <a:r>
              <a:rPr lang="en-US" sz="3600" b="1" dirty="0"/>
              <a:t>Railway transport</a:t>
            </a:r>
            <a:endParaRPr lang="en-GB" sz="3600" b="1" dirty="0"/>
          </a:p>
        </p:txBody>
      </p:sp>
      <p:sp>
        <p:nvSpPr>
          <p:cNvPr id="7" name="Podnadpis 6"/>
          <p:cNvSpPr>
            <a:spLocks noGrp="1"/>
          </p:cNvSpPr>
          <p:nvPr>
            <p:ph type="subTitle" idx="1"/>
          </p:nvPr>
        </p:nvSpPr>
        <p:spPr>
          <a:xfrm>
            <a:off x="1371600" y="5949280"/>
            <a:ext cx="6400800" cy="831328"/>
          </a:xfrm>
        </p:spPr>
        <p:txBody>
          <a:bodyPr>
            <a:noAutofit/>
          </a:bodyPr>
          <a:lstStyle/>
          <a:p>
            <a:r>
              <a:rPr lang="en-GB" sz="1800" dirty="0" smtClean="0"/>
              <a:t>assoc. prof. Ing. Juraj Čamaj, PhD.</a:t>
            </a:r>
          </a:p>
          <a:p>
            <a:r>
              <a:rPr lang="en-GB" sz="1800" dirty="0" smtClean="0"/>
              <a:t>Department of Railway transport – FPEDAS</a:t>
            </a:r>
          </a:p>
        </p:txBody>
      </p:sp>
      <p:sp>
        <p:nvSpPr>
          <p:cNvPr id="4" name="Podnadpis 6"/>
          <p:cNvSpPr txBox="1">
            <a:spLocks/>
          </p:cNvSpPr>
          <p:nvPr/>
        </p:nvSpPr>
        <p:spPr>
          <a:xfrm>
            <a:off x="1371600" y="5013176"/>
            <a:ext cx="6400800" cy="4876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Wingdings" pitchFamily="2" charset="2"/>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Wingdings"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20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7124" y="879301"/>
            <a:ext cx="7886700" cy="1325563"/>
          </a:xfrm>
        </p:spPr>
        <p:txBody>
          <a:bodyPr>
            <a:normAutofit/>
          </a:bodyPr>
          <a:lstStyle/>
          <a:p>
            <a:r>
              <a:rPr lang="en-US" sz="3800" dirty="0">
                <a:latin typeface="Verdana" pitchFamily="34" charset="0"/>
              </a:rPr>
              <a:t>Telematics Applications for Freight service TSI</a:t>
            </a:r>
            <a:endParaRPr lang="cs-CZ" sz="3800" dirty="0">
              <a:latin typeface="Verdana" pitchFamily="34" charset="0"/>
            </a:endParaRPr>
          </a:p>
        </p:txBody>
      </p:sp>
      <p:sp>
        <p:nvSpPr>
          <p:cNvPr id="88067" name="Rectangle 3"/>
          <p:cNvSpPr>
            <a:spLocks noGrp="1" noChangeArrowheads="1"/>
          </p:cNvSpPr>
          <p:nvPr>
            <p:ph idx="1"/>
          </p:nvPr>
        </p:nvSpPr>
        <p:spPr>
          <a:xfrm>
            <a:off x="628650" y="2204864"/>
            <a:ext cx="7886700" cy="4351338"/>
          </a:xfrm>
        </p:spPr>
        <p:txBody>
          <a:bodyPr/>
          <a:lstStyle/>
          <a:p>
            <a:r>
              <a:rPr lang="en-US" sz="2400" dirty="0" smtClean="0">
                <a:latin typeface="Times New Roman" pitchFamily="18" charset="0"/>
                <a:cs typeface="Times New Roman" pitchFamily="18" charset="0"/>
              </a:rPr>
              <a:t>After implementations are expects:</a:t>
            </a:r>
          </a:p>
          <a:p>
            <a:pPr lvl="1"/>
            <a:r>
              <a:rPr lang="en-US" sz="2000" dirty="0" smtClean="0">
                <a:latin typeface="Times New Roman" pitchFamily="18" charset="0"/>
                <a:cs typeface="Times New Roman" pitchFamily="18" charset="0"/>
              </a:rPr>
              <a:t>more efficient use of the existing rolling stock;</a:t>
            </a:r>
          </a:p>
          <a:p>
            <a:pPr lvl="1"/>
            <a:r>
              <a:rPr lang="en-US" sz="2000" dirty="0" smtClean="0">
                <a:latin typeface="Times New Roman" pitchFamily="18" charset="0"/>
                <a:cs typeface="Times New Roman" pitchFamily="18" charset="0"/>
              </a:rPr>
              <a:t>reduce the number of wagons;</a:t>
            </a:r>
          </a:p>
          <a:p>
            <a:pPr lvl="1"/>
            <a:r>
              <a:rPr lang="en-US" sz="2000" dirty="0" smtClean="0">
                <a:latin typeface="Times New Roman" pitchFamily="18" charset="0"/>
                <a:cs typeface="Times New Roman" pitchFamily="18" charset="0"/>
              </a:rPr>
              <a:t>reduce maintenance costs for wagons;</a:t>
            </a:r>
          </a:p>
          <a:p>
            <a:pPr lvl="1"/>
            <a:r>
              <a:rPr lang="en-US" sz="2000" dirty="0" smtClean="0">
                <a:latin typeface="Times New Roman" pitchFamily="18" charset="0"/>
                <a:cs typeface="Times New Roman" pitchFamily="18" charset="0"/>
              </a:rPr>
              <a:t>shorten delivery time;</a:t>
            </a:r>
          </a:p>
          <a:p>
            <a:pPr lvl="1"/>
            <a:r>
              <a:rPr lang="en-US" sz="2000" dirty="0" smtClean="0">
                <a:latin typeface="Times New Roman" pitchFamily="18" charset="0"/>
                <a:cs typeface="Times New Roman" pitchFamily="18" charset="0"/>
              </a:rPr>
              <a:t>ETA calculation;</a:t>
            </a:r>
          </a:p>
          <a:p>
            <a:pPr lvl="1"/>
            <a:r>
              <a:rPr lang="en-US" sz="2000" dirty="0" smtClean="0">
                <a:latin typeface="Times New Roman" pitchFamily="18" charset="0"/>
                <a:cs typeface="Times New Roman" pitchFamily="18" charset="0"/>
              </a:rPr>
              <a:t>reducing the environmental burden of road transport;</a:t>
            </a:r>
          </a:p>
          <a:p>
            <a:pPr lvl="1"/>
            <a:r>
              <a:rPr lang="en-US" sz="2000" dirty="0" smtClean="0">
                <a:latin typeface="Times New Roman" pitchFamily="18" charset="0"/>
                <a:cs typeface="Times New Roman" pitchFamily="18" charset="0"/>
              </a:rPr>
              <a:t>increase customers satisfaction.</a:t>
            </a:r>
            <a:endParaRPr lang="en-US" sz="2000" dirty="0">
              <a:latin typeface="Times New Roman" pitchFamily="18" charset="0"/>
              <a:cs typeface="Times New Roman" pitchFamily="18" charset="0"/>
            </a:endParaRPr>
          </a:p>
        </p:txBody>
      </p:sp>
      <p:sp>
        <p:nvSpPr>
          <p:cNvPr id="4" name="Pole tekstowe 157"/>
          <p:cNvSpPr txBox="1">
            <a:spLocks noChangeArrowheads="1"/>
          </p:cNvSpPr>
          <p:nvPr/>
        </p:nvSpPr>
        <p:spPr bwMode="auto">
          <a:xfrm>
            <a:off x="1325566" y="6254577"/>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8399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92922" y="692696"/>
            <a:ext cx="7886700" cy="1325563"/>
          </a:xfrm>
        </p:spPr>
        <p:txBody>
          <a:bodyPr>
            <a:normAutofit/>
          </a:bodyPr>
          <a:lstStyle/>
          <a:p>
            <a:r>
              <a:rPr lang="en-US" sz="3800" dirty="0">
                <a:latin typeface="Verdana" pitchFamily="34" charset="0"/>
              </a:rPr>
              <a:t>The IS Support for freight transport</a:t>
            </a:r>
            <a:r>
              <a:rPr lang="sk-SK" sz="3800" dirty="0" smtClean="0">
                <a:latin typeface="Verdana" pitchFamily="34" charset="0"/>
              </a:rPr>
              <a:t> </a:t>
            </a:r>
            <a:r>
              <a:rPr lang="sk-SK" sz="3800" dirty="0">
                <a:latin typeface="Verdana" pitchFamily="34" charset="0"/>
              </a:rPr>
              <a:t>– TAF TSI</a:t>
            </a:r>
            <a:endParaRPr lang="cs-CZ" sz="3800" dirty="0">
              <a:latin typeface="Verdana" pitchFamily="34" charset="0"/>
            </a:endParaRPr>
          </a:p>
        </p:txBody>
      </p:sp>
      <p:pic>
        <p:nvPicPr>
          <p:cNvPr id="2" name="Obrázo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690689"/>
            <a:ext cx="6624736" cy="4451542"/>
          </a:xfrm>
          <a:prstGeom prst="rect">
            <a:avLst/>
          </a:prstGeom>
        </p:spPr>
      </p:pic>
      <p:sp>
        <p:nvSpPr>
          <p:cNvPr id="4" name="Pole tekstowe 157"/>
          <p:cNvSpPr txBox="1">
            <a:spLocks noChangeArrowheads="1"/>
          </p:cNvSpPr>
          <p:nvPr/>
        </p:nvSpPr>
        <p:spPr bwMode="auto">
          <a:xfrm>
            <a:off x="1464060" y="628776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2112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17887" y="764704"/>
            <a:ext cx="7886700" cy="1325563"/>
          </a:xfrm>
        </p:spPr>
        <p:txBody>
          <a:bodyPr>
            <a:normAutofit/>
          </a:bodyPr>
          <a:lstStyle/>
          <a:p>
            <a:r>
              <a:rPr lang="en-US" sz="3800" dirty="0">
                <a:latin typeface="Verdana" pitchFamily="34" charset="0"/>
              </a:rPr>
              <a:t>The IS Support for freight transport</a:t>
            </a:r>
            <a:r>
              <a:rPr lang="sk-SK" sz="3800" dirty="0" smtClean="0">
                <a:latin typeface="Verdana" pitchFamily="34" charset="0"/>
              </a:rPr>
              <a:t>– </a:t>
            </a:r>
            <a:r>
              <a:rPr lang="sk-SK" sz="3800" dirty="0">
                <a:latin typeface="Verdana" pitchFamily="34" charset="0"/>
              </a:rPr>
              <a:t>TAF TSI</a:t>
            </a:r>
            <a:endParaRPr lang="cs-CZ" sz="3800" dirty="0">
              <a:latin typeface="Verdana" pitchFamily="34" charset="0"/>
            </a:endParaRPr>
          </a:p>
        </p:txBody>
      </p:sp>
      <p:pic>
        <p:nvPicPr>
          <p:cNvPr id="79876" name="Picture 4"/>
          <p:cNvPicPr>
            <a:picLocks noGrp="1" noChangeAspect="1" noChangeArrowheads="1"/>
          </p:cNvPicPr>
          <p:nvPr>
            <p:ph idx="1"/>
          </p:nvPr>
        </p:nvPicPr>
        <p:blipFill>
          <a:blip r:embed="rId2" cstate="print"/>
          <a:stretch>
            <a:fillRect/>
          </a:stretch>
        </p:blipFill>
        <p:spPr>
          <a:xfrm>
            <a:off x="628650" y="1850303"/>
            <a:ext cx="7886700" cy="4301981"/>
          </a:xfrm>
          <a:noFill/>
          <a:ln/>
        </p:spPr>
      </p:pic>
      <p:sp>
        <p:nvSpPr>
          <p:cNvPr id="4" name="Pole tekstowe 157"/>
          <p:cNvSpPr txBox="1">
            <a:spLocks noChangeArrowheads="1"/>
          </p:cNvSpPr>
          <p:nvPr/>
        </p:nvSpPr>
        <p:spPr bwMode="auto">
          <a:xfrm>
            <a:off x="1325566" y="6152284"/>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523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9552" y="823912"/>
            <a:ext cx="7886700" cy="1325563"/>
          </a:xfrm>
        </p:spPr>
        <p:txBody>
          <a:bodyPr>
            <a:normAutofit/>
          </a:bodyPr>
          <a:lstStyle/>
          <a:p>
            <a:r>
              <a:rPr lang="en-US" sz="3800" dirty="0">
                <a:latin typeface="Verdana" pitchFamily="34" charset="0"/>
              </a:rPr>
              <a:t>The IS Support for freight transport</a:t>
            </a:r>
            <a:r>
              <a:rPr lang="sk-SK" sz="3800" dirty="0" smtClean="0">
                <a:latin typeface="Verdana" pitchFamily="34" charset="0"/>
              </a:rPr>
              <a:t>– </a:t>
            </a:r>
            <a:r>
              <a:rPr lang="sk-SK" sz="3800" dirty="0">
                <a:latin typeface="Verdana" pitchFamily="34" charset="0"/>
              </a:rPr>
              <a:t>TAF TSI</a:t>
            </a:r>
            <a:endParaRPr lang="cs-CZ" sz="3800" dirty="0">
              <a:latin typeface="Verdana" pitchFamily="34" charset="0"/>
            </a:endParaRPr>
          </a:p>
        </p:txBody>
      </p:sp>
      <p:pic>
        <p:nvPicPr>
          <p:cNvPr id="77840" name="Picture 16"/>
          <p:cNvPicPr>
            <a:picLocks noChangeAspect="1" noChangeArrowheads="1"/>
          </p:cNvPicPr>
          <p:nvPr/>
        </p:nvPicPr>
        <p:blipFill>
          <a:blip r:embed="rId2" cstate="print"/>
          <a:srcRect/>
          <a:stretch>
            <a:fillRect/>
          </a:stretch>
        </p:blipFill>
        <p:spPr bwMode="auto">
          <a:xfrm>
            <a:off x="720725" y="2149475"/>
            <a:ext cx="3490913" cy="2197100"/>
          </a:xfrm>
          <a:prstGeom prst="rect">
            <a:avLst/>
          </a:prstGeom>
          <a:noFill/>
          <a:ln w="9525">
            <a:noFill/>
            <a:miter lim="800000"/>
            <a:headEnd/>
            <a:tailEnd/>
          </a:ln>
        </p:spPr>
      </p:pic>
      <p:pic>
        <p:nvPicPr>
          <p:cNvPr id="77841" name="Picture 17"/>
          <p:cNvPicPr>
            <a:picLocks noChangeAspect="1" noChangeArrowheads="1"/>
          </p:cNvPicPr>
          <p:nvPr/>
        </p:nvPicPr>
        <p:blipFill>
          <a:blip r:embed="rId3" cstate="print"/>
          <a:srcRect/>
          <a:stretch>
            <a:fillRect/>
          </a:stretch>
        </p:blipFill>
        <p:spPr bwMode="auto">
          <a:xfrm>
            <a:off x="4932363" y="2205038"/>
            <a:ext cx="3384550" cy="2124075"/>
          </a:xfrm>
          <a:prstGeom prst="rect">
            <a:avLst/>
          </a:prstGeom>
          <a:noFill/>
          <a:ln w="9525">
            <a:noFill/>
            <a:miter lim="800000"/>
            <a:headEnd/>
            <a:tailEnd/>
          </a:ln>
        </p:spPr>
      </p:pic>
      <p:sp>
        <p:nvSpPr>
          <p:cNvPr id="77842" name="Text Box 18"/>
          <p:cNvSpPr txBox="1">
            <a:spLocks noChangeArrowheads="1"/>
          </p:cNvSpPr>
          <p:nvPr/>
        </p:nvSpPr>
        <p:spPr bwMode="auto">
          <a:xfrm>
            <a:off x="879475" y="4673600"/>
            <a:ext cx="7443063" cy="923330"/>
          </a:xfrm>
          <a:prstGeom prst="rect">
            <a:avLst/>
          </a:prstGeom>
          <a:noFill/>
          <a:ln w="9525">
            <a:noFill/>
            <a:miter lim="800000"/>
            <a:headEnd/>
            <a:tailEnd/>
          </a:ln>
          <a:effectLst/>
        </p:spPr>
        <p:txBody>
          <a:bodyPr wrap="none">
            <a:spAutoFit/>
          </a:bodyPr>
          <a:lstStyle/>
          <a:p>
            <a:pPr algn="ctr"/>
            <a:r>
              <a:rPr lang="en-US" dirty="0" smtClean="0">
                <a:latin typeface="Times New Roman" pitchFamily="18" charset="0"/>
                <a:cs typeface="Times New Roman" pitchFamily="18" charset="0"/>
              </a:rPr>
              <a:t>A: Current	      	     	          B: With application TSI TAF</a:t>
            </a:r>
          </a:p>
          <a:p>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Ways of connecting IS of railway companies to IS of infrastructure managers </a:t>
            </a:r>
            <a:endParaRPr lang="en-US" dirty="0">
              <a:latin typeface="Times New Roman" pitchFamily="18" charset="0"/>
              <a:cs typeface="Times New Roman" pitchFamily="18" charset="0"/>
            </a:endParaRPr>
          </a:p>
        </p:txBody>
      </p:sp>
      <p:sp>
        <p:nvSpPr>
          <p:cNvPr id="6" name="Pole tekstowe 157"/>
          <p:cNvSpPr txBox="1">
            <a:spLocks noChangeArrowheads="1"/>
          </p:cNvSpPr>
          <p:nvPr/>
        </p:nvSpPr>
        <p:spPr bwMode="auto">
          <a:xfrm>
            <a:off x="1354572" y="6239573"/>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1160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6946" y="770494"/>
            <a:ext cx="7886700" cy="1325563"/>
          </a:xfrm>
        </p:spPr>
        <p:txBody>
          <a:bodyPr>
            <a:normAutofit/>
          </a:bodyPr>
          <a:lstStyle/>
          <a:p>
            <a:r>
              <a:rPr lang="en-US" sz="3800" dirty="0">
                <a:latin typeface="Verdana" pitchFamily="34" charset="0"/>
              </a:rPr>
              <a:t>The IS Support for freight transport </a:t>
            </a:r>
            <a:r>
              <a:rPr lang="sk-SK" sz="3800" dirty="0" smtClean="0">
                <a:latin typeface="Verdana" pitchFamily="34" charset="0"/>
              </a:rPr>
              <a:t>– </a:t>
            </a:r>
            <a:r>
              <a:rPr lang="sk-SK" sz="3800" dirty="0">
                <a:latin typeface="Verdana" pitchFamily="34" charset="0"/>
              </a:rPr>
              <a:t>TAF TSI</a:t>
            </a:r>
            <a:endParaRPr lang="cs-CZ" sz="3800" dirty="0">
              <a:latin typeface="Verdana" pitchFamily="34" charset="0"/>
            </a:endParaRPr>
          </a:p>
        </p:txBody>
      </p:sp>
      <p:sp>
        <p:nvSpPr>
          <p:cNvPr id="89091" name="Rectangle 3"/>
          <p:cNvSpPr>
            <a:spLocks noGrp="1" noChangeArrowheads="1"/>
          </p:cNvSpPr>
          <p:nvPr>
            <p:ph idx="1"/>
          </p:nvPr>
        </p:nvSpPr>
        <p:spPr>
          <a:xfrm>
            <a:off x="395536" y="2506662"/>
            <a:ext cx="7886700" cy="4351338"/>
          </a:xfrm>
        </p:spPr>
        <p:txBody>
          <a:bodyPr>
            <a:normAutofit/>
          </a:bodyPr>
          <a:lstStyle/>
          <a:p>
            <a:r>
              <a:rPr lang="en-US" dirty="0" smtClean="0">
                <a:latin typeface="Times New Roman" pitchFamily="18" charset="0"/>
                <a:cs typeface="Times New Roman" pitchFamily="18" charset="0"/>
              </a:rPr>
              <a:t>SEDP Strategic European Deployment Plan TAF TSI:</a:t>
            </a:r>
          </a:p>
          <a:p>
            <a:pPr lvl="1"/>
            <a:r>
              <a:rPr lang="en-US" dirty="0" smtClean="0">
                <a:latin typeface="Times New Roman" pitchFamily="18" charset="0"/>
                <a:cs typeface="Times New Roman" pitchFamily="18" charset="0"/>
              </a:rPr>
              <a:t>through this project, activities aimed at ensuring the timely implementation of TAF TSIs are fully ensured in all EU Member States</a:t>
            </a:r>
          </a:p>
          <a:p>
            <a:pPr marL="0" indent="0">
              <a:buNone/>
            </a:pPr>
            <a:endParaRPr lang="en-US" dirty="0">
              <a:latin typeface="Times New Roman" pitchFamily="18" charset="0"/>
              <a:cs typeface="Times New Roman" pitchFamily="18" charset="0"/>
            </a:endParaRPr>
          </a:p>
        </p:txBody>
      </p:sp>
      <p:sp>
        <p:nvSpPr>
          <p:cNvPr id="4" name="Pole tekstowe 157"/>
          <p:cNvSpPr txBox="1">
            <a:spLocks noChangeArrowheads="1"/>
          </p:cNvSpPr>
          <p:nvPr/>
        </p:nvSpPr>
        <p:spPr bwMode="auto">
          <a:xfrm>
            <a:off x="1303862"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08692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44730" y="712988"/>
            <a:ext cx="7886700" cy="1325563"/>
          </a:xfrm>
        </p:spPr>
        <p:txBody>
          <a:bodyPr>
            <a:normAutofit/>
          </a:bodyPr>
          <a:lstStyle/>
          <a:p>
            <a:r>
              <a:rPr lang="en-US" sz="3800" dirty="0">
                <a:latin typeface="Verdana" pitchFamily="34" charset="0"/>
              </a:rPr>
              <a:t>The IS Support for freight transport</a:t>
            </a:r>
            <a:r>
              <a:rPr lang="sk-SK" sz="3800" dirty="0" smtClean="0">
                <a:latin typeface="Verdana" pitchFamily="34" charset="0"/>
              </a:rPr>
              <a:t>– </a:t>
            </a:r>
            <a:r>
              <a:rPr lang="sk-SK" sz="3800" dirty="0">
                <a:latin typeface="Verdana" pitchFamily="34" charset="0"/>
              </a:rPr>
              <a:t>TAF TSI</a:t>
            </a:r>
            <a:endParaRPr lang="cs-CZ" sz="3800" dirty="0">
              <a:latin typeface="Verdana" pitchFamily="34" charset="0"/>
            </a:endParaRPr>
          </a:p>
        </p:txBody>
      </p:sp>
      <p:grpSp>
        <p:nvGrpSpPr>
          <p:cNvPr id="127" name="Group 3"/>
          <p:cNvGrpSpPr>
            <a:grpSpLocks/>
          </p:cNvGrpSpPr>
          <p:nvPr/>
        </p:nvGrpSpPr>
        <p:grpSpPr bwMode="auto">
          <a:xfrm>
            <a:off x="395536" y="2204864"/>
            <a:ext cx="8705477" cy="4079304"/>
            <a:chOff x="230" y="1405"/>
            <a:chExt cx="5869" cy="2615"/>
          </a:xfrm>
        </p:grpSpPr>
        <p:pic>
          <p:nvPicPr>
            <p:cNvPr id="128" name="Picture 4"/>
            <p:cNvPicPr>
              <a:picLocks noChangeAspect="1" noChangeArrowheads="1"/>
            </p:cNvPicPr>
            <p:nvPr/>
          </p:nvPicPr>
          <p:blipFill>
            <a:blip r:embed="rId2">
              <a:extLst>
                <a:ext uri="{28A0092B-C50C-407E-A947-70E740481C1C}">
                  <a14:useLocalDpi xmlns:a14="http://schemas.microsoft.com/office/drawing/2010/main" val="0"/>
                </a:ext>
              </a:extLst>
            </a:blip>
            <a:srcRect l="1732" t="2194" r="2467" b="3722"/>
            <a:stretch>
              <a:fillRect/>
            </a:stretch>
          </p:blipFill>
          <p:spPr bwMode="auto">
            <a:xfrm>
              <a:off x="230" y="1405"/>
              <a:ext cx="5869" cy="261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Text Box 5"/>
            <p:cNvSpPr txBox="1">
              <a:spLocks noChangeArrowheads="1"/>
            </p:cNvSpPr>
            <p:nvPr/>
          </p:nvSpPr>
          <p:spPr bwMode="auto">
            <a:xfrm>
              <a:off x="398" y="2387"/>
              <a:ext cx="1815" cy="47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b" anchorCtr="1"/>
            <a:lstStyle/>
            <a:p>
              <a:r>
                <a:rPr lang="de-CH" altLang="sk-SK" sz="1600">
                  <a:cs typeface="Arial" panose="020B0604020202020204" pitchFamily="34" charset="0"/>
                </a:rPr>
                <a:t>Railway Undertakings</a:t>
              </a:r>
            </a:p>
            <a:p>
              <a:r>
                <a:rPr lang="de-CH" altLang="sk-SK" sz="1600">
                  <a:cs typeface="Arial" panose="020B0604020202020204" pitchFamily="34" charset="0"/>
                </a:rPr>
                <a:t>(RU)</a:t>
              </a:r>
            </a:p>
          </p:txBody>
        </p:sp>
        <p:sp>
          <p:nvSpPr>
            <p:cNvPr id="130" name="Rectangle 6"/>
            <p:cNvSpPr>
              <a:spLocks noChangeArrowheads="1"/>
            </p:cNvSpPr>
            <p:nvPr/>
          </p:nvSpPr>
          <p:spPr bwMode="auto">
            <a:xfrm>
              <a:off x="2166" y="1797"/>
              <a:ext cx="1996" cy="49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sk-SK"/>
            </a:p>
          </p:txBody>
        </p:sp>
        <p:sp>
          <p:nvSpPr>
            <p:cNvPr id="131" name="Text Box 7"/>
            <p:cNvSpPr txBox="1">
              <a:spLocks noChangeArrowheads="1"/>
            </p:cNvSpPr>
            <p:nvPr/>
          </p:nvSpPr>
          <p:spPr bwMode="auto">
            <a:xfrm>
              <a:off x="3075" y="2522"/>
              <a:ext cx="5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pPr algn="l"/>
              <a:r>
                <a:rPr lang="de-CH" altLang="sk-SK" sz="1400" b="1">
                  <a:solidFill>
                    <a:schemeClr val="bg1"/>
                  </a:solidFill>
                  <a:cs typeface="Arial" panose="020B0604020202020204" pitchFamily="34" charset="0"/>
                </a:rPr>
                <a:t>RAILDATA</a:t>
              </a:r>
            </a:p>
          </p:txBody>
        </p:sp>
        <p:sp>
          <p:nvSpPr>
            <p:cNvPr id="132" name="Text Box 8"/>
            <p:cNvSpPr txBox="1">
              <a:spLocks noChangeArrowheads="1"/>
            </p:cNvSpPr>
            <p:nvPr/>
          </p:nvSpPr>
          <p:spPr bwMode="auto">
            <a:xfrm>
              <a:off x="4942" y="2125"/>
              <a:ext cx="5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pPr algn="l"/>
              <a:r>
                <a:rPr lang="de-CH" altLang="sk-SK" sz="1400" b="1">
                  <a:solidFill>
                    <a:schemeClr val="bg1"/>
                  </a:solidFill>
                  <a:cs typeface="Arial" panose="020B0604020202020204" pitchFamily="34" charset="0"/>
                </a:rPr>
                <a:t>RAILDATA</a:t>
              </a:r>
            </a:p>
          </p:txBody>
        </p:sp>
        <p:sp>
          <p:nvSpPr>
            <p:cNvPr id="133" name="Text Box 9"/>
            <p:cNvSpPr txBox="1">
              <a:spLocks noChangeArrowheads="1"/>
            </p:cNvSpPr>
            <p:nvPr/>
          </p:nvSpPr>
          <p:spPr bwMode="auto">
            <a:xfrm>
              <a:off x="4913" y="1470"/>
              <a:ext cx="4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pPr algn="l"/>
              <a:r>
                <a:rPr lang="de-CH" altLang="sk-SK" sz="1600" b="1">
                  <a:cs typeface="Arial" panose="020B0604020202020204" pitchFamily="34" charset="0"/>
                </a:rPr>
                <a:t>TAF TSI</a:t>
              </a:r>
            </a:p>
          </p:txBody>
        </p:sp>
      </p:grpSp>
      <p:sp>
        <p:nvSpPr>
          <p:cNvPr id="10" name="Pole tekstowe 157"/>
          <p:cNvSpPr txBox="1">
            <a:spLocks noChangeArrowheads="1"/>
          </p:cNvSpPr>
          <p:nvPr/>
        </p:nvSpPr>
        <p:spPr bwMode="auto">
          <a:xfrm>
            <a:off x="1501098"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2321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92" name="Picture 24"/>
          <p:cNvPicPr>
            <a:picLocks noChangeAspect="1" noChangeArrowheads="1"/>
          </p:cNvPicPr>
          <p:nvPr/>
        </p:nvPicPr>
        <p:blipFill>
          <a:blip r:embed="rId2" cstate="print"/>
          <a:srcRect/>
          <a:stretch>
            <a:fillRect/>
          </a:stretch>
        </p:blipFill>
        <p:spPr bwMode="auto">
          <a:xfrm>
            <a:off x="1279746" y="1858891"/>
            <a:ext cx="6767513" cy="3765550"/>
          </a:xfrm>
          <a:prstGeom prst="rect">
            <a:avLst/>
          </a:prstGeom>
          <a:noFill/>
        </p:spPr>
      </p:pic>
      <p:sp>
        <p:nvSpPr>
          <p:cNvPr id="83993" name="Text Box 25"/>
          <p:cNvSpPr txBox="1">
            <a:spLocks noChangeArrowheads="1"/>
          </p:cNvSpPr>
          <p:nvPr/>
        </p:nvSpPr>
        <p:spPr bwMode="auto">
          <a:xfrm>
            <a:off x="2555875" y="5734050"/>
            <a:ext cx="4215257" cy="369332"/>
          </a:xfrm>
          <a:prstGeom prst="rect">
            <a:avLst/>
          </a:prstGeom>
          <a:noFill/>
          <a:ln w="9525">
            <a:noFill/>
            <a:miter lim="800000"/>
            <a:headEnd/>
            <a:tailEnd/>
          </a:ln>
          <a:effectLst/>
        </p:spPr>
        <p:txBody>
          <a:bodyPr wrap="none">
            <a:spAutoFit/>
          </a:bodyPr>
          <a:lstStyle/>
          <a:p>
            <a:r>
              <a:rPr lang="sk-SK" dirty="0" err="1" smtClean="0">
                <a:latin typeface="Times New Roman" pitchFamily="18" charset="0"/>
                <a:cs typeface="Times New Roman" pitchFamily="18" charset="0"/>
              </a:rPr>
              <a:t>The</a:t>
            </a:r>
            <a:r>
              <a:rPr lang="sk-SK" dirty="0" smtClean="0">
                <a:latin typeface="Times New Roman" pitchFamily="18" charset="0"/>
                <a:cs typeface="Times New Roman" pitchFamily="18" charset="0"/>
              </a:rPr>
              <a:t> </a:t>
            </a:r>
            <a:r>
              <a:rPr lang="sk-SK" dirty="0" err="1" smtClean="0">
                <a:latin typeface="Times New Roman" pitchFamily="18" charset="0"/>
                <a:cs typeface="Times New Roman" pitchFamily="18" charset="0"/>
              </a:rPr>
              <a:t>Data</a:t>
            </a:r>
            <a:r>
              <a:rPr lang="sk-SK" dirty="0" smtClean="0">
                <a:latin typeface="Times New Roman" pitchFamily="18" charset="0"/>
                <a:cs typeface="Times New Roman" pitchFamily="18" charset="0"/>
              </a:rPr>
              <a:t> </a:t>
            </a:r>
            <a:r>
              <a:rPr lang="sk-SK" dirty="0" err="1" smtClean="0">
                <a:latin typeface="Times New Roman" pitchFamily="18" charset="0"/>
                <a:cs typeface="Times New Roman" pitchFamily="18" charset="0"/>
              </a:rPr>
              <a:t>interchange</a:t>
            </a:r>
            <a:r>
              <a:rPr lang="sk-SK" dirty="0" smtClean="0">
                <a:latin typeface="Times New Roman" pitchFamily="18" charset="0"/>
                <a:cs typeface="Times New Roman" pitchFamily="18" charset="0"/>
              </a:rPr>
              <a:t> of</a:t>
            </a:r>
            <a:r>
              <a:rPr lang="sk-SK" dirty="0">
                <a:latin typeface="Times New Roman" pitchFamily="18" charset="0"/>
                <a:cs typeface="Times New Roman" pitchFamily="18" charset="0"/>
              </a:rPr>
              <a:t> TETA, ETA a ETI</a:t>
            </a:r>
            <a:r>
              <a:rPr lang="cs-CZ" dirty="0">
                <a:latin typeface="Times New Roman" pitchFamily="18" charset="0"/>
                <a:cs typeface="Times New Roman" pitchFamily="18" charset="0"/>
              </a:rPr>
              <a:t> </a:t>
            </a:r>
          </a:p>
        </p:txBody>
      </p:sp>
      <p:sp>
        <p:nvSpPr>
          <p:cNvPr id="6" name="Rectangle 2"/>
          <p:cNvSpPr>
            <a:spLocks noGrp="1" noChangeArrowheads="1"/>
          </p:cNvSpPr>
          <p:nvPr>
            <p:ph type="title"/>
          </p:nvPr>
        </p:nvSpPr>
        <p:spPr>
          <a:xfrm>
            <a:off x="539552" y="781844"/>
            <a:ext cx="7886700" cy="1325563"/>
          </a:xfrm>
        </p:spPr>
        <p:txBody>
          <a:bodyPr>
            <a:normAutofit/>
          </a:bodyPr>
          <a:lstStyle/>
          <a:p>
            <a:r>
              <a:rPr lang="en-US" sz="3800" dirty="0">
                <a:latin typeface="Verdana" pitchFamily="34" charset="0"/>
              </a:rPr>
              <a:t>The IS Support for freight </a:t>
            </a:r>
            <a:r>
              <a:rPr lang="en-US" sz="3800" dirty="0" smtClean="0">
                <a:latin typeface="Verdana" pitchFamily="34" charset="0"/>
              </a:rPr>
              <a:t>transport</a:t>
            </a:r>
            <a:r>
              <a:rPr lang="sk-SK" sz="3800" dirty="0" smtClean="0">
                <a:latin typeface="Verdana" pitchFamily="34" charset="0"/>
              </a:rPr>
              <a:t> – </a:t>
            </a:r>
            <a:r>
              <a:rPr lang="sk-SK" sz="3800" dirty="0">
                <a:latin typeface="Verdana" pitchFamily="34" charset="0"/>
              </a:rPr>
              <a:t>TAF TSI</a:t>
            </a:r>
            <a:endParaRPr lang="cs-CZ" sz="3800" dirty="0">
              <a:latin typeface="Verdana" pitchFamily="34" charset="0"/>
            </a:endParaRPr>
          </a:p>
        </p:txBody>
      </p:sp>
      <p:sp>
        <p:nvSpPr>
          <p:cNvPr id="5" name="Pole tekstowe 157"/>
          <p:cNvSpPr txBox="1">
            <a:spLocks noChangeArrowheads="1"/>
          </p:cNvSpPr>
          <p:nvPr/>
        </p:nvSpPr>
        <p:spPr bwMode="auto">
          <a:xfrm>
            <a:off x="1236468" y="632260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884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rotWithShape="1">
          <a:blip r:embed="rId2">
            <a:extLst>
              <a:ext uri="{28A0092B-C50C-407E-A947-70E740481C1C}">
                <a14:useLocalDpi xmlns:a14="http://schemas.microsoft.com/office/drawing/2010/main" val="0"/>
              </a:ext>
            </a:extLst>
          </a:blip>
          <a:srcRect l="3632" t="5767" r="5571" b="4843"/>
          <a:stretch/>
        </p:blipFill>
        <p:spPr>
          <a:xfrm>
            <a:off x="1245460" y="1628800"/>
            <a:ext cx="7200800" cy="4464496"/>
          </a:xfrm>
          <a:prstGeom prst="rect">
            <a:avLst/>
          </a:prstGeom>
        </p:spPr>
      </p:pic>
      <p:sp>
        <p:nvSpPr>
          <p:cNvPr id="82946" name="Rectangle 2"/>
          <p:cNvSpPr>
            <a:spLocks noGrp="1" noChangeArrowheads="1"/>
          </p:cNvSpPr>
          <p:nvPr>
            <p:ph type="title"/>
          </p:nvPr>
        </p:nvSpPr>
        <p:spPr>
          <a:xfrm>
            <a:off x="559560" y="908720"/>
            <a:ext cx="7886700" cy="1325563"/>
          </a:xfrm>
        </p:spPr>
        <p:txBody>
          <a:bodyPr>
            <a:normAutofit/>
          </a:bodyPr>
          <a:lstStyle/>
          <a:p>
            <a:r>
              <a:rPr lang="en-US" sz="3800" dirty="0" smtClean="0">
                <a:latin typeface="Verdana" pitchFamily="34" charset="0"/>
              </a:rPr>
              <a:t>TAF TSI – log. architecture</a:t>
            </a:r>
            <a:endParaRPr lang="en-US" sz="3800" dirty="0">
              <a:latin typeface="Verdana" pitchFamily="34" charset="0"/>
            </a:endParaRPr>
          </a:p>
        </p:txBody>
      </p:sp>
      <p:sp>
        <p:nvSpPr>
          <p:cNvPr id="4" name="Pole tekstowe 157"/>
          <p:cNvSpPr txBox="1">
            <a:spLocks noChangeArrowheads="1"/>
          </p:cNvSpPr>
          <p:nvPr/>
        </p:nvSpPr>
        <p:spPr bwMode="auto">
          <a:xfrm>
            <a:off x="1276709" y="6210127"/>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63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28650" y="836712"/>
            <a:ext cx="7886700" cy="1325563"/>
          </a:xfrm>
        </p:spPr>
        <p:txBody>
          <a:bodyPr>
            <a:normAutofit/>
          </a:bodyPr>
          <a:lstStyle/>
          <a:p>
            <a:r>
              <a:rPr lang="en-US" sz="3800" b="1" dirty="0" smtClean="0">
                <a:latin typeface="+mn-lt"/>
                <a:cs typeface="Times New Roman" pitchFamily="18" charset="0"/>
              </a:rPr>
              <a:t>The other support with IS for RU in EU – Project ORFEUS</a:t>
            </a:r>
            <a:endParaRPr lang="en-US" sz="3800" b="1" dirty="0">
              <a:latin typeface="+mn-lt"/>
              <a:cs typeface="Times New Roman" pitchFamily="18" charset="0"/>
            </a:endParaRPr>
          </a:p>
        </p:txBody>
      </p:sp>
      <p:sp>
        <p:nvSpPr>
          <p:cNvPr id="76803" name="Rectangle 3"/>
          <p:cNvSpPr>
            <a:spLocks noGrp="1" noChangeArrowheads="1"/>
          </p:cNvSpPr>
          <p:nvPr>
            <p:ph idx="1"/>
          </p:nvPr>
        </p:nvSpPr>
        <p:spPr>
          <a:xfrm>
            <a:off x="457200" y="2060848"/>
            <a:ext cx="8229600" cy="3874182"/>
          </a:xfrm>
        </p:spPr>
        <p:txBody>
          <a:bodyPr>
            <a:normAutofit/>
          </a:bodyPr>
          <a:lstStyle/>
          <a:p>
            <a:pPr>
              <a:lnSpc>
                <a:spcPct val="90000"/>
              </a:lnSpc>
            </a:pPr>
            <a:r>
              <a:rPr lang="en-US" sz="2200" dirty="0" smtClean="0">
                <a:latin typeface="Times New Roman" pitchFamily="18" charset="0"/>
                <a:cs typeface="Times New Roman" pitchFamily="18" charset="0"/>
              </a:rPr>
              <a:t>Project </a:t>
            </a:r>
            <a:r>
              <a:rPr lang="en-US" sz="2200" b="1" dirty="0" smtClean="0">
                <a:latin typeface="Times New Roman" pitchFamily="18" charset="0"/>
                <a:cs typeface="Times New Roman" pitchFamily="18" charset="0"/>
              </a:rPr>
              <a:t>ORFEUS</a:t>
            </a:r>
            <a:r>
              <a:rPr lang="en-US" sz="22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Open Rail Freight EDI System:</a:t>
            </a:r>
          </a:p>
          <a:p>
            <a:pPr lvl="1">
              <a:lnSpc>
                <a:spcPct val="90000"/>
              </a:lnSpc>
            </a:pPr>
            <a:r>
              <a:rPr lang="en-US" sz="1800" dirty="0" smtClean="0">
                <a:latin typeface="Times New Roman" pitchFamily="18" charset="0"/>
                <a:cs typeface="Times New Roman" pitchFamily="18" charset="0"/>
              </a:rPr>
              <a:t>The Forwarding railway company collects data about an international transport and then sends them to the CDS using the Create Transport Dossier (CTD) message. A copy of the CTD is sent to all other involved railways by the CDS.</a:t>
            </a:r>
          </a:p>
          <a:p>
            <a:pPr lvl="1">
              <a:lnSpc>
                <a:spcPct val="90000"/>
              </a:lnSpc>
            </a:pPr>
            <a:r>
              <a:rPr lang="en-US" sz="1800" dirty="0" smtClean="0">
                <a:latin typeface="Times New Roman" pitchFamily="18" charset="0"/>
                <a:cs typeface="Times New Roman" pitchFamily="18" charset="0"/>
              </a:rPr>
              <a:t>Border Crossing Message (BCR) is sent to the CDS for distribution to other relevant railway companies, when a loaded wagon crosses a border.</a:t>
            </a:r>
          </a:p>
          <a:p>
            <a:pPr lvl="1">
              <a:lnSpc>
                <a:spcPct val="90000"/>
              </a:lnSpc>
            </a:pPr>
            <a:r>
              <a:rPr lang="en-US" sz="1800" dirty="0" smtClean="0">
                <a:latin typeface="Times New Roman" pitchFamily="18" charset="0"/>
                <a:cs typeface="Times New Roman" pitchFamily="18" charset="0"/>
              </a:rPr>
              <a:t>Update Transport Dossier (UTD) message may be sent to CDS and relevant railway companies when any change in the consignment note content happens.</a:t>
            </a:r>
          </a:p>
          <a:p>
            <a:pPr lvl="1">
              <a:lnSpc>
                <a:spcPct val="90000"/>
              </a:lnSpc>
            </a:pPr>
            <a:r>
              <a:rPr lang="en-US" sz="1800" dirty="0" smtClean="0">
                <a:latin typeface="Times New Roman" pitchFamily="18" charset="0"/>
                <a:cs typeface="Times New Roman" pitchFamily="18" charset="0"/>
              </a:rPr>
              <a:t>Arrival Notice (ARN) message is generated and delivered (through the CDS) to relevant railway companies, when a loaded wagon arrives to the destination station.</a:t>
            </a:r>
          </a:p>
          <a:p>
            <a:pPr lvl="1">
              <a:lnSpc>
                <a:spcPct val="90000"/>
              </a:lnSpc>
            </a:pPr>
            <a:r>
              <a:rPr lang="en-US" sz="1800" dirty="0" smtClean="0">
                <a:latin typeface="Times New Roman" pitchFamily="18" charset="0"/>
                <a:cs typeface="Times New Roman" pitchFamily="18" charset="0"/>
              </a:rPr>
              <a:t>General Response Message (GRM) is used if any application or data error happens.</a:t>
            </a:r>
            <a:endParaRPr lang="en-US" sz="2000" dirty="0" smtClean="0">
              <a:latin typeface="Times New Roman" pitchFamily="18" charset="0"/>
              <a:cs typeface="Times New Roman" pitchFamily="18" charset="0"/>
            </a:endParaRPr>
          </a:p>
          <a:p>
            <a:pPr marL="0" indent="0">
              <a:lnSpc>
                <a:spcPct val="90000"/>
              </a:lnSpc>
              <a:buNone/>
            </a:pPr>
            <a:endParaRPr lang="en-US" sz="2200" dirty="0">
              <a:latin typeface="Times New Roman" pitchFamily="18" charset="0"/>
              <a:cs typeface="Times New Roman" pitchFamily="18" charset="0"/>
            </a:endParaRPr>
          </a:p>
        </p:txBody>
      </p:sp>
      <p:sp>
        <p:nvSpPr>
          <p:cNvPr id="4" name="Pole tekstowe 157"/>
          <p:cNvSpPr txBox="1">
            <a:spLocks noChangeArrowheads="1"/>
          </p:cNvSpPr>
          <p:nvPr/>
        </p:nvSpPr>
        <p:spPr bwMode="auto">
          <a:xfrm>
            <a:off x="1325566"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95174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908720"/>
            <a:ext cx="7886700" cy="1325563"/>
          </a:xfrm>
        </p:spPr>
        <p:txBody>
          <a:bodyPr>
            <a:normAutofit/>
          </a:bodyPr>
          <a:lstStyle/>
          <a:p>
            <a:r>
              <a:rPr lang="en-US" dirty="0"/>
              <a:t>The other support with IS for RU in EU – Project </a:t>
            </a:r>
            <a:r>
              <a:rPr lang="sk-SK" dirty="0" smtClean="0"/>
              <a:t>ISR</a:t>
            </a:r>
            <a:endParaRPr lang="sk-SK" dirty="0"/>
          </a:p>
        </p:txBody>
      </p:sp>
      <p:sp>
        <p:nvSpPr>
          <p:cNvPr id="3" name="Zástupný objekt pre obsah 2"/>
          <p:cNvSpPr>
            <a:spLocks noGrp="1"/>
          </p:cNvSpPr>
          <p:nvPr>
            <p:ph idx="1"/>
          </p:nvPr>
        </p:nvSpPr>
        <p:spPr>
          <a:xfrm>
            <a:off x="627325" y="2100719"/>
            <a:ext cx="7886700" cy="4351338"/>
          </a:xfrm>
        </p:spPr>
        <p:txBody>
          <a:bodyPr>
            <a:normAutofit fontScale="85000" lnSpcReduction="10000"/>
          </a:bodyPr>
          <a:lstStyle/>
          <a:p>
            <a:r>
              <a:rPr lang="en-US" dirty="0" smtClean="0"/>
              <a:t>Project ISR - International Service Reliability (Wagon and Consignment tracking):</a:t>
            </a:r>
          </a:p>
          <a:p>
            <a:pPr lvl="1"/>
            <a:r>
              <a:rPr lang="en-US" dirty="0" smtClean="0"/>
              <a:t>system, which  concentrates and exchanges information about movements of freight wagons in international traffic across Europe. </a:t>
            </a:r>
          </a:p>
          <a:p>
            <a:pPr lvl="1"/>
            <a:r>
              <a:rPr lang="en-US" dirty="0" smtClean="0"/>
              <a:t>CDS ensures reception and validation of messages, format conversion &amp;  distribution.</a:t>
            </a:r>
          </a:p>
          <a:p>
            <a:pPr lvl="1"/>
            <a:r>
              <a:rPr lang="en-US" dirty="0" smtClean="0"/>
              <a:t>Wagon events &amp; transport descriptions are stored (30 days).</a:t>
            </a:r>
          </a:p>
          <a:p>
            <a:pPr lvl="1"/>
            <a:r>
              <a:rPr lang="en-US" dirty="0" smtClean="0"/>
              <a:t>Subset of CIM note data is taken from ORFEUS to match events to a Transport Description (TD).</a:t>
            </a:r>
          </a:p>
          <a:p>
            <a:pPr lvl="1"/>
            <a:r>
              <a:rPr lang="en-US" dirty="0" smtClean="0"/>
              <a:t>After a transport has finished, a part of its transport description + first and last event are used to create an Experienced Transport Plan (ETP). So for new transports running under the same conditions the expected last event can be shown. </a:t>
            </a:r>
          </a:p>
          <a:p>
            <a:pPr lvl="1"/>
            <a:r>
              <a:rPr lang="en-US" dirty="0" smtClean="0"/>
              <a:t>Strict filtering rules apply: RU can only access ISR or get data based on their role in transport. </a:t>
            </a:r>
          </a:p>
          <a:p>
            <a:pPr lvl="1"/>
            <a:endParaRPr lang="en-US" dirty="0" smtClean="0"/>
          </a:p>
          <a:p>
            <a:pPr lvl="1"/>
            <a:endParaRPr lang="en-US" dirty="0" smtClean="0"/>
          </a:p>
          <a:p>
            <a:pPr lvl="1"/>
            <a:endParaRPr lang="en-US" dirty="0" smtClean="0"/>
          </a:p>
          <a:p>
            <a:endParaRPr lang="en-US" dirty="0"/>
          </a:p>
        </p:txBody>
      </p:sp>
      <p:sp>
        <p:nvSpPr>
          <p:cNvPr id="4" name="Pole tekstowe 157"/>
          <p:cNvSpPr txBox="1">
            <a:spLocks noChangeArrowheads="1"/>
          </p:cNvSpPr>
          <p:nvPr/>
        </p:nvSpPr>
        <p:spPr bwMode="auto">
          <a:xfrm>
            <a:off x="1325566" y="6318493"/>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8118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44951"/>
            <a:ext cx="7886700" cy="1325563"/>
          </a:xfrm>
        </p:spPr>
        <p:txBody>
          <a:bodyPr>
            <a:normAutofit/>
          </a:bodyPr>
          <a:lstStyle/>
          <a:p>
            <a:r>
              <a:rPr lang="en-US" b="1" dirty="0" smtClean="0"/>
              <a:t>Subjects of transport market in Railway transport</a:t>
            </a:r>
            <a:endParaRPr lang="en-US" b="1" dirty="0"/>
          </a:p>
        </p:txBody>
      </p:sp>
      <p:sp>
        <p:nvSpPr>
          <p:cNvPr id="3" name="Zástupný objekt pre obsah 2"/>
          <p:cNvSpPr>
            <a:spLocks noGrp="1"/>
          </p:cNvSpPr>
          <p:nvPr>
            <p:ph sz="half" idx="1"/>
          </p:nvPr>
        </p:nvSpPr>
        <p:spPr>
          <a:xfrm>
            <a:off x="395536" y="1988840"/>
            <a:ext cx="8507288" cy="4493095"/>
          </a:xfrm>
        </p:spPr>
        <p:txBody>
          <a:bodyPr>
            <a:normAutofit/>
          </a:bodyPr>
          <a:lstStyle/>
          <a:p>
            <a:r>
              <a:rPr lang="en-US" sz="2400" dirty="0" smtClean="0"/>
              <a:t>The subjects of transportation market are: </a:t>
            </a:r>
          </a:p>
          <a:p>
            <a:pPr lvl="1"/>
            <a:r>
              <a:rPr lang="en-US" sz="2000" dirty="0" smtClean="0"/>
              <a:t>Infrastructure manager</a:t>
            </a:r>
          </a:p>
          <a:p>
            <a:pPr lvl="1"/>
            <a:r>
              <a:rPr lang="en-US" sz="2000" dirty="0" smtClean="0"/>
              <a:t>Carriers  </a:t>
            </a:r>
          </a:p>
          <a:p>
            <a:pPr lvl="1"/>
            <a:r>
              <a:rPr lang="en-US" sz="2000" dirty="0" smtClean="0"/>
              <a:t>Customers </a:t>
            </a:r>
          </a:p>
          <a:p>
            <a:pPr lvl="1"/>
            <a:endParaRPr lang="en-US" sz="1600" dirty="0" smtClean="0"/>
          </a:p>
          <a:p>
            <a:r>
              <a:rPr lang="en-US" sz="2400" dirty="0" smtClean="0"/>
              <a:t>Organizing rail freight transport establishes the cooperation of all parties with specific information requirements</a:t>
            </a:r>
          </a:p>
          <a:p>
            <a:endParaRPr lang="en-US" sz="1600" dirty="0" smtClean="0"/>
          </a:p>
          <a:p>
            <a:r>
              <a:rPr lang="en-US" sz="2400" dirty="0" smtClean="0"/>
              <a:t>Information's are required and provided by all parties involved throughout the so-called. “Train life cycle”.</a:t>
            </a:r>
            <a:endParaRPr lang="en-US" sz="2000" dirty="0"/>
          </a:p>
        </p:txBody>
      </p:sp>
      <p:sp>
        <p:nvSpPr>
          <p:cNvPr id="4" name="Pole tekstowe 157"/>
          <p:cNvSpPr txBox="1">
            <a:spLocks noChangeArrowheads="1"/>
          </p:cNvSpPr>
          <p:nvPr/>
        </p:nvSpPr>
        <p:spPr bwMode="auto">
          <a:xfrm>
            <a:off x="1236468"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1648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28649" y="764704"/>
            <a:ext cx="7886700" cy="1325563"/>
          </a:xfrm>
        </p:spPr>
        <p:txBody>
          <a:bodyPr>
            <a:normAutofit/>
          </a:bodyPr>
          <a:lstStyle/>
          <a:p>
            <a:r>
              <a:rPr lang="en-US" sz="3800" dirty="0">
                <a:latin typeface="Verdana" pitchFamily="34" charset="0"/>
              </a:rPr>
              <a:t>The IS Support for freight </a:t>
            </a:r>
            <a:r>
              <a:rPr lang="en-US" sz="3800" dirty="0" smtClean="0">
                <a:latin typeface="Verdana" pitchFamily="34" charset="0"/>
              </a:rPr>
              <a:t>transport</a:t>
            </a:r>
            <a:r>
              <a:rPr lang="sk-SK" sz="3800" dirty="0" smtClean="0">
                <a:latin typeface="Verdana" pitchFamily="34" charset="0"/>
              </a:rPr>
              <a:t> – International RU</a:t>
            </a:r>
            <a:endParaRPr lang="cs-CZ" sz="3800" dirty="0">
              <a:latin typeface="Verdana" pitchFamily="34" charset="0"/>
            </a:endParaRPr>
          </a:p>
        </p:txBody>
      </p:sp>
      <p:pic>
        <p:nvPicPr>
          <p:cNvPr id="86020" name="Picture 4"/>
          <p:cNvPicPr>
            <a:picLocks noGrp="1" noChangeAspect="1" noChangeArrowheads="1"/>
          </p:cNvPicPr>
          <p:nvPr>
            <p:ph idx="1"/>
          </p:nvPr>
        </p:nvPicPr>
        <p:blipFill>
          <a:blip r:embed="rId2" cstate="print"/>
          <a:stretch>
            <a:fillRect/>
          </a:stretch>
        </p:blipFill>
        <p:spPr>
          <a:xfrm>
            <a:off x="1263795" y="1916832"/>
            <a:ext cx="6260534" cy="4282524"/>
          </a:xfrm>
          <a:noFill/>
          <a:ln/>
        </p:spPr>
      </p:pic>
      <p:sp>
        <p:nvSpPr>
          <p:cNvPr id="4" name="Pole tekstowe 157"/>
          <p:cNvSpPr txBox="1">
            <a:spLocks noChangeArrowheads="1"/>
          </p:cNvSpPr>
          <p:nvPr/>
        </p:nvSpPr>
        <p:spPr bwMode="auto">
          <a:xfrm>
            <a:off x="1331640" y="6381328"/>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6607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28596" y="980728"/>
            <a:ext cx="8507288" cy="1143000"/>
          </a:xfrm>
        </p:spPr>
        <p:txBody>
          <a:bodyPr>
            <a:normAutofit/>
          </a:bodyPr>
          <a:lstStyle/>
          <a:p>
            <a:r>
              <a:rPr lang="en-US" sz="3200" b="1" dirty="0" smtClean="0">
                <a:latin typeface="+mn-lt"/>
              </a:rPr>
              <a:t>The other IS for managing and control of international railway transport – roles of IM</a:t>
            </a:r>
            <a:endParaRPr lang="en-US" sz="3200" b="1" dirty="0">
              <a:latin typeface="+mn-lt"/>
            </a:endParaRPr>
          </a:p>
        </p:txBody>
      </p:sp>
      <p:sp>
        <p:nvSpPr>
          <p:cNvPr id="74755" name="Rectangle 3"/>
          <p:cNvSpPr>
            <a:spLocks noGrp="1" noChangeArrowheads="1"/>
          </p:cNvSpPr>
          <p:nvPr>
            <p:ph idx="1"/>
          </p:nvPr>
        </p:nvSpPr>
        <p:spPr>
          <a:xfrm>
            <a:off x="428596" y="1916832"/>
            <a:ext cx="8229600" cy="4525963"/>
          </a:xfrm>
        </p:spPr>
        <p:txBody>
          <a:bodyPr/>
          <a:lstStyle/>
          <a:p>
            <a:r>
              <a:rPr lang="en-US" dirty="0" smtClean="0">
                <a:latin typeface="Times New Roman" pitchFamily="18" charset="0"/>
                <a:cs typeface="Times New Roman" pitchFamily="18" charset="0"/>
              </a:rPr>
              <a:t>EUROPTIRAILS for international management of transport</a:t>
            </a:r>
          </a:p>
          <a:p>
            <a:r>
              <a:rPr lang="en-US" dirty="0" smtClean="0">
                <a:latin typeface="Times New Roman" pitchFamily="18" charset="0"/>
                <a:cs typeface="Times New Roman" pitchFamily="18" charset="0"/>
              </a:rPr>
              <a:t>EICS to calculation of traffic charges</a:t>
            </a:r>
          </a:p>
          <a:p>
            <a:r>
              <a:rPr lang="en-US" dirty="0" smtClean="0">
                <a:latin typeface="Times New Roman" pitchFamily="18" charset="0"/>
                <a:cs typeface="Times New Roman" pitchFamily="18" charset="0"/>
              </a:rPr>
              <a:t>PATHFINDER web-based interface to ensure optimal route usage</a:t>
            </a:r>
            <a:endParaRPr lang="en-US" dirty="0">
              <a:latin typeface="Times New Roman" pitchFamily="18" charset="0"/>
              <a:cs typeface="Times New Roman" pitchFamily="18" charset="0"/>
            </a:endParaRPr>
          </a:p>
        </p:txBody>
      </p:sp>
      <p:sp>
        <p:nvSpPr>
          <p:cNvPr id="4" name="Pole tekstowe 157"/>
          <p:cNvSpPr txBox="1">
            <a:spLocks noChangeArrowheads="1"/>
          </p:cNvSpPr>
          <p:nvPr/>
        </p:nvSpPr>
        <p:spPr bwMode="auto">
          <a:xfrm>
            <a:off x="1296962"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0770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492896"/>
            <a:ext cx="8229600" cy="1143000"/>
          </a:xfrm>
        </p:spPr>
        <p:txBody>
          <a:bodyPr/>
          <a:lstStyle/>
          <a:p>
            <a:r>
              <a:rPr lang="en-US" dirty="0" smtClean="0"/>
              <a:t>Thank you for attention</a:t>
            </a:r>
            <a:endParaRPr lang="en-US" dirty="0"/>
          </a:p>
        </p:txBody>
      </p:sp>
    </p:spTree>
    <p:extLst>
      <p:ext uri="{BB962C8B-B14F-4D97-AF65-F5344CB8AC3E}">
        <p14:creationId xmlns:p14="http://schemas.microsoft.com/office/powerpoint/2010/main" val="206785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9388" y="748641"/>
            <a:ext cx="7886700" cy="1325563"/>
          </a:xfrm>
        </p:spPr>
        <p:txBody>
          <a:bodyPr>
            <a:normAutofit/>
          </a:bodyPr>
          <a:lstStyle/>
          <a:p>
            <a:r>
              <a:rPr lang="en-GB" sz="3600" b="1" dirty="0" smtClean="0"/>
              <a:t>Monitored elements in</a:t>
            </a:r>
            <a:r>
              <a:rPr lang="sk-SK" sz="3600" b="1" dirty="0" smtClean="0"/>
              <a:t> </a:t>
            </a:r>
            <a:r>
              <a:rPr lang="en-GB" sz="3600" b="1" dirty="0" smtClean="0"/>
              <a:t>IS </a:t>
            </a:r>
            <a:endParaRPr lang="en-GB" sz="3600" b="1" dirty="0"/>
          </a:p>
        </p:txBody>
      </p:sp>
      <p:sp>
        <p:nvSpPr>
          <p:cNvPr id="3" name="Zástupný objekt pre obsah 2"/>
          <p:cNvSpPr>
            <a:spLocks noGrp="1"/>
          </p:cNvSpPr>
          <p:nvPr>
            <p:ph sz="half" idx="1"/>
          </p:nvPr>
        </p:nvSpPr>
        <p:spPr>
          <a:xfrm>
            <a:off x="457200" y="1417638"/>
            <a:ext cx="8229600" cy="3556992"/>
          </a:xfrm>
        </p:spPr>
        <p:txBody>
          <a:bodyPr>
            <a:normAutofit/>
          </a:bodyPr>
          <a:lstStyle/>
          <a:p>
            <a:r>
              <a:rPr lang="en-US" sz="2400" dirty="0"/>
              <a:t>In the process of rail transport and transport it is necessary to know the interconnection of </a:t>
            </a:r>
            <a:r>
              <a:rPr lang="en-US" sz="2400" dirty="0" smtClean="0"/>
              <a:t>information </a:t>
            </a:r>
            <a:r>
              <a:rPr lang="en-US" sz="2400" dirty="0"/>
              <a:t>from its origin to the end of transport</a:t>
            </a:r>
            <a:endParaRPr lang="sk-SK" sz="2400" dirty="0" smtClean="0"/>
          </a:p>
        </p:txBody>
      </p:sp>
      <p:sp>
        <p:nvSpPr>
          <p:cNvPr id="6" name="Obdĺžnik 5"/>
          <p:cNvSpPr/>
          <p:nvPr/>
        </p:nvSpPr>
        <p:spPr>
          <a:xfrm>
            <a:off x="457200" y="4980845"/>
            <a:ext cx="8363272" cy="307777"/>
          </a:xfrm>
          <a:prstGeom prst="rect">
            <a:avLst/>
          </a:prstGeom>
        </p:spPr>
        <p:txBody>
          <a:bodyPr wrap="square">
            <a:spAutoFit/>
          </a:bodyPr>
          <a:lstStyle/>
          <a:p>
            <a:pPr algn="ctr"/>
            <a:r>
              <a:rPr lang="en-US" sz="1400" dirty="0"/>
              <a:t>dependence on information support for securing business and transportation processes</a:t>
            </a:r>
            <a:endParaRPr lang="sk-SK" sz="1400"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834870"/>
            <a:ext cx="5522003" cy="2142867"/>
          </a:xfrm>
          <a:prstGeom prst="rect">
            <a:avLst/>
          </a:prstGeom>
        </p:spPr>
      </p:pic>
      <p:sp>
        <p:nvSpPr>
          <p:cNvPr id="7" name="Pole tekstowe 157"/>
          <p:cNvSpPr txBox="1">
            <a:spLocks noChangeArrowheads="1"/>
          </p:cNvSpPr>
          <p:nvPr/>
        </p:nvSpPr>
        <p:spPr bwMode="auto">
          <a:xfrm>
            <a:off x="1186304"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7184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8376" y="764704"/>
            <a:ext cx="7886700" cy="1325563"/>
          </a:xfrm>
        </p:spPr>
        <p:txBody>
          <a:bodyPr>
            <a:noAutofit/>
          </a:bodyPr>
          <a:lstStyle/>
          <a:p>
            <a:r>
              <a:rPr lang="en-US" sz="3200" b="1" dirty="0"/>
              <a:t>International data </a:t>
            </a:r>
            <a:r>
              <a:rPr lang="sk-SK" sz="3200" b="1" dirty="0" err="1" smtClean="0"/>
              <a:t>inter</a:t>
            </a:r>
            <a:r>
              <a:rPr lang="en-US" sz="3200" b="1" dirty="0" smtClean="0"/>
              <a:t>change </a:t>
            </a:r>
            <a:r>
              <a:rPr lang="en-US" sz="3200" b="1" dirty="0"/>
              <a:t>in Railway Transport and HERMES network </a:t>
            </a:r>
            <a:endParaRPr lang="sk-SK" sz="3200" b="1" dirty="0"/>
          </a:p>
        </p:txBody>
      </p:sp>
      <p:sp>
        <p:nvSpPr>
          <p:cNvPr id="3" name="Zástupný objekt pre obsah 2"/>
          <p:cNvSpPr>
            <a:spLocks noGrp="1"/>
          </p:cNvSpPr>
          <p:nvPr>
            <p:ph sz="half" idx="1"/>
          </p:nvPr>
        </p:nvSpPr>
        <p:spPr>
          <a:xfrm>
            <a:off x="368102" y="1772816"/>
            <a:ext cx="8147248" cy="4675658"/>
          </a:xfrm>
        </p:spPr>
        <p:txBody>
          <a:bodyPr>
            <a:noAutofit/>
          </a:bodyPr>
          <a:lstStyle/>
          <a:p>
            <a:r>
              <a:rPr lang="en-US" sz="2200" dirty="0" smtClean="0"/>
              <a:t>The international data interchange can be implemented as:</a:t>
            </a:r>
          </a:p>
          <a:p>
            <a:pPr lvl="1"/>
            <a:r>
              <a:rPr lang="en-US" sz="1800" dirty="0" smtClean="0"/>
              <a:t>Bilaterally (</a:t>
            </a:r>
            <a:r>
              <a:rPr lang="en-US" sz="1600" dirty="0" smtClean="0"/>
              <a:t>standards and methods known only to the interested subject</a:t>
            </a:r>
            <a:r>
              <a:rPr lang="en-US" sz="1800" dirty="0" smtClean="0"/>
              <a:t>)</a:t>
            </a:r>
          </a:p>
          <a:p>
            <a:pPr lvl="1"/>
            <a:r>
              <a:rPr lang="en-US" sz="1800" dirty="0" smtClean="0"/>
              <a:t>Multilaterally (</a:t>
            </a:r>
            <a:r>
              <a:rPr lang="en-US" sz="1600" dirty="0" smtClean="0"/>
              <a:t>responsible organizations designed standards</a:t>
            </a:r>
            <a:r>
              <a:rPr lang="en-US" sz="1800" dirty="0" smtClean="0"/>
              <a:t>)</a:t>
            </a:r>
          </a:p>
          <a:p>
            <a:pPr lvl="1"/>
            <a:endParaRPr lang="en-US" sz="1200" dirty="0" smtClean="0"/>
          </a:p>
          <a:p>
            <a:r>
              <a:rPr lang="en-US" sz="2200" dirty="0" smtClean="0"/>
              <a:t>HERMES = Handling through European Railways Messaging 		Electronic System</a:t>
            </a:r>
          </a:p>
          <a:p>
            <a:endParaRPr lang="en-US" sz="1200" dirty="0" smtClean="0"/>
          </a:p>
          <a:p>
            <a:r>
              <a:rPr lang="en-US" sz="2200" dirty="0" smtClean="0"/>
              <a:t>Multilateral communication system HERMES VPN secures:</a:t>
            </a:r>
          </a:p>
          <a:p>
            <a:pPr lvl="1"/>
            <a:r>
              <a:rPr lang="en-US" sz="1800" dirty="0" smtClean="0"/>
              <a:t>EDI about train (so called </a:t>
            </a:r>
            <a:r>
              <a:rPr lang="en-US" sz="1800" b="1" dirty="0" smtClean="0"/>
              <a:t>sentence H30 </a:t>
            </a:r>
            <a:r>
              <a:rPr lang="en-US" sz="1800" dirty="0" smtClean="0"/>
              <a:t>– The train announcing)</a:t>
            </a:r>
          </a:p>
          <a:p>
            <a:pPr lvl="1"/>
            <a:r>
              <a:rPr lang="en-US" sz="1800" dirty="0" smtClean="0"/>
              <a:t>EDI about train movement (so called </a:t>
            </a:r>
            <a:r>
              <a:rPr lang="en-US" sz="1800" b="1" dirty="0" smtClean="0"/>
              <a:t>sentence H31</a:t>
            </a:r>
            <a:r>
              <a:rPr lang="en-US" sz="1800" dirty="0" smtClean="0"/>
              <a:t>)</a:t>
            </a:r>
          </a:p>
          <a:p>
            <a:pPr lvl="1"/>
            <a:r>
              <a:rPr lang="en-US" sz="1800" dirty="0" smtClean="0"/>
              <a:t>EDI about wagons in area of concrete railway operators (so called </a:t>
            </a:r>
            <a:r>
              <a:rPr lang="en-US" sz="1800" b="1" dirty="0" smtClean="0"/>
              <a:t>sentence H38 </a:t>
            </a:r>
            <a:r>
              <a:rPr lang="en-US" sz="1800" dirty="0" smtClean="0"/>
              <a:t>– International searching for a wagon)</a:t>
            </a:r>
          </a:p>
          <a:p>
            <a:pPr lvl="1"/>
            <a:r>
              <a:rPr lang="en-US" sz="1800" dirty="0" smtClean="0"/>
              <a:t>EDI about consignment (so called </a:t>
            </a:r>
            <a:r>
              <a:rPr lang="en-US" sz="1800" b="1" dirty="0" smtClean="0"/>
              <a:t>sentence H40  </a:t>
            </a:r>
            <a:r>
              <a:rPr lang="en-US" sz="1800" dirty="0" smtClean="0"/>
              <a:t>- The consignment announcing)</a:t>
            </a:r>
            <a:endParaRPr lang="en-US" sz="1800" dirty="0"/>
          </a:p>
        </p:txBody>
      </p:sp>
      <p:sp>
        <p:nvSpPr>
          <p:cNvPr id="4" name="Pole tekstowe 157"/>
          <p:cNvSpPr txBox="1">
            <a:spLocks noChangeArrowheads="1"/>
          </p:cNvSpPr>
          <p:nvPr/>
        </p:nvSpPr>
        <p:spPr bwMode="auto">
          <a:xfrm>
            <a:off x="1195292"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3900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764704"/>
            <a:ext cx="7886700" cy="1325563"/>
          </a:xfrm>
        </p:spPr>
        <p:txBody>
          <a:bodyPr>
            <a:normAutofit/>
          </a:bodyPr>
          <a:lstStyle/>
          <a:p>
            <a:r>
              <a:rPr lang="en-US" sz="3600" b="1" dirty="0" smtClean="0"/>
              <a:t>The European coverage of IM with HERMES network</a:t>
            </a:r>
            <a:endParaRPr lang="en-US" sz="3600" b="1" dirty="0"/>
          </a:p>
        </p:txBody>
      </p:sp>
      <p:pic>
        <p:nvPicPr>
          <p:cNvPr id="5" name="Picture 3" descr="Hermes_VPN_2G_v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31640" y="1988840"/>
            <a:ext cx="6779096" cy="417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57"/>
          <p:cNvSpPr txBox="1">
            <a:spLocks noChangeArrowheads="1"/>
          </p:cNvSpPr>
          <p:nvPr/>
        </p:nvSpPr>
        <p:spPr bwMode="auto">
          <a:xfrm>
            <a:off x="1236468"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17011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pishosa"/>
          <p:cNvPicPr>
            <a:picLocks noChangeAspect="1" noChangeArrowheads="1"/>
          </p:cNvPicPr>
          <p:nvPr/>
        </p:nvPicPr>
        <p:blipFill rotWithShape="1">
          <a:blip r:embed="rId2">
            <a:extLst>
              <a:ext uri="{28A0092B-C50C-407E-A947-70E740481C1C}">
                <a14:useLocalDpi xmlns:a14="http://schemas.microsoft.com/office/drawing/2010/main" val="0"/>
              </a:ext>
            </a:extLst>
          </a:blip>
          <a:srcRect l="8987" t="11291" r="8269"/>
          <a:stretch/>
        </p:blipFill>
        <p:spPr bwMode="auto">
          <a:xfrm>
            <a:off x="791579" y="908720"/>
            <a:ext cx="7560839"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a:xfrm>
            <a:off x="323527" y="764704"/>
            <a:ext cx="8496944" cy="1431925"/>
          </a:xfrm>
        </p:spPr>
        <p:txBody>
          <a:bodyPr>
            <a:normAutofit/>
          </a:bodyPr>
          <a:lstStyle/>
          <a:p>
            <a:pPr>
              <a:defRPr/>
            </a:pPr>
            <a:r>
              <a:rPr lang="en-US" sz="3200" b="1" dirty="0" smtClean="0">
                <a:latin typeface="Times New Roman" pitchFamily="18" charset="0"/>
                <a:cs typeface="Times New Roman" pitchFamily="18" charset="0"/>
              </a:rPr>
              <a:t>The International HUB connection in HERSMES Network</a:t>
            </a:r>
            <a:endParaRPr lang="en-US" sz="3200" b="1" dirty="0">
              <a:latin typeface="Times New Roman" pitchFamily="18" charset="0"/>
              <a:cs typeface="Times New Roman" pitchFamily="18" charset="0"/>
            </a:endParaRPr>
          </a:p>
        </p:txBody>
      </p:sp>
      <p:sp>
        <p:nvSpPr>
          <p:cNvPr id="4" name="Pole tekstowe 157"/>
          <p:cNvSpPr txBox="1">
            <a:spLocks noChangeArrowheads="1"/>
          </p:cNvSpPr>
          <p:nvPr/>
        </p:nvSpPr>
        <p:spPr bwMode="auto">
          <a:xfrm>
            <a:off x="1325564" y="6237312"/>
            <a:ext cx="6492868" cy="171439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9371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836712"/>
            <a:ext cx="9144000" cy="1143000"/>
          </a:xfrm>
        </p:spPr>
        <p:txBody>
          <a:bodyPr>
            <a:noAutofit/>
          </a:bodyPr>
          <a:lstStyle/>
          <a:p>
            <a:r>
              <a:rPr lang="en-US" sz="3200" b="1" dirty="0" smtClean="0"/>
              <a:t>Technical specification of Interoperability- TSI</a:t>
            </a:r>
            <a:endParaRPr lang="en-US" sz="3200" b="1" dirty="0"/>
          </a:p>
        </p:txBody>
      </p:sp>
      <p:sp>
        <p:nvSpPr>
          <p:cNvPr id="3" name="Zástupný objekt pre obsah 2"/>
          <p:cNvSpPr>
            <a:spLocks noGrp="1"/>
          </p:cNvSpPr>
          <p:nvPr>
            <p:ph sz="half" idx="1"/>
          </p:nvPr>
        </p:nvSpPr>
        <p:spPr>
          <a:xfrm>
            <a:off x="457200" y="1600201"/>
            <a:ext cx="8229600" cy="4421087"/>
          </a:xfrm>
        </p:spPr>
        <p:txBody>
          <a:bodyPr>
            <a:normAutofit fontScale="92500" lnSpcReduction="20000"/>
          </a:bodyPr>
          <a:lstStyle/>
          <a:p>
            <a:r>
              <a:rPr lang="en-US" sz="2400" dirty="0"/>
              <a:t>The Technical Specifications for Interoperability (TSIs) define the technical and operational standards which must be met by each subsystem or part of subsystem in order to meet the essential requirements and ensure the interoperability of the railway system of the European </a:t>
            </a:r>
            <a:r>
              <a:rPr lang="en-US" sz="2400" dirty="0" smtClean="0"/>
              <a:t>Union</a:t>
            </a:r>
            <a:r>
              <a:rPr lang="sk-SK" sz="2400" dirty="0" smtClean="0"/>
              <a:t>; </a:t>
            </a:r>
          </a:p>
          <a:p>
            <a:endParaRPr lang="sk-SK" sz="1500" dirty="0" smtClean="0"/>
          </a:p>
          <a:p>
            <a:r>
              <a:rPr lang="en-US" sz="2400" dirty="0"/>
              <a:t>the Regulations are generally and directly binding legal acts, apply to all EU Member States and become part of their legal order immediately after their approval;</a:t>
            </a:r>
          </a:p>
          <a:p>
            <a:endParaRPr lang="en-US" sz="1500" dirty="0"/>
          </a:p>
          <a:p>
            <a:r>
              <a:rPr lang="en-US" sz="2400" dirty="0"/>
              <a:t>they are a prerequisite for achieving interoperability within the pan-European rail system;</a:t>
            </a:r>
          </a:p>
          <a:p>
            <a:endParaRPr lang="en-US" sz="1500" dirty="0"/>
          </a:p>
          <a:p>
            <a:r>
              <a:rPr lang="en-US" sz="2400" dirty="0"/>
              <a:t>separate TSIs are drawn up for each area with regard to the interoperability constituents of the RU.</a:t>
            </a:r>
            <a:endParaRPr lang="sk-SK" sz="2400" dirty="0"/>
          </a:p>
        </p:txBody>
      </p:sp>
      <p:sp>
        <p:nvSpPr>
          <p:cNvPr id="4" name="Pole tekstowe 157"/>
          <p:cNvSpPr txBox="1">
            <a:spLocks noChangeArrowheads="1"/>
          </p:cNvSpPr>
          <p:nvPr/>
        </p:nvSpPr>
        <p:spPr bwMode="auto">
          <a:xfrm>
            <a:off x="1325566" y="6254751"/>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893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692696"/>
            <a:ext cx="7886700" cy="1325563"/>
          </a:xfrm>
        </p:spPr>
        <p:txBody>
          <a:bodyPr>
            <a:normAutofit/>
          </a:bodyPr>
          <a:lstStyle/>
          <a:p>
            <a:r>
              <a:rPr lang="en-US" sz="3600" b="1" dirty="0" smtClean="0"/>
              <a:t>Actual structure of TSI with Impact to Railway Transport</a:t>
            </a:r>
            <a:endParaRPr lang="en-US" sz="3600" b="1" dirty="0"/>
          </a:p>
        </p:txBody>
      </p:sp>
      <p:sp>
        <p:nvSpPr>
          <p:cNvPr id="3" name="Zástupný objekt pre obsah 2"/>
          <p:cNvSpPr>
            <a:spLocks noGrp="1"/>
          </p:cNvSpPr>
          <p:nvPr>
            <p:ph sz="half" idx="1"/>
          </p:nvPr>
        </p:nvSpPr>
        <p:spPr>
          <a:xfrm>
            <a:off x="426368" y="2132856"/>
            <a:ext cx="8291264" cy="4176464"/>
          </a:xfrm>
        </p:spPr>
        <p:txBody>
          <a:bodyPr>
            <a:normAutofit fontScale="77500" lnSpcReduction="20000"/>
          </a:bodyPr>
          <a:lstStyle/>
          <a:p>
            <a:pPr lvl="0"/>
            <a:r>
              <a:rPr lang="en-US" dirty="0" smtClean="0"/>
              <a:t>TSI TAF (</a:t>
            </a:r>
            <a:r>
              <a:rPr lang="en-US" sz="2600" dirty="0" smtClean="0"/>
              <a:t>1305/2014 - Telematics Application for Freight service TSI</a:t>
            </a:r>
            <a:r>
              <a:rPr lang="en-US" dirty="0" smtClean="0"/>
              <a:t>)</a:t>
            </a:r>
          </a:p>
          <a:p>
            <a:pPr lvl="0"/>
            <a:endParaRPr lang="en-US" sz="1400" dirty="0" smtClean="0"/>
          </a:p>
          <a:p>
            <a:pPr lvl="0"/>
            <a:r>
              <a:rPr lang="en-US" dirty="0" smtClean="0"/>
              <a:t>TSI TAP (</a:t>
            </a:r>
            <a:r>
              <a:rPr lang="en-US" sz="2600" dirty="0" smtClean="0"/>
              <a:t>2016/527 - Telematics Application for Passenger service TSI</a:t>
            </a:r>
            <a:r>
              <a:rPr lang="en-US" dirty="0" smtClean="0"/>
              <a:t>)</a:t>
            </a:r>
          </a:p>
          <a:p>
            <a:pPr lvl="0"/>
            <a:endParaRPr lang="en-US" sz="1400" dirty="0" smtClean="0"/>
          </a:p>
          <a:p>
            <a:pPr lvl="0"/>
            <a:r>
              <a:rPr lang="en-US" dirty="0" smtClean="0"/>
              <a:t>TSI WAG (</a:t>
            </a:r>
            <a:r>
              <a:rPr lang="en-US" sz="2600" dirty="0" smtClean="0"/>
              <a:t>2015/9243 - Rolling Stock - Freight Wagons TSI</a:t>
            </a:r>
            <a:r>
              <a:rPr lang="en-US" dirty="0" smtClean="0"/>
              <a:t>),</a:t>
            </a:r>
          </a:p>
          <a:p>
            <a:pPr lvl="0"/>
            <a:endParaRPr lang="en-US" sz="1400" dirty="0" smtClean="0"/>
          </a:p>
          <a:p>
            <a:pPr lvl="0"/>
            <a:r>
              <a:rPr lang="en-US" dirty="0" smtClean="0"/>
              <a:t>TSI OPE (</a:t>
            </a:r>
            <a:r>
              <a:rPr lang="en-US" sz="2600" dirty="0" smtClean="0"/>
              <a:t>995/2015 Operation and Traffic Management TSI</a:t>
            </a:r>
            <a:r>
              <a:rPr lang="en-US" dirty="0" smtClean="0"/>
              <a:t>),</a:t>
            </a:r>
          </a:p>
          <a:p>
            <a:pPr lvl="0"/>
            <a:endParaRPr lang="en-US" sz="1400" dirty="0" smtClean="0"/>
          </a:p>
          <a:p>
            <a:pPr lvl="0"/>
            <a:r>
              <a:rPr lang="en-US" dirty="0" smtClean="0"/>
              <a:t>TSI NOI (</a:t>
            </a:r>
            <a:r>
              <a:rPr lang="en-US" sz="2600" dirty="0" smtClean="0"/>
              <a:t>1304/2014 Noise TSI</a:t>
            </a:r>
            <a:r>
              <a:rPr lang="en-US" dirty="0" smtClean="0"/>
              <a:t>),</a:t>
            </a:r>
          </a:p>
          <a:p>
            <a:pPr lvl="0"/>
            <a:endParaRPr lang="en-US" sz="1400" dirty="0" smtClean="0"/>
          </a:p>
          <a:p>
            <a:pPr lvl="0"/>
            <a:r>
              <a:rPr lang="en-US" dirty="0" smtClean="0"/>
              <a:t>TSI CCS (</a:t>
            </a:r>
            <a:r>
              <a:rPr lang="en-US" sz="2600" dirty="0" smtClean="0"/>
              <a:t>2016/919 Control Command and Signaling TSI</a:t>
            </a:r>
            <a:r>
              <a:rPr lang="en-US" dirty="0" smtClean="0"/>
              <a:t>)</a:t>
            </a:r>
          </a:p>
          <a:p>
            <a:pPr lvl="0"/>
            <a:endParaRPr lang="en-US" sz="1600" dirty="0" smtClean="0"/>
          </a:p>
          <a:p>
            <a:pPr lvl="0"/>
            <a:r>
              <a:rPr lang="en-US" dirty="0" smtClean="0"/>
              <a:t>TSI INF (</a:t>
            </a:r>
            <a:r>
              <a:rPr lang="en-US" sz="2600" dirty="0" smtClean="0"/>
              <a:t>1299/2014 Infrastructure TSI</a:t>
            </a:r>
            <a:r>
              <a:rPr lang="en-US" dirty="0" smtClean="0"/>
              <a:t>)</a:t>
            </a:r>
          </a:p>
        </p:txBody>
      </p:sp>
      <p:sp>
        <p:nvSpPr>
          <p:cNvPr id="4" name="Pole tekstowe 157"/>
          <p:cNvSpPr txBox="1">
            <a:spLocks noChangeArrowheads="1"/>
          </p:cNvSpPr>
          <p:nvPr/>
        </p:nvSpPr>
        <p:spPr bwMode="auto">
          <a:xfrm>
            <a:off x="1325566" y="6309320"/>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791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040" y="836712"/>
            <a:ext cx="8229600" cy="1143000"/>
          </a:xfrm>
        </p:spPr>
        <p:txBody>
          <a:bodyPr>
            <a:noAutofit/>
          </a:bodyPr>
          <a:lstStyle/>
          <a:p>
            <a:r>
              <a:rPr lang="en-US" sz="3200" b="1" dirty="0"/>
              <a:t>Telematics Applications for Freight service TSI</a:t>
            </a:r>
            <a:endParaRPr lang="sk-SK" sz="3200" b="1" dirty="0"/>
          </a:p>
        </p:txBody>
      </p:sp>
      <p:sp>
        <p:nvSpPr>
          <p:cNvPr id="3" name="Zástupný objekt pre obsah 2"/>
          <p:cNvSpPr>
            <a:spLocks noGrp="1"/>
          </p:cNvSpPr>
          <p:nvPr>
            <p:ph sz="half" idx="1"/>
          </p:nvPr>
        </p:nvSpPr>
        <p:spPr>
          <a:xfrm>
            <a:off x="457200" y="2339753"/>
            <a:ext cx="8435280" cy="3609528"/>
          </a:xfrm>
        </p:spPr>
        <p:txBody>
          <a:bodyPr>
            <a:normAutofit fontScale="40000" lnSpcReduction="20000"/>
          </a:bodyPr>
          <a:lstStyle/>
          <a:p>
            <a:pPr marL="0" indent="0">
              <a:buNone/>
            </a:pPr>
            <a:r>
              <a:rPr lang="en-US" dirty="0" smtClean="0"/>
              <a:t>The main groups of information reports are:</a:t>
            </a:r>
          </a:p>
          <a:p>
            <a:pPr>
              <a:lnSpc>
                <a:spcPct val="120000"/>
              </a:lnSpc>
            </a:pPr>
            <a:r>
              <a:rPr lang="en-US" sz="2400" dirty="0" smtClean="0"/>
              <a:t>Customer Consignment Note,</a:t>
            </a:r>
          </a:p>
          <a:p>
            <a:pPr lvl="0">
              <a:lnSpc>
                <a:spcPct val="120000"/>
              </a:lnSpc>
            </a:pPr>
            <a:r>
              <a:rPr lang="en-US" sz="2400" dirty="0" smtClean="0"/>
              <a:t>Path Request,</a:t>
            </a:r>
          </a:p>
          <a:p>
            <a:pPr lvl="0">
              <a:lnSpc>
                <a:spcPct val="120000"/>
              </a:lnSpc>
            </a:pPr>
            <a:r>
              <a:rPr lang="en-US" sz="2400" dirty="0" smtClean="0"/>
              <a:t>Train Preparation,</a:t>
            </a:r>
          </a:p>
          <a:p>
            <a:pPr lvl="0">
              <a:lnSpc>
                <a:spcPct val="120000"/>
              </a:lnSpc>
            </a:pPr>
            <a:r>
              <a:rPr lang="en-US" sz="2400" dirty="0" smtClean="0"/>
              <a:t>Train Running Forecast,</a:t>
            </a:r>
          </a:p>
          <a:p>
            <a:pPr lvl="0">
              <a:lnSpc>
                <a:spcPct val="120000"/>
              </a:lnSpc>
            </a:pPr>
            <a:r>
              <a:rPr lang="en-US" sz="2400" dirty="0" smtClean="0"/>
              <a:t>Service Disruption Information,</a:t>
            </a:r>
          </a:p>
          <a:p>
            <a:pPr lvl="0">
              <a:lnSpc>
                <a:spcPct val="120000"/>
              </a:lnSpc>
            </a:pPr>
            <a:r>
              <a:rPr lang="en-US" sz="2400" dirty="0" smtClean="0"/>
              <a:t>Shipment ETI/ETA (Estimated time of interchange/ Estimated time of arrival),</a:t>
            </a:r>
          </a:p>
          <a:p>
            <a:pPr lvl="0">
              <a:lnSpc>
                <a:spcPct val="120000"/>
              </a:lnSpc>
            </a:pPr>
            <a:r>
              <a:rPr lang="en-US" sz="2400" dirty="0" smtClean="0"/>
              <a:t>Wagon Movement,</a:t>
            </a:r>
          </a:p>
          <a:p>
            <a:pPr lvl="0">
              <a:lnSpc>
                <a:spcPct val="120000"/>
              </a:lnSpc>
            </a:pPr>
            <a:r>
              <a:rPr lang="en-US" sz="2400" dirty="0" smtClean="0"/>
              <a:t>Interchange Reporting,</a:t>
            </a:r>
          </a:p>
          <a:p>
            <a:pPr lvl="0">
              <a:lnSpc>
                <a:spcPct val="120000"/>
              </a:lnSpc>
            </a:pPr>
            <a:r>
              <a:rPr lang="en-US" sz="2400" dirty="0" smtClean="0"/>
              <a:t>Data Exchange for Quality Improvement ;</a:t>
            </a:r>
          </a:p>
          <a:p>
            <a:pPr lvl="0">
              <a:lnSpc>
                <a:spcPct val="120000"/>
              </a:lnSpc>
            </a:pPr>
            <a:r>
              <a:rPr lang="en-US" sz="2400" dirty="0" smtClean="0"/>
              <a:t>The Main Reference Data;</a:t>
            </a:r>
          </a:p>
          <a:p>
            <a:pPr lvl="0">
              <a:lnSpc>
                <a:spcPct val="120000"/>
              </a:lnSpc>
            </a:pPr>
            <a:r>
              <a:rPr lang="en-US" sz="2400" dirty="0" smtClean="0"/>
              <a:t>Various Reference Files and Databases;</a:t>
            </a:r>
          </a:p>
          <a:p>
            <a:pPr lvl="0">
              <a:lnSpc>
                <a:spcPct val="120000"/>
              </a:lnSpc>
            </a:pPr>
            <a:r>
              <a:rPr lang="en-US" sz="2400" dirty="0" smtClean="0"/>
              <a:t>Networking &amp; Communication.</a:t>
            </a:r>
          </a:p>
          <a:p>
            <a:endParaRPr lang="en-US" dirty="0"/>
          </a:p>
        </p:txBody>
      </p:sp>
      <p:sp>
        <p:nvSpPr>
          <p:cNvPr id="5" name="Nadpis 1"/>
          <p:cNvSpPr txBox="1">
            <a:spLocks/>
          </p:cNvSpPr>
          <p:nvPr/>
        </p:nvSpPr>
        <p:spPr>
          <a:xfrm>
            <a:off x="203920" y="1196753"/>
            <a:ext cx="857929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Commission regulation (EU) No 1305/2014 of 11 December 2014 on the technical specification for interoperability relating to the telematics applications for freight</a:t>
            </a:r>
          </a:p>
          <a:p>
            <a:r>
              <a:rPr lang="en-US" sz="1600" b="1" dirty="0" smtClean="0"/>
              <a:t>subsystem of the rail system in the European Union and repealing the Regulation (EC) No 62/2006  </a:t>
            </a:r>
            <a:endParaRPr lang="en-US" sz="1600" b="1" dirty="0"/>
          </a:p>
        </p:txBody>
      </p:sp>
      <p:sp>
        <p:nvSpPr>
          <p:cNvPr id="6" name="Pole tekstowe 157"/>
          <p:cNvSpPr txBox="1">
            <a:spLocks noChangeArrowheads="1"/>
          </p:cNvSpPr>
          <p:nvPr/>
        </p:nvSpPr>
        <p:spPr bwMode="auto">
          <a:xfrm>
            <a:off x="1428406" y="6309322"/>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Transport Systems: New ICT based Master’s Curricula in 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8111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INTRAS Presentations TEMPLATE</Template>
  <TotalTime>843</TotalTime>
  <Words>1335</Words>
  <Application>Microsoft Office PowerPoint</Application>
  <PresentationFormat>Prezentácia na obrazovke (4:3)</PresentationFormat>
  <Paragraphs>142</Paragraphs>
  <Slides>22</Slides>
  <Notes>3</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22</vt:i4>
      </vt:variant>
    </vt:vector>
  </HeadingPairs>
  <TitlesOfParts>
    <vt:vector size="29" baseType="lpstr">
      <vt:lpstr>Arial</vt:lpstr>
      <vt:lpstr>Calibri</vt:lpstr>
      <vt:lpstr>Calibri Light</vt:lpstr>
      <vt:lpstr>Times New Roman</vt:lpstr>
      <vt:lpstr>Verdana</vt:lpstr>
      <vt:lpstr>Wingdings</vt:lpstr>
      <vt:lpstr>Motyw pakietu Office</vt:lpstr>
      <vt:lpstr>The International support for IS in Railway transport</vt:lpstr>
      <vt:lpstr>Subjects of transport market in Railway transport</vt:lpstr>
      <vt:lpstr>Monitored elements in IS </vt:lpstr>
      <vt:lpstr>International data interchange in Railway Transport and HERMES network </vt:lpstr>
      <vt:lpstr>The European coverage of IM with HERMES network</vt:lpstr>
      <vt:lpstr>The International HUB connection in HERSMES Network</vt:lpstr>
      <vt:lpstr>Technical specification of Interoperability- TSI</vt:lpstr>
      <vt:lpstr>Actual structure of TSI with Impact to Railway Transport</vt:lpstr>
      <vt:lpstr>Telematics Applications for Freight service TSI</vt:lpstr>
      <vt:lpstr>Telematics Applications for Freight service TSI</vt:lpstr>
      <vt:lpstr>The IS Support for freight transport – TAF TSI</vt:lpstr>
      <vt:lpstr>The IS Support for freight transport– TAF TSI</vt:lpstr>
      <vt:lpstr>The IS Support for freight transport– TAF TSI</vt:lpstr>
      <vt:lpstr>The IS Support for freight transport – TAF TSI</vt:lpstr>
      <vt:lpstr>The IS Support for freight transport– TAF TSI</vt:lpstr>
      <vt:lpstr>The IS Support for freight transport – TAF TSI</vt:lpstr>
      <vt:lpstr>TAF TSI – log. architecture</vt:lpstr>
      <vt:lpstr>The other support with IS for RU in EU – Project ORFEUS</vt:lpstr>
      <vt:lpstr>The other support with IS for RU in EU – Project ISR</vt:lpstr>
      <vt:lpstr>The IS Support for freight transport – International RU</vt:lpstr>
      <vt:lpstr>The other IS for managing and control of international railway transport – roles of IM</vt:lpstr>
      <vt:lpstr>Thank you for attention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Eva Štípalová</dc:creator>
  <cp:lastModifiedBy>Pagan Min</cp:lastModifiedBy>
  <cp:revision>97</cp:revision>
  <dcterms:created xsi:type="dcterms:W3CDTF">2014-11-14T12:13:46Z</dcterms:created>
  <dcterms:modified xsi:type="dcterms:W3CDTF">2019-07-14T07:14:59Z</dcterms:modified>
</cp:coreProperties>
</file>