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custDataLst>
    <p:tags r:id="rId10"/>
  </p:custDataLst>
  <p:defaultText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z-Cyrl-UZ"/>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z-Cyrl-UZ"/>
          </a:p>
        </p:txBody>
      </p:sp>
      <p:sp>
        <p:nvSpPr>
          <p:cNvPr id="4" name="Дата 3"/>
          <p:cNvSpPr>
            <a:spLocks noGrp="1"/>
          </p:cNvSpPr>
          <p:nvPr>
            <p:ph type="dt" sz="half" idx="10"/>
          </p:nvPr>
        </p:nvSpPr>
        <p:spPr/>
        <p:txBody>
          <a:bodyPr/>
          <a:lstStyle/>
          <a:p>
            <a:fld id="{1274DC0D-B0E4-44EB-87D1-CF5133366CAE}"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4BE77C20-17EB-4C90-9959-941E318F1104}" type="slidenum">
              <a:rPr lang="uz-Cyrl-UZ" smtClean="0"/>
              <a:t>‹#›</a:t>
            </a:fld>
            <a:endParaRPr lang="uz-Cyrl-UZ"/>
          </a:p>
        </p:txBody>
      </p:sp>
    </p:spTree>
    <p:extLst>
      <p:ext uri="{BB962C8B-B14F-4D97-AF65-F5344CB8AC3E}">
        <p14:creationId xmlns:p14="http://schemas.microsoft.com/office/powerpoint/2010/main" val="12738878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1274DC0D-B0E4-44EB-87D1-CF5133366CAE}"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4BE77C20-17EB-4C90-9959-941E318F1104}" type="slidenum">
              <a:rPr lang="uz-Cyrl-UZ" smtClean="0"/>
              <a:t>‹#›</a:t>
            </a:fld>
            <a:endParaRPr lang="uz-Cyrl-UZ"/>
          </a:p>
        </p:txBody>
      </p:sp>
    </p:spTree>
    <p:extLst>
      <p:ext uri="{BB962C8B-B14F-4D97-AF65-F5344CB8AC3E}">
        <p14:creationId xmlns:p14="http://schemas.microsoft.com/office/powerpoint/2010/main" val="3252750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z-Cyrl-UZ"/>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1274DC0D-B0E4-44EB-87D1-CF5133366CAE}"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4BE77C20-17EB-4C90-9959-941E318F1104}" type="slidenum">
              <a:rPr lang="uz-Cyrl-UZ" smtClean="0"/>
              <a:t>‹#›</a:t>
            </a:fld>
            <a:endParaRPr lang="uz-Cyrl-UZ"/>
          </a:p>
        </p:txBody>
      </p:sp>
    </p:spTree>
    <p:extLst>
      <p:ext uri="{BB962C8B-B14F-4D97-AF65-F5344CB8AC3E}">
        <p14:creationId xmlns:p14="http://schemas.microsoft.com/office/powerpoint/2010/main" val="1502413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1274DC0D-B0E4-44EB-87D1-CF5133366CAE}"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4BE77C20-17EB-4C90-9959-941E318F1104}" type="slidenum">
              <a:rPr lang="uz-Cyrl-UZ" smtClean="0"/>
              <a:t>‹#›</a:t>
            </a:fld>
            <a:endParaRPr lang="uz-Cyrl-UZ"/>
          </a:p>
        </p:txBody>
      </p:sp>
    </p:spTree>
    <p:extLst>
      <p:ext uri="{BB962C8B-B14F-4D97-AF65-F5344CB8AC3E}">
        <p14:creationId xmlns:p14="http://schemas.microsoft.com/office/powerpoint/2010/main" val="345872512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z-Cyrl-UZ"/>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74DC0D-B0E4-44EB-87D1-CF5133366CAE}"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4BE77C20-17EB-4C90-9959-941E318F1104}" type="slidenum">
              <a:rPr lang="uz-Cyrl-UZ" smtClean="0"/>
              <a:t>‹#›</a:t>
            </a:fld>
            <a:endParaRPr lang="uz-Cyrl-UZ"/>
          </a:p>
        </p:txBody>
      </p:sp>
    </p:spTree>
    <p:extLst>
      <p:ext uri="{BB962C8B-B14F-4D97-AF65-F5344CB8AC3E}">
        <p14:creationId xmlns:p14="http://schemas.microsoft.com/office/powerpoint/2010/main" val="1469464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5" name="Дата 4"/>
          <p:cNvSpPr>
            <a:spLocks noGrp="1"/>
          </p:cNvSpPr>
          <p:nvPr>
            <p:ph type="dt" sz="half" idx="10"/>
          </p:nvPr>
        </p:nvSpPr>
        <p:spPr/>
        <p:txBody>
          <a:bodyPr/>
          <a:lstStyle/>
          <a:p>
            <a:fld id="{1274DC0D-B0E4-44EB-87D1-CF5133366CAE}"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4BE77C20-17EB-4C90-9959-941E318F1104}" type="slidenum">
              <a:rPr lang="uz-Cyrl-UZ" smtClean="0"/>
              <a:t>‹#›</a:t>
            </a:fld>
            <a:endParaRPr lang="uz-Cyrl-UZ"/>
          </a:p>
        </p:txBody>
      </p:sp>
    </p:spTree>
    <p:extLst>
      <p:ext uri="{BB962C8B-B14F-4D97-AF65-F5344CB8AC3E}">
        <p14:creationId xmlns:p14="http://schemas.microsoft.com/office/powerpoint/2010/main" val="3877547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z-Cyrl-UZ"/>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7" name="Дата 6"/>
          <p:cNvSpPr>
            <a:spLocks noGrp="1"/>
          </p:cNvSpPr>
          <p:nvPr>
            <p:ph type="dt" sz="half" idx="10"/>
          </p:nvPr>
        </p:nvSpPr>
        <p:spPr/>
        <p:txBody>
          <a:bodyPr/>
          <a:lstStyle/>
          <a:p>
            <a:fld id="{1274DC0D-B0E4-44EB-87D1-CF5133366CAE}" type="datetimeFigureOut">
              <a:rPr lang="uz-Cyrl-UZ" smtClean="0"/>
              <a:t>20.03.2020</a:t>
            </a:fld>
            <a:endParaRPr lang="uz-Cyrl-UZ"/>
          </a:p>
        </p:txBody>
      </p:sp>
      <p:sp>
        <p:nvSpPr>
          <p:cNvPr id="8" name="Нижний колонтитул 7"/>
          <p:cNvSpPr>
            <a:spLocks noGrp="1"/>
          </p:cNvSpPr>
          <p:nvPr>
            <p:ph type="ftr" sz="quarter" idx="11"/>
          </p:nvPr>
        </p:nvSpPr>
        <p:spPr/>
        <p:txBody>
          <a:bodyPr/>
          <a:lstStyle/>
          <a:p>
            <a:endParaRPr lang="uz-Cyrl-UZ"/>
          </a:p>
        </p:txBody>
      </p:sp>
      <p:sp>
        <p:nvSpPr>
          <p:cNvPr id="9" name="Номер слайда 8"/>
          <p:cNvSpPr>
            <a:spLocks noGrp="1"/>
          </p:cNvSpPr>
          <p:nvPr>
            <p:ph type="sldNum" sz="quarter" idx="12"/>
          </p:nvPr>
        </p:nvSpPr>
        <p:spPr/>
        <p:txBody>
          <a:bodyPr/>
          <a:lstStyle/>
          <a:p>
            <a:fld id="{4BE77C20-17EB-4C90-9959-941E318F1104}" type="slidenum">
              <a:rPr lang="uz-Cyrl-UZ" smtClean="0"/>
              <a:t>‹#›</a:t>
            </a:fld>
            <a:endParaRPr lang="uz-Cyrl-UZ"/>
          </a:p>
        </p:txBody>
      </p:sp>
    </p:spTree>
    <p:extLst>
      <p:ext uri="{BB962C8B-B14F-4D97-AF65-F5344CB8AC3E}">
        <p14:creationId xmlns:p14="http://schemas.microsoft.com/office/powerpoint/2010/main" val="2930430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Дата 2"/>
          <p:cNvSpPr>
            <a:spLocks noGrp="1"/>
          </p:cNvSpPr>
          <p:nvPr>
            <p:ph type="dt" sz="half" idx="10"/>
          </p:nvPr>
        </p:nvSpPr>
        <p:spPr/>
        <p:txBody>
          <a:bodyPr/>
          <a:lstStyle/>
          <a:p>
            <a:fld id="{1274DC0D-B0E4-44EB-87D1-CF5133366CAE}" type="datetimeFigureOut">
              <a:rPr lang="uz-Cyrl-UZ" smtClean="0"/>
              <a:t>20.03.2020</a:t>
            </a:fld>
            <a:endParaRPr lang="uz-Cyrl-UZ"/>
          </a:p>
        </p:txBody>
      </p:sp>
      <p:sp>
        <p:nvSpPr>
          <p:cNvPr id="4" name="Нижний колонтитул 3"/>
          <p:cNvSpPr>
            <a:spLocks noGrp="1"/>
          </p:cNvSpPr>
          <p:nvPr>
            <p:ph type="ftr" sz="quarter" idx="11"/>
          </p:nvPr>
        </p:nvSpPr>
        <p:spPr/>
        <p:txBody>
          <a:bodyPr/>
          <a:lstStyle/>
          <a:p>
            <a:endParaRPr lang="uz-Cyrl-UZ"/>
          </a:p>
        </p:txBody>
      </p:sp>
      <p:sp>
        <p:nvSpPr>
          <p:cNvPr id="5" name="Номер слайда 4"/>
          <p:cNvSpPr>
            <a:spLocks noGrp="1"/>
          </p:cNvSpPr>
          <p:nvPr>
            <p:ph type="sldNum" sz="quarter" idx="12"/>
          </p:nvPr>
        </p:nvSpPr>
        <p:spPr/>
        <p:txBody>
          <a:bodyPr/>
          <a:lstStyle/>
          <a:p>
            <a:fld id="{4BE77C20-17EB-4C90-9959-941E318F1104}" type="slidenum">
              <a:rPr lang="uz-Cyrl-UZ" smtClean="0"/>
              <a:t>‹#›</a:t>
            </a:fld>
            <a:endParaRPr lang="uz-Cyrl-UZ"/>
          </a:p>
        </p:txBody>
      </p:sp>
    </p:spTree>
    <p:extLst>
      <p:ext uri="{BB962C8B-B14F-4D97-AF65-F5344CB8AC3E}">
        <p14:creationId xmlns:p14="http://schemas.microsoft.com/office/powerpoint/2010/main" val="1004717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74DC0D-B0E4-44EB-87D1-CF5133366CAE}" type="datetimeFigureOut">
              <a:rPr lang="uz-Cyrl-UZ" smtClean="0"/>
              <a:t>20.03.2020</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4BE77C20-17EB-4C90-9959-941E318F1104}" type="slidenum">
              <a:rPr lang="uz-Cyrl-UZ" smtClean="0"/>
              <a:t>‹#›</a:t>
            </a:fld>
            <a:endParaRPr lang="uz-Cyrl-UZ"/>
          </a:p>
        </p:txBody>
      </p:sp>
    </p:spTree>
    <p:extLst>
      <p:ext uri="{BB962C8B-B14F-4D97-AF65-F5344CB8AC3E}">
        <p14:creationId xmlns:p14="http://schemas.microsoft.com/office/powerpoint/2010/main" val="2844320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z-Cyrl-UZ"/>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274DC0D-B0E4-44EB-87D1-CF5133366CAE}"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4BE77C20-17EB-4C90-9959-941E318F1104}" type="slidenum">
              <a:rPr lang="uz-Cyrl-UZ" smtClean="0"/>
              <a:t>‹#›</a:t>
            </a:fld>
            <a:endParaRPr lang="uz-Cyrl-UZ"/>
          </a:p>
        </p:txBody>
      </p:sp>
    </p:spTree>
    <p:extLst>
      <p:ext uri="{BB962C8B-B14F-4D97-AF65-F5344CB8AC3E}">
        <p14:creationId xmlns:p14="http://schemas.microsoft.com/office/powerpoint/2010/main" val="232102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z-Cyrl-UZ"/>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z-Cyrl-UZ"/>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274DC0D-B0E4-44EB-87D1-CF5133366CAE}"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4BE77C20-17EB-4C90-9959-941E318F1104}" type="slidenum">
              <a:rPr lang="uz-Cyrl-UZ" smtClean="0"/>
              <a:t>‹#›</a:t>
            </a:fld>
            <a:endParaRPr lang="uz-Cyrl-UZ"/>
          </a:p>
        </p:txBody>
      </p:sp>
    </p:spTree>
    <p:extLst>
      <p:ext uri="{BB962C8B-B14F-4D97-AF65-F5344CB8AC3E}">
        <p14:creationId xmlns:p14="http://schemas.microsoft.com/office/powerpoint/2010/main" val="2466812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z-Cyrl-UZ"/>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74DC0D-B0E4-44EB-87D1-CF5133366CAE}" type="datetimeFigureOut">
              <a:rPr lang="uz-Cyrl-UZ" smtClean="0"/>
              <a:t>20.03.2020</a:t>
            </a:fld>
            <a:endParaRPr lang="uz-Cyrl-UZ"/>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z-Cyrl-UZ"/>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E77C20-17EB-4C90-9959-941E318F1104}" type="slidenum">
              <a:rPr lang="uz-Cyrl-UZ" smtClean="0"/>
              <a:t>‹#›</a:t>
            </a:fld>
            <a:endParaRPr lang="uz-Cyrl-UZ"/>
          </a:p>
        </p:txBody>
      </p:sp>
    </p:spTree>
    <p:extLst>
      <p:ext uri="{BB962C8B-B14F-4D97-AF65-F5344CB8AC3E}">
        <p14:creationId xmlns:p14="http://schemas.microsoft.com/office/powerpoint/2010/main" val="94989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a:t>Разработка </a:t>
            </a:r>
            <a:r>
              <a:rPr lang="ru-RU" b="1" dirty="0" err="1"/>
              <a:t>Web</a:t>
            </a:r>
            <a:r>
              <a:rPr lang="ru-RU" b="1" dirty="0"/>
              <a:t>-приложений</a:t>
            </a:r>
            <a:r>
              <a:rPr lang="ru-RU" dirty="0"/>
              <a:t> </a:t>
            </a:r>
            <a:endParaRPr lang="uz-Cyrl-UZ" dirty="0"/>
          </a:p>
        </p:txBody>
      </p:sp>
      <p:sp>
        <p:nvSpPr>
          <p:cNvPr id="3" name="Подзаголовок 2"/>
          <p:cNvSpPr>
            <a:spLocks noGrp="1"/>
          </p:cNvSpPr>
          <p:nvPr>
            <p:ph type="subTitle" idx="1"/>
          </p:nvPr>
        </p:nvSpPr>
        <p:spPr/>
        <p:txBody>
          <a:bodyPr/>
          <a:lstStyle/>
          <a:p>
            <a:r>
              <a:rPr lang="uz-Cyrl-UZ" dirty="0"/>
              <a:t>Тохиров Э.Т.</a:t>
            </a:r>
            <a:endParaRPr lang="uz-Cyrl-UZ" dirty="0"/>
          </a:p>
        </p:txBody>
      </p:sp>
    </p:spTree>
    <p:extLst>
      <p:ext uri="{BB962C8B-B14F-4D97-AF65-F5344CB8AC3E}">
        <p14:creationId xmlns:p14="http://schemas.microsoft.com/office/powerpoint/2010/main" val="1508501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a:xfrm>
            <a:off x="251520" y="260648"/>
            <a:ext cx="8640960" cy="6336704"/>
          </a:xfrm>
        </p:spPr>
        <p:txBody>
          <a:bodyPr>
            <a:normAutofit fontScale="77500" lnSpcReduction="20000"/>
          </a:bodyPr>
          <a:lstStyle/>
          <a:p>
            <a:pPr marL="0" indent="0">
              <a:buNone/>
            </a:pPr>
            <a:r>
              <a:rPr lang="ru-RU" dirty="0"/>
              <a:t>Под </a:t>
            </a:r>
            <a:r>
              <a:rPr lang="ru-RU" b="1" dirty="0" err="1"/>
              <a:t>web</a:t>
            </a:r>
            <a:r>
              <a:rPr lang="ru-RU" b="1" dirty="0"/>
              <a:t>-приложением</a:t>
            </a:r>
            <a:r>
              <a:rPr lang="ru-RU" dirty="0"/>
              <a:t> будет пониматься программа, основной интерфейс пользователя которой работает в стандартном WWW-браузере под управлением HTML и XML-документов. Для улучшения качества интерфейса пользователя часто применяют </a:t>
            </a:r>
            <a:r>
              <a:rPr lang="ru-RU" dirty="0" err="1"/>
              <a:t>JavaScript</a:t>
            </a:r>
            <a:r>
              <a:rPr lang="ru-RU" dirty="0"/>
              <a:t>, однако это несколько снижает универсальность интерфейса. Следует заметить, что интерфейс можно построить на </a:t>
            </a:r>
            <a:r>
              <a:rPr lang="ru-RU" dirty="0" err="1"/>
              <a:t>Java</a:t>
            </a:r>
            <a:r>
              <a:rPr lang="ru-RU" dirty="0"/>
              <a:t>- или </a:t>
            </a:r>
            <a:r>
              <a:rPr lang="ru-RU" dirty="0" err="1"/>
              <a:t>Flash</a:t>
            </a:r>
            <a:r>
              <a:rPr lang="ru-RU" dirty="0"/>
              <a:t>-апплетах, однако, такие приложения сложно назвать </a:t>
            </a:r>
            <a:r>
              <a:rPr lang="ru-RU" dirty="0" err="1"/>
              <a:t>web</a:t>
            </a:r>
            <a:r>
              <a:rPr lang="ru-RU" dirty="0"/>
              <a:t>-приложениями, так как </a:t>
            </a:r>
            <a:r>
              <a:rPr lang="ru-RU" dirty="0" err="1"/>
              <a:t>Java</a:t>
            </a:r>
            <a:r>
              <a:rPr lang="ru-RU" dirty="0"/>
              <a:t> или </a:t>
            </a:r>
            <a:r>
              <a:rPr lang="ru-RU" dirty="0" err="1"/>
              <a:t>Flash</a:t>
            </a:r>
            <a:r>
              <a:rPr lang="ru-RU" dirty="0"/>
              <a:t> могут использовать собственные протоколы для общения с сервером, а не стандартный для WWW протокол HTTP.</a:t>
            </a:r>
            <a:endParaRPr lang="uz-Cyrl-UZ" dirty="0"/>
          </a:p>
          <a:p>
            <a:pPr marL="0" indent="0">
              <a:buNone/>
            </a:pPr>
            <a:r>
              <a:rPr lang="ru-RU" dirty="0"/>
              <a:t>При создании </a:t>
            </a:r>
            <a:r>
              <a:rPr lang="ru-RU" dirty="0" err="1"/>
              <a:t>web</a:t>
            </a:r>
            <a:r>
              <a:rPr lang="ru-RU" dirty="0"/>
              <a:t>-приложений стараются отделить Форму (внешний вид, стиль), Содержание и Логику обработки данных. Современные технологии построения </a:t>
            </a:r>
            <a:r>
              <a:rPr lang="ru-RU" dirty="0" err="1"/>
              <a:t>web</a:t>
            </a:r>
            <a:r>
              <a:rPr lang="ru-RU" dirty="0"/>
              <a:t>-сайтов дают возможность подойти достаточно близко к этому идеалу. Тем не менее, даже без применения многоуровневых приложений можно придерживаться стиля, позволяющего изменять любой из этих аспектов, не затрагивая (или почти не затрагивая) двух других. Рассуждения на эту тему будут продолжены в разделе, посвященном средам разработки</a:t>
            </a:r>
            <a:r>
              <a:rPr lang="ru-RU" dirty="0" smtClean="0"/>
              <a:t>.</a:t>
            </a:r>
            <a:endParaRPr lang="uz-Cyrl-UZ" dirty="0"/>
          </a:p>
        </p:txBody>
      </p:sp>
    </p:spTree>
    <p:extLst>
      <p:ext uri="{BB962C8B-B14F-4D97-AF65-F5344CB8AC3E}">
        <p14:creationId xmlns:p14="http://schemas.microsoft.com/office/powerpoint/2010/main" val="636029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784976" cy="6408712"/>
          </a:xfrm>
        </p:spPr>
        <p:txBody>
          <a:bodyPr>
            <a:normAutofit fontScale="85000" lnSpcReduction="10000"/>
          </a:bodyPr>
          <a:lstStyle/>
          <a:p>
            <a:pPr marL="0" indent="0">
              <a:buNone/>
            </a:pPr>
            <a:r>
              <a:rPr lang="ru-RU" b="1" dirty="0"/>
              <a:t>CGI-сценарии</a:t>
            </a:r>
            <a:endParaRPr lang="uz-Cyrl-UZ" b="1" dirty="0"/>
          </a:p>
          <a:p>
            <a:pPr marL="0" indent="0">
              <a:buNone/>
            </a:pPr>
            <a:r>
              <a:rPr lang="ru-RU" dirty="0"/>
              <a:t>Классический путь создания приложений для WWW - написание CGI-сценариев (иногда говорят - скриптов). CGI (</a:t>
            </a:r>
            <a:r>
              <a:rPr lang="ru-RU" dirty="0" err="1"/>
              <a:t>Common</a:t>
            </a:r>
            <a:r>
              <a:rPr lang="ru-RU" dirty="0"/>
              <a:t> </a:t>
            </a:r>
            <a:r>
              <a:rPr lang="ru-RU" dirty="0" err="1"/>
              <a:t>Gateway</a:t>
            </a:r>
            <a:r>
              <a:rPr lang="ru-RU" dirty="0"/>
              <a:t> </a:t>
            </a:r>
            <a:r>
              <a:rPr lang="ru-RU" dirty="0" err="1"/>
              <a:t>Interface</a:t>
            </a:r>
            <a:r>
              <a:rPr lang="ru-RU" dirty="0"/>
              <a:t>, общий шлюзовой интерфейс) - это стандарт, регламентирующий взаимодействие сервера с внешними приложениями. В случае с WWW, </a:t>
            </a:r>
            <a:r>
              <a:rPr lang="ru-RU" dirty="0" err="1"/>
              <a:t>web</a:t>
            </a:r>
            <a:r>
              <a:rPr lang="ru-RU" dirty="0"/>
              <a:t>-сервер может направить запрос на генерацию страницы по определенному сценарию. Этот сценарий, получив на вход данные от </a:t>
            </a:r>
            <a:r>
              <a:rPr lang="ru-RU" dirty="0" err="1"/>
              <a:t>web</a:t>
            </a:r>
            <a:r>
              <a:rPr lang="ru-RU" dirty="0"/>
              <a:t>-сервера (тот, в свою очередь, мог получить их от пользователя), генерирует готовый объект (изображение, аудиоданные, таблицу стилей и т.п.).</a:t>
            </a:r>
            <a:endParaRPr lang="uz-Cyrl-UZ" dirty="0"/>
          </a:p>
          <a:p>
            <a:pPr marL="0" indent="0">
              <a:buNone/>
            </a:pPr>
            <a:r>
              <a:rPr lang="ru-RU" dirty="0"/>
              <a:t>При вызове сценария </a:t>
            </a:r>
            <a:r>
              <a:rPr lang="ru-RU" dirty="0" err="1"/>
              <a:t>Web</a:t>
            </a:r>
            <a:r>
              <a:rPr lang="ru-RU" dirty="0"/>
              <a:t>-сервер передает ему информацию через стандартный ввод, переменные окружения и, для ISINDEX, через аргументы командной строки (они доступны через </a:t>
            </a:r>
            <a:r>
              <a:rPr lang="ru-RU" dirty="0" err="1"/>
              <a:t>sys.argv</a:t>
            </a:r>
            <a:r>
              <a:rPr lang="ru-RU" dirty="0" smtClean="0"/>
              <a:t>).</a:t>
            </a:r>
            <a:endParaRPr lang="uz-Cyrl-UZ" dirty="0"/>
          </a:p>
        </p:txBody>
      </p:sp>
    </p:spTree>
    <p:extLst>
      <p:ext uri="{BB962C8B-B14F-4D97-AF65-F5344CB8AC3E}">
        <p14:creationId xmlns:p14="http://schemas.microsoft.com/office/powerpoint/2010/main" val="20671565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507288" cy="5937523"/>
          </a:xfrm>
        </p:spPr>
        <p:txBody>
          <a:bodyPr>
            <a:normAutofit fontScale="85000" lnSpcReduction="10000"/>
          </a:bodyPr>
          <a:lstStyle/>
          <a:p>
            <a:pPr marL="0" indent="0">
              <a:buNone/>
            </a:pPr>
            <a:r>
              <a:rPr lang="ru-RU" dirty="0"/>
              <a:t>Два основных метода передачи данных из заполненной в браузере формы </a:t>
            </a:r>
            <a:r>
              <a:rPr lang="ru-RU" dirty="0" err="1"/>
              <a:t>Web</a:t>
            </a:r>
            <a:r>
              <a:rPr lang="ru-RU" dirty="0"/>
              <a:t>-серверу (и CGI-сценарию) - GET и POST. В зависимости от метода данные передаются по-разному. В первом случае они кодируются и помещаются прямо в URL, например: http://host/cgi-bin/a.cgi?a=1&amp;b=3. Сценарий получает их в переменной окружения с именем QUERY_STRING. В случае метода POST они передаются на стандартный ввод.</a:t>
            </a:r>
            <a:endParaRPr lang="uz-Cyrl-UZ" dirty="0"/>
          </a:p>
          <a:p>
            <a:pPr marL="0" indent="0">
              <a:buNone/>
            </a:pPr>
            <a:r>
              <a:rPr lang="ru-RU" dirty="0"/>
              <a:t>Для корректной работы сценарии помещаются в предназначенный для этого каталог на </a:t>
            </a:r>
            <a:r>
              <a:rPr lang="ru-RU" dirty="0" err="1"/>
              <a:t>web</a:t>
            </a:r>
            <a:r>
              <a:rPr lang="ru-RU" dirty="0"/>
              <a:t>-сервере (обычно он называется </a:t>
            </a:r>
            <a:r>
              <a:rPr lang="ru-RU" dirty="0" err="1"/>
              <a:t>cgi-bin</a:t>
            </a:r>
            <a:r>
              <a:rPr lang="ru-RU" dirty="0"/>
              <a:t>) или, если это разрешено конфигурацией сервера, в любом месте среди документов HTML. Сценарий должен иметь признак </a:t>
            </a:r>
            <a:r>
              <a:rPr lang="ru-RU" dirty="0" err="1"/>
              <a:t>исполняемости</a:t>
            </a:r>
            <a:r>
              <a:rPr lang="ru-RU" dirty="0"/>
              <a:t>. В системе </a:t>
            </a:r>
            <a:r>
              <a:rPr lang="ru-RU" dirty="0" err="1"/>
              <a:t>Unix</a:t>
            </a:r>
            <a:r>
              <a:rPr lang="ru-RU" dirty="0"/>
              <a:t> его можно установить с помощью команды </a:t>
            </a:r>
            <a:r>
              <a:rPr lang="ru-RU" dirty="0" err="1"/>
              <a:t>chmod</a:t>
            </a:r>
            <a:r>
              <a:rPr lang="ru-RU" dirty="0"/>
              <a:t> </a:t>
            </a:r>
            <a:r>
              <a:rPr lang="ru-RU" dirty="0" err="1"/>
              <a:t>a+x</a:t>
            </a:r>
            <a:r>
              <a:rPr lang="ru-RU" dirty="0" smtClean="0"/>
              <a:t>.</a:t>
            </a:r>
            <a:endParaRPr lang="uz-Cyrl-UZ" dirty="0"/>
          </a:p>
        </p:txBody>
      </p:sp>
    </p:spTree>
    <p:extLst>
      <p:ext uri="{BB962C8B-B14F-4D97-AF65-F5344CB8AC3E}">
        <p14:creationId xmlns:p14="http://schemas.microsoft.com/office/powerpoint/2010/main" val="3451565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008" y="188640"/>
            <a:ext cx="8964488" cy="5040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7335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640960" cy="6264696"/>
          </a:xfrm>
        </p:spPr>
        <p:txBody>
          <a:bodyPr>
            <a:normAutofit fontScale="62500" lnSpcReduction="20000"/>
          </a:bodyPr>
          <a:lstStyle/>
          <a:p>
            <a:pPr marL="0" indent="0">
              <a:buNone/>
            </a:pPr>
            <a:r>
              <a:rPr lang="ru-RU" dirty="0"/>
              <a:t>Основные переменные окружения, достаточные для создания сценариев:</a:t>
            </a:r>
            <a:endParaRPr lang="uz-Cyrl-UZ" dirty="0"/>
          </a:p>
          <a:p>
            <a:pPr marL="0" indent="0">
              <a:buNone/>
            </a:pPr>
            <a:r>
              <a:rPr lang="en-US" dirty="0"/>
              <a:t>QUERY_STRING</a:t>
            </a:r>
            <a:r>
              <a:rPr lang="uz-Cyrl-UZ" dirty="0" smtClean="0">
                <a:effectLst/>
              </a:rPr>
              <a:t> </a:t>
            </a:r>
            <a:endParaRPr lang="en-US" dirty="0" smtClean="0">
              <a:effectLst/>
            </a:endParaRPr>
          </a:p>
          <a:p>
            <a:pPr marL="0" indent="0">
              <a:buNone/>
            </a:pPr>
            <a:r>
              <a:rPr lang="ru-RU" dirty="0" smtClean="0"/>
              <a:t>Строка </a:t>
            </a:r>
            <a:r>
              <a:rPr lang="ru-RU" dirty="0"/>
              <a:t>запроса</a:t>
            </a:r>
            <a:r>
              <a:rPr lang="en-US" dirty="0"/>
              <a:t>.</a:t>
            </a:r>
            <a:endParaRPr lang="uz-Cyrl-UZ" dirty="0"/>
          </a:p>
          <a:p>
            <a:pPr marL="0" indent="0">
              <a:buNone/>
            </a:pPr>
            <a:r>
              <a:rPr lang="en-US" dirty="0"/>
              <a:t>REMOTE_ADDR</a:t>
            </a:r>
            <a:r>
              <a:rPr lang="uz-Cyrl-UZ" dirty="0" smtClean="0">
                <a:effectLst/>
              </a:rPr>
              <a:t> </a:t>
            </a:r>
            <a:endParaRPr lang="en-US" dirty="0" smtClean="0">
              <a:effectLst/>
            </a:endParaRPr>
          </a:p>
          <a:p>
            <a:pPr marL="0" indent="0">
              <a:buNone/>
            </a:pPr>
            <a:r>
              <a:rPr lang="ru-RU" dirty="0" smtClean="0"/>
              <a:t>IP-адрес </a:t>
            </a:r>
            <a:r>
              <a:rPr lang="ru-RU" dirty="0"/>
              <a:t>клиента.</a:t>
            </a:r>
            <a:endParaRPr lang="uz-Cyrl-UZ" dirty="0"/>
          </a:p>
          <a:p>
            <a:pPr marL="0" indent="0">
              <a:buNone/>
            </a:pPr>
            <a:r>
              <a:rPr lang="ru-RU" dirty="0"/>
              <a:t>REMOTE_USER</a:t>
            </a:r>
            <a:r>
              <a:rPr lang="uz-Cyrl-UZ" dirty="0" smtClean="0">
                <a:effectLst/>
              </a:rPr>
              <a:t> </a:t>
            </a:r>
            <a:endParaRPr lang="en-US" dirty="0" smtClean="0">
              <a:effectLst/>
            </a:endParaRPr>
          </a:p>
          <a:p>
            <a:pPr marL="0" indent="0">
              <a:buNone/>
            </a:pPr>
            <a:r>
              <a:rPr lang="ru-RU" dirty="0" smtClean="0"/>
              <a:t>Имя </a:t>
            </a:r>
            <a:r>
              <a:rPr lang="ru-RU" dirty="0"/>
              <a:t>клиента (если он был идентифицирован).</a:t>
            </a:r>
            <a:endParaRPr lang="uz-Cyrl-UZ" dirty="0"/>
          </a:p>
          <a:p>
            <a:pPr marL="0" indent="0">
              <a:buNone/>
            </a:pPr>
            <a:r>
              <a:rPr lang="en-US" dirty="0"/>
              <a:t>SCRIPT_NAME</a:t>
            </a:r>
            <a:r>
              <a:rPr lang="uz-Cyrl-UZ" dirty="0" smtClean="0">
                <a:effectLst/>
              </a:rPr>
              <a:t> </a:t>
            </a:r>
            <a:endParaRPr lang="en-US" dirty="0" smtClean="0">
              <a:effectLst/>
            </a:endParaRPr>
          </a:p>
          <a:p>
            <a:pPr marL="0" indent="0">
              <a:buNone/>
            </a:pPr>
            <a:r>
              <a:rPr lang="ru-RU" dirty="0" smtClean="0"/>
              <a:t>Имя </a:t>
            </a:r>
            <a:r>
              <a:rPr lang="ru-RU" dirty="0"/>
              <a:t>сценария</a:t>
            </a:r>
            <a:r>
              <a:rPr lang="en-US" dirty="0"/>
              <a:t>.</a:t>
            </a:r>
            <a:endParaRPr lang="uz-Cyrl-UZ" dirty="0"/>
          </a:p>
          <a:p>
            <a:pPr marL="0" indent="0">
              <a:buNone/>
            </a:pPr>
            <a:r>
              <a:rPr lang="en-US" dirty="0"/>
              <a:t>SCRIPT_FILENAME</a:t>
            </a:r>
            <a:r>
              <a:rPr lang="uz-Cyrl-UZ" dirty="0" smtClean="0">
                <a:effectLst/>
              </a:rPr>
              <a:t> </a:t>
            </a:r>
            <a:endParaRPr lang="en-US" dirty="0" smtClean="0">
              <a:effectLst/>
            </a:endParaRPr>
          </a:p>
          <a:p>
            <a:pPr marL="0" indent="0">
              <a:buNone/>
            </a:pPr>
            <a:r>
              <a:rPr lang="ru-RU" dirty="0" smtClean="0"/>
              <a:t>Имя </a:t>
            </a:r>
            <a:r>
              <a:rPr lang="ru-RU" dirty="0"/>
              <a:t>файла со сценарием.</a:t>
            </a:r>
            <a:endParaRPr lang="uz-Cyrl-UZ" dirty="0"/>
          </a:p>
          <a:p>
            <a:pPr marL="0" indent="0">
              <a:buNone/>
            </a:pPr>
            <a:r>
              <a:rPr lang="ru-RU" dirty="0"/>
              <a:t>SERVER_NAME</a:t>
            </a:r>
            <a:r>
              <a:rPr lang="uz-Cyrl-UZ" dirty="0" smtClean="0">
                <a:effectLst/>
              </a:rPr>
              <a:t> </a:t>
            </a:r>
            <a:endParaRPr lang="en-US" dirty="0" smtClean="0">
              <a:effectLst/>
            </a:endParaRPr>
          </a:p>
          <a:p>
            <a:pPr marL="0" indent="0">
              <a:buNone/>
            </a:pPr>
            <a:r>
              <a:rPr lang="ru-RU" dirty="0" smtClean="0"/>
              <a:t>Имя </a:t>
            </a:r>
            <a:r>
              <a:rPr lang="ru-RU" dirty="0"/>
              <a:t>сервера.</a:t>
            </a:r>
            <a:endParaRPr lang="uz-Cyrl-UZ" dirty="0"/>
          </a:p>
          <a:p>
            <a:pPr marL="0" indent="0">
              <a:buNone/>
            </a:pPr>
            <a:r>
              <a:rPr lang="ru-RU" dirty="0"/>
              <a:t>HTTP_USER_AGENT</a:t>
            </a:r>
            <a:r>
              <a:rPr lang="uz-Cyrl-UZ" dirty="0" smtClean="0">
                <a:effectLst/>
              </a:rPr>
              <a:t> </a:t>
            </a:r>
            <a:endParaRPr lang="en-US" dirty="0" smtClean="0">
              <a:effectLst/>
            </a:endParaRPr>
          </a:p>
          <a:p>
            <a:pPr marL="0" indent="0">
              <a:buNone/>
            </a:pPr>
            <a:r>
              <a:rPr lang="ru-RU" dirty="0" smtClean="0"/>
              <a:t>Название </a:t>
            </a:r>
            <a:r>
              <a:rPr lang="ru-RU" dirty="0" err="1"/>
              <a:t>броузера</a:t>
            </a:r>
            <a:r>
              <a:rPr lang="ru-RU" dirty="0"/>
              <a:t> клиента.</a:t>
            </a:r>
            <a:endParaRPr lang="uz-Cyrl-UZ" dirty="0"/>
          </a:p>
          <a:p>
            <a:pPr marL="0" indent="0">
              <a:buNone/>
            </a:pPr>
            <a:r>
              <a:rPr lang="ru-RU" dirty="0"/>
              <a:t>REQUEST_URI</a:t>
            </a:r>
            <a:r>
              <a:rPr lang="uz-Cyrl-UZ" dirty="0" smtClean="0">
                <a:effectLst/>
              </a:rPr>
              <a:t> </a:t>
            </a:r>
            <a:endParaRPr lang="en-US" dirty="0" smtClean="0">
              <a:effectLst/>
            </a:endParaRPr>
          </a:p>
          <a:p>
            <a:pPr marL="0" indent="0">
              <a:buNone/>
            </a:pPr>
            <a:r>
              <a:rPr lang="ru-RU" dirty="0" smtClean="0"/>
              <a:t>Строка </a:t>
            </a:r>
            <a:r>
              <a:rPr lang="ru-RU" dirty="0"/>
              <a:t>запроса (URI).</a:t>
            </a:r>
            <a:endParaRPr lang="uz-Cyrl-UZ" dirty="0"/>
          </a:p>
          <a:p>
            <a:pPr marL="0" indent="0">
              <a:buNone/>
            </a:pPr>
            <a:r>
              <a:rPr lang="ru-RU" dirty="0"/>
              <a:t>HTTP_ACCEPT_LANGUAGE</a:t>
            </a:r>
            <a:r>
              <a:rPr lang="uz-Cyrl-UZ" dirty="0" smtClean="0">
                <a:effectLst/>
              </a:rPr>
              <a:t> </a:t>
            </a:r>
            <a:endParaRPr lang="en-US" dirty="0" smtClean="0">
              <a:effectLst/>
            </a:endParaRPr>
          </a:p>
          <a:p>
            <a:pPr marL="0" indent="0">
              <a:buNone/>
            </a:pPr>
            <a:r>
              <a:rPr lang="ru-RU" dirty="0" smtClean="0"/>
              <a:t>Желательный </a:t>
            </a:r>
            <a:r>
              <a:rPr lang="ru-RU" dirty="0"/>
              <a:t>язык документа.</a:t>
            </a:r>
            <a:endParaRPr lang="uz-Cyrl-UZ" dirty="0"/>
          </a:p>
          <a:p>
            <a:pPr marL="0" indent="0">
              <a:buNone/>
            </a:pPr>
            <a:endParaRPr lang="uz-Cyrl-UZ" dirty="0"/>
          </a:p>
        </p:txBody>
      </p:sp>
    </p:spTree>
    <p:extLst>
      <p:ext uri="{BB962C8B-B14F-4D97-AF65-F5344CB8AC3E}">
        <p14:creationId xmlns:p14="http://schemas.microsoft.com/office/powerpoint/2010/main" val="1086470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009" y="260648"/>
            <a:ext cx="8964487" cy="4752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65708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35171"/>
            <a:ext cx="7992888" cy="6693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6743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dcefedd84cf8b64264c68b71419b2e2f158ff"/>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446</Words>
  <Application>Microsoft Office PowerPoint</Application>
  <PresentationFormat>Экран (4:3)</PresentationFormat>
  <Paragraphs>28</Paragraphs>
  <Slides>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8</vt:i4>
      </vt:variant>
    </vt:vector>
  </HeadingPairs>
  <TitlesOfParts>
    <vt:vector size="11" baseType="lpstr">
      <vt:lpstr>Arial</vt:lpstr>
      <vt:lpstr>Calibri</vt:lpstr>
      <vt:lpstr>Тема Office</vt:lpstr>
      <vt:lpstr>Разработка Web-приложений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Разработка Web-приложений </dc:title>
  <dc:creator>Аваз</dc:creator>
  <cp:lastModifiedBy>Shokudo</cp:lastModifiedBy>
  <cp:revision>3</cp:revision>
  <dcterms:created xsi:type="dcterms:W3CDTF">2018-03-31T07:53:47Z</dcterms:created>
  <dcterms:modified xsi:type="dcterms:W3CDTF">2020-03-20T05:33:19Z</dcterms:modified>
</cp:coreProperties>
</file>