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uz-Cyrl-U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42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4E135-3CFA-49E1-8660-BB9EC489F97D}" type="datetimeFigureOut">
              <a:rPr lang="uz-Cyrl-UZ" smtClean="0"/>
              <a:t>20.03.2020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AE1F1-869D-4439-B061-EFDEE9B31463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2012576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4E135-3CFA-49E1-8660-BB9EC489F97D}" type="datetimeFigureOut">
              <a:rPr lang="uz-Cyrl-UZ" smtClean="0"/>
              <a:t>20.03.2020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AE1F1-869D-4439-B061-EFDEE9B31463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589232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4E135-3CFA-49E1-8660-BB9EC489F97D}" type="datetimeFigureOut">
              <a:rPr lang="uz-Cyrl-UZ" smtClean="0"/>
              <a:t>20.03.2020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AE1F1-869D-4439-B061-EFDEE9B31463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1394902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4E135-3CFA-49E1-8660-BB9EC489F97D}" type="datetimeFigureOut">
              <a:rPr lang="uz-Cyrl-UZ" smtClean="0"/>
              <a:t>20.03.2020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AE1F1-869D-4439-B061-EFDEE9B31463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780852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4E135-3CFA-49E1-8660-BB9EC489F97D}" type="datetimeFigureOut">
              <a:rPr lang="uz-Cyrl-UZ" smtClean="0"/>
              <a:t>20.03.2020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AE1F1-869D-4439-B061-EFDEE9B31463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1371262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4E135-3CFA-49E1-8660-BB9EC489F97D}" type="datetimeFigureOut">
              <a:rPr lang="uz-Cyrl-UZ" smtClean="0"/>
              <a:t>20.03.2020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AE1F1-869D-4439-B061-EFDEE9B31463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1878812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4E135-3CFA-49E1-8660-BB9EC489F97D}" type="datetimeFigureOut">
              <a:rPr lang="uz-Cyrl-UZ" smtClean="0"/>
              <a:t>20.03.2020</a:t>
            </a:fld>
            <a:endParaRPr lang="uz-Cyrl-UZ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AE1F1-869D-4439-B061-EFDEE9B31463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763437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4E135-3CFA-49E1-8660-BB9EC489F97D}" type="datetimeFigureOut">
              <a:rPr lang="uz-Cyrl-UZ" smtClean="0"/>
              <a:t>20.03.2020</a:t>
            </a:fld>
            <a:endParaRPr lang="uz-Cyrl-UZ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AE1F1-869D-4439-B061-EFDEE9B31463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4026105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4E135-3CFA-49E1-8660-BB9EC489F97D}" type="datetimeFigureOut">
              <a:rPr lang="uz-Cyrl-UZ" smtClean="0"/>
              <a:t>20.03.2020</a:t>
            </a:fld>
            <a:endParaRPr lang="uz-Cyrl-UZ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AE1F1-869D-4439-B061-EFDEE9B31463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1540980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4E135-3CFA-49E1-8660-BB9EC489F97D}" type="datetimeFigureOut">
              <a:rPr lang="uz-Cyrl-UZ" smtClean="0"/>
              <a:t>20.03.2020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AE1F1-869D-4439-B061-EFDEE9B31463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594472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z-Cyrl-UZ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4E135-3CFA-49E1-8660-BB9EC489F97D}" type="datetimeFigureOut">
              <a:rPr lang="uz-Cyrl-UZ" smtClean="0"/>
              <a:t>20.03.2020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AE1F1-869D-4439-B061-EFDEE9B31463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628218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14E135-3CFA-49E1-8660-BB9EC489F97D}" type="datetimeFigureOut">
              <a:rPr lang="uz-Cyrl-UZ" smtClean="0"/>
              <a:t>20.03.2020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9AE1F1-869D-4439-B061-EFDEE9B31463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2587056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z-Cyrl-U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z-Latn-UZ" b="1" dirty="0" smtClean="0"/>
              <a:t>Матнли типлар билан ишлаш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uz-Latn-UZ" b="1" dirty="0" smtClean="0"/>
              <a:t>Матнли маълумотларни кайта ишлаш. Unicode</a:t>
            </a:r>
            <a:endParaRPr lang="uz-Cyrl-UZ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11760" y="5373216"/>
            <a:ext cx="6400800" cy="913656"/>
          </a:xfrm>
        </p:spPr>
        <p:txBody>
          <a:bodyPr/>
          <a:lstStyle/>
          <a:p>
            <a:r>
              <a:rPr lang="ru-RU" dirty="0" err="1" smtClean="0"/>
              <a:t>Катта</a:t>
            </a:r>
            <a:r>
              <a:rPr lang="ru-RU" dirty="0" smtClean="0"/>
              <a:t> </a:t>
            </a:r>
            <a:r>
              <a:rPr lang="ru-RU" dirty="0" err="1" smtClean="0"/>
              <a:t>ўқитувчи</a:t>
            </a:r>
            <a:r>
              <a:rPr lang="ru-RU" dirty="0" smtClean="0"/>
              <a:t>: </a:t>
            </a:r>
            <a:r>
              <a:rPr lang="uz-Cyrl-UZ"/>
              <a:t>Тохиров Э.Т.</a:t>
            </a: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1401007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404664"/>
            <a:ext cx="8496944" cy="61206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z-Cyrl-UZ" b="1" dirty="0"/>
              <a:t>Индекслар ва қирқиш</a:t>
            </a:r>
          </a:p>
          <a:p>
            <a:pPr marL="0" indent="0">
              <a:buNone/>
            </a:pPr>
            <a:r>
              <a:rPr lang="ru-RU" b="1" dirty="0" err="1"/>
              <a:t>Мисол</a:t>
            </a:r>
            <a:r>
              <a:rPr lang="ru-RU" b="1" dirty="0"/>
              <a:t>: </a:t>
            </a:r>
            <a:endParaRPr lang="uz-Cyrl-UZ" dirty="0"/>
          </a:p>
          <a:p>
            <a:pPr marL="0" indent="0">
              <a:buNone/>
            </a:pPr>
            <a:r>
              <a:rPr lang="en-US" dirty="0"/>
              <a:t>&gt;&gt;&gt; s = "</a:t>
            </a:r>
            <a:r>
              <a:rPr lang="ru-RU" dirty="0" smtClean="0"/>
              <a:t>транспорт</a:t>
            </a:r>
            <a:r>
              <a:rPr lang="en-US" dirty="0" smtClean="0"/>
              <a:t>“</a:t>
            </a:r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/>
              <a:t>print s[0], s[-1</a:t>
            </a:r>
            <a:r>
              <a:rPr lang="en-US" dirty="0" smtClean="0"/>
              <a:t>]</a:t>
            </a:r>
          </a:p>
          <a:p>
            <a:pPr marL="0" indent="0">
              <a:buNone/>
            </a:pPr>
            <a:r>
              <a:rPr lang="ru-RU" dirty="0" smtClean="0"/>
              <a:t>т </a:t>
            </a:r>
            <a:r>
              <a:rPr lang="ru-RU" dirty="0" err="1" smtClean="0"/>
              <a:t>т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/>
              <a:t>print s[-4</a:t>
            </a:r>
            <a:r>
              <a:rPr lang="en-US" dirty="0" smtClean="0"/>
              <a:t>:]</a:t>
            </a:r>
          </a:p>
          <a:p>
            <a:pPr marL="0" indent="0">
              <a:buNone/>
            </a:pPr>
            <a:r>
              <a:rPr lang="ru-RU" dirty="0" smtClean="0"/>
              <a:t>порт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/>
              <a:t>print s[:5</a:t>
            </a:r>
            <a:r>
              <a:rPr lang="en-US" dirty="0" smtClean="0"/>
              <a:t>]</a:t>
            </a:r>
          </a:p>
          <a:p>
            <a:pPr marL="0" indent="0">
              <a:buNone/>
            </a:pPr>
            <a:r>
              <a:rPr lang="ru-RU" dirty="0" smtClean="0"/>
              <a:t>транс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/>
              <a:t>print s[4:8</a:t>
            </a:r>
            <a:r>
              <a:rPr lang="en-US" dirty="0" smtClean="0"/>
              <a:t>]</a:t>
            </a:r>
          </a:p>
          <a:p>
            <a:pPr marL="0" indent="0">
              <a:buNone/>
            </a:pPr>
            <a:r>
              <a:rPr lang="ru-RU" dirty="0" smtClean="0"/>
              <a:t>спор</a:t>
            </a: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18112847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568952" cy="62646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string</a:t>
            </a:r>
            <a:r>
              <a:rPr lang="ru-RU" b="1" dirty="0"/>
              <a:t> модули</a:t>
            </a:r>
            <a:endParaRPr lang="uz-Cyrl-UZ" b="1" dirty="0"/>
          </a:p>
          <a:p>
            <a:pPr marL="0" indent="0">
              <a:buNone/>
            </a:pPr>
            <a:r>
              <a:rPr lang="ru-RU" dirty="0" err="1"/>
              <a:t>Матнлар</a:t>
            </a:r>
            <a:r>
              <a:rPr lang="ru-RU" dirty="0"/>
              <a:t> </a:t>
            </a:r>
            <a:r>
              <a:rPr lang="ru-RU" dirty="0" err="1"/>
              <a:t>билан</a:t>
            </a:r>
            <a:r>
              <a:rPr lang="ru-RU" dirty="0"/>
              <a:t> </a:t>
            </a:r>
            <a:r>
              <a:rPr lang="ru-RU" dirty="0" err="1"/>
              <a:t>ишлаш</a:t>
            </a:r>
            <a:r>
              <a:rPr lang="ru-RU" dirty="0"/>
              <a:t> </a:t>
            </a:r>
            <a:r>
              <a:rPr lang="ru-RU" dirty="0" err="1"/>
              <a:t>учун</a:t>
            </a:r>
            <a:r>
              <a:rPr lang="ru-RU" dirty="0"/>
              <a:t> </a:t>
            </a:r>
            <a:r>
              <a:rPr lang="ru-RU" dirty="0" err="1"/>
              <a:t>методларни</a:t>
            </a:r>
            <a:r>
              <a:rPr lang="ru-RU" dirty="0"/>
              <a:t> </a:t>
            </a:r>
            <a:r>
              <a:rPr lang="ru-RU" b="1" dirty="0" err="1"/>
              <a:t>string</a:t>
            </a:r>
            <a:r>
              <a:rPr lang="ru-RU" dirty="0"/>
              <a:t> </a:t>
            </a:r>
            <a:r>
              <a:rPr lang="ru-RU" dirty="0" err="1"/>
              <a:t>модулида</a:t>
            </a:r>
            <a:r>
              <a:rPr lang="ru-RU" dirty="0"/>
              <a:t> </a:t>
            </a:r>
            <a:r>
              <a:rPr lang="ru-RU" dirty="0" err="1"/>
              <a:t>жойлаштиришди</a:t>
            </a:r>
            <a:r>
              <a:rPr lang="ru-RU" dirty="0"/>
              <a:t>. </a:t>
            </a:r>
            <a:r>
              <a:rPr lang="ru-RU" b="1" dirty="0" err="1"/>
              <a:t>string</a:t>
            </a:r>
            <a:r>
              <a:rPr lang="ru-RU" dirty="0"/>
              <a:t> </a:t>
            </a:r>
            <a:r>
              <a:rPr lang="ru-RU" dirty="0" err="1"/>
              <a:t>моделини</a:t>
            </a:r>
            <a:r>
              <a:rPr lang="ru-RU" dirty="0"/>
              <a:t> </a:t>
            </a:r>
            <a:r>
              <a:rPr lang="ru-RU" dirty="0" err="1"/>
              <a:t>методларига</a:t>
            </a:r>
            <a:r>
              <a:rPr lang="ru-RU" dirty="0"/>
              <a:t> </a:t>
            </a:r>
            <a:r>
              <a:rPr lang="ru-RU" dirty="0" err="1"/>
              <a:t>мисол</a:t>
            </a:r>
            <a:r>
              <a:rPr lang="ru-RU" dirty="0"/>
              <a:t> </a:t>
            </a:r>
            <a:r>
              <a:rPr lang="ru-RU" dirty="0" err="1"/>
              <a:t>сифатида</a:t>
            </a:r>
            <a:r>
              <a:rPr lang="ru-RU" dirty="0"/>
              <a:t> </a:t>
            </a:r>
            <a:r>
              <a:rPr lang="ru-RU" dirty="0" err="1"/>
              <a:t>куйидагиларни</a:t>
            </a:r>
            <a:r>
              <a:rPr lang="ru-RU" dirty="0"/>
              <a:t> </a:t>
            </a:r>
            <a:r>
              <a:rPr lang="ru-RU" dirty="0" err="1"/>
              <a:t>келтиришимиз</a:t>
            </a:r>
            <a:r>
              <a:rPr lang="ru-RU" dirty="0"/>
              <a:t> </a:t>
            </a:r>
            <a:r>
              <a:rPr lang="ru-RU" dirty="0" err="1"/>
              <a:t>мумкин</a:t>
            </a:r>
            <a:r>
              <a:rPr lang="ru-RU" dirty="0"/>
              <a:t> (</a:t>
            </a:r>
            <a:r>
              <a:rPr lang="ru-RU" dirty="0" err="1"/>
              <a:t>охирги</a:t>
            </a:r>
            <a:r>
              <a:rPr lang="ru-RU" dirty="0"/>
              <a:t> </a:t>
            </a:r>
            <a:r>
              <a:rPr lang="ru-RU" dirty="0" err="1"/>
              <a:t>келтирган</a:t>
            </a:r>
            <a:r>
              <a:rPr lang="ru-RU" dirty="0"/>
              <a:t> </a:t>
            </a:r>
            <a:r>
              <a:rPr lang="ru-RU" dirty="0" err="1"/>
              <a:t>мисол</a:t>
            </a:r>
            <a:r>
              <a:rPr lang="ru-RU" dirty="0"/>
              <a:t> </a:t>
            </a:r>
            <a:r>
              <a:rPr lang="ru-RU" dirty="0" err="1"/>
              <a:t>кулай</a:t>
            </a:r>
            <a:r>
              <a:rPr lang="ru-RU" dirty="0"/>
              <a:t>):</a:t>
            </a:r>
            <a:endParaRPr lang="uz-Cyrl-UZ" dirty="0"/>
          </a:p>
          <a:p>
            <a:pPr marL="0" indent="0">
              <a:buNone/>
            </a:pPr>
            <a:r>
              <a:rPr lang="ru-RU" b="1" dirty="0" err="1"/>
              <a:t>Мисол</a:t>
            </a:r>
            <a:r>
              <a:rPr lang="ru-RU" b="1" dirty="0"/>
              <a:t>: </a:t>
            </a:r>
            <a:endParaRPr lang="uz-Cyrl-UZ" dirty="0"/>
          </a:p>
          <a:p>
            <a:pPr marL="0" indent="0">
              <a:buNone/>
            </a:pPr>
            <a:r>
              <a:rPr lang="en-US" dirty="0"/>
              <a:t>&gt;&gt;&gt; import </a:t>
            </a:r>
            <a:r>
              <a:rPr lang="en-US" dirty="0" smtClean="0"/>
              <a:t>string</a:t>
            </a:r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/>
              <a:t>s = "</a:t>
            </a:r>
            <a:r>
              <a:rPr lang="en-US" dirty="0" err="1" smtClean="0"/>
              <a:t>one,two,three</a:t>
            </a:r>
            <a:r>
              <a:rPr lang="en-US" dirty="0" smtClean="0"/>
              <a:t>“</a:t>
            </a:r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/>
              <a:t>print </a:t>
            </a:r>
            <a:r>
              <a:rPr lang="en-US" dirty="0" err="1"/>
              <a:t>string.split</a:t>
            </a:r>
            <a:r>
              <a:rPr lang="en-US" dirty="0"/>
              <a:t>(s, ",")['one', 'two', 'three</a:t>
            </a:r>
            <a:r>
              <a:rPr lang="en-US" dirty="0" smtClean="0"/>
              <a:t>']</a:t>
            </a:r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/>
              <a:t>print </a:t>
            </a:r>
            <a:r>
              <a:rPr lang="en-US" dirty="0" err="1"/>
              <a:t>s.split</a:t>
            </a:r>
            <a:r>
              <a:rPr lang="en-US" dirty="0"/>
              <a:t>(",")['one', 'two', 'three']</a:t>
            </a: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35873157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88640"/>
            <a:ext cx="8784976" cy="640871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err="1"/>
              <a:t>Python</a:t>
            </a:r>
            <a:r>
              <a:rPr lang="ru-RU" dirty="0"/>
              <a:t> 2.4 да </a:t>
            </a:r>
            <a:r>
              <a:rPr lang="ru-RU" dirty="0" err="1"/>
              <a:t>форматлаш</a:t>
            </a:r>
            <a:r>
              <a:rPr lang="ru-RU" dirty="0"/>
              <a:t> </a:t>
            </a:r>
            <a:r>
              <a:rPr lang="ru-RU" dirty="0" err="1"/>
              <a:t>амали</a:t>
            </a:r>
            <a:r>
              <a:rPr lang="ru-RU" dirty="0"/>
              <a:t> </a:t>
            </a:r>
            <a:r>
              <a:rPr lang="ru-RU" dirty="0" err="1"/>
              <a:t>учун</a:t>
            </a:r>
            <a:r>
              <a:rPr lang="ru-RU" dirty="0"/>
              <a:t> </a:t>
            </a:r>
            <a:r>
              <a:rPr lang="ru-RU" b="1" dirty="0" err="1"/>
              <a:t>Template</a:t>
            </a:r>
            <a:r>
              <a:rPr lang="ru-RU" dirty="0"/>
              <a:t> </a:t>
            </a:r>
            <a:r>
              <a:rPr lang="ru-RU" dirty="0" err="1"/>
              <a:t>класси</a:t>
            </a:r>
            <a:r>
              <a:rPr lang="ru-RU" dirty="0"/>
              <a:t> </a:t>
            </a:r>
            <a:r>
              <a:rPr lang="ru-RU" dirty="0" err="1"/>
              <a:t>пайдо</a:t>
            </a:r>
            <a:r>
              <a:rPr lang="ru-RU" dirty="0"/>
              <a:t> </a:t>
            </a:r>
            <a:r>
              <a:rPr lang="ru-RU" dirty="0" err="1"/>
              <a:t>булди</a:t>
            </a:r>
            <a:r>
              <a:rPr lang="ru-RU" dirty="0"/>
              <a:t>. </a:t>
            </a:r>
            <a:endParaRPr lang="uz-Cyrl-UZ" dirty="0"/>
          </a:p>
          <a:p>
            <a:pPr marL="0" indent="0">
              <a:buNone/>
            </a:pPr>
            <a:r>
              <a:rPr lang="ru-RU" b="1" dirty="0" err="1"/>
              <a:t>Мисол</a:t>
            </a:r>
            <a:r>
              <a:rPr lang="ru-RU" b="1" dirty="0"/>
              <a:t>: </a:t>
            </a:r>
            <a:endParaRPr lang="uz-Cyrl-UZ" dirty="0"/>
          </a:p>
          <a:p>
            <a:pPr marL="0" indent="0">
              <a:buNone/>
            </a:pPr>
            <a:r>
              <a:rPr lang="en-US" dirty="0"/>
              <a:t>&gt;&gt;&gt; import </a:t>
            </a:r>
            <a:r>
              <a:rPr lang="en-US" dirty="0" smtClean="0"/>
              <a:t>string</a:t>
            </a:r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 err="1"/>
              <a:t>tpl</a:t>
            </a:r>
            <a:r>
              <a:rPr lang="en-US" dirty="0"/>
              <a:t> = </a:t>
            </a:r>
            <a:r>
              <a:rPr lang="en-US" dirty="0" err="1"/>
              <a:t>string.Template</a:t>
            </a:r>
            <a:r>
              <a:rPr lang="en-US" dirty="0"/>
              <a:t>("$a + $b = ${c</a:t>
            </a:r>
            <a:r>
              <a:rPr lang="en-US" dirty="0" smtClean="0"/>
              <a:t>}")</a:t>
            </a:r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/>
              <a:t>a = </a:t>
            </a:r>
            <a:r>
              <a:rPr lang="en-US" dirty="0" smtClean="0"/>
              <a:t>2</a:t>
            </a:r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/>
              <a:t>b = </a:t>
            </a:r>
            <a:r>
              <a:rPr lang="en-US" dirty="0" smtClean="0"/>
              <a:t>3</a:t>
            </a:r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/>
              <a:t>c = a + </a:t>
            </a:r>
            <a:r>
              <a:rPr lang="en-US" dirty="0" smtClean="0"/>
              <a:t>b</a:t>
            </a:r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/>
              <a:t>print </a:t>
            </a:r>
            <a:r>
              <a:rPr lang="en-US" dirty="0" err="1"/>
              <a:t>tpl.substitute</a:t>
            </a:r>
            <a:r>
              <a:rPr lang="en-US" dirty="0"/>
              <a:t>(</a:t>
            </a:r>
            <a:r>
              <a:rPr lang="en-US" dirty="0" err="1"/>
              <a:t>vars</a:t>
            </a:r>
            <a:r>
              <a:rPr lang="en-US" dirty="0" smtClean="0"/>
              <a:t>())</a:t>
            </a:r>
          </a:p>
          <a:p>
            <a:pPr marL="0" indent="0">
              <a:buNone/>
            </a:pPr>
            <a:r>
              <a:rPr lang="en-US" dirty="0" smtClean="0"/>
              <a:t>2 </a:t>
            </a:r>
            <a:r>
              <a:rPr lang="en-US" dirty="0"/>
              <a:t>+ 3 = </a:t>
            </a:r>
            <a:r>
              <a:rPr lang="en-US" dirty="0" smtClean="0"/>
              <a:t>5</a:t>
            </a:r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/>
              <a:t>del c  # </a:t>
            </a:r>
            <a:r>
              <a:rPr lang="ru-RU" dirty="0"/>
              <a:t>удаляется имя</a:t>
            </a:r>
            <a:r>
              <a:rPr lang="en-US" dirty="0"/>
              <a:t> </a:t>
            </a:r>
            <a:r>
              <a:rPr lang="en-US" dirty="0" smtClean="0"/>
              <a:t>c</a:t>
            </a:r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/>
              <a:t>print </a:t>
            </a:r>
            <a:r>
              <a:rPr lang="en-US" dirty="0" err="1"/>
              <a:t>tpl.safe_substitute</a:t>
            </a:r>
            <a:r>
              <a:rPr lang="en-US" dirty="0"/>
              <a:t>(</a:t>
            </a:r>
            <a:r>
              <a:rPr lang="en-US" dirty="0" err="1"/>
              <a:t>vars</a:t>
            </a:r>
            <a:r>
              <a:rPr lang="en-US" dirty="0" smtClean="0"/>
              <a:t>())</a:t>
            </a:r>
          </a:p>
          <a:p>
            <a:pPr marL="0" indent="0">
              <a:buNone/>
            </a:pPr>
            <a:r>
              <a:rPr lang="en-US" dirty="0" smtClean="0"/>
              <a:t>2 </a:t>
            </a:r>
            <a:r>
              <a:rPr lang="en-US" dirty="0"/>
              <a:t>+ 3 = $</a:t>
            </a:r>
            <a:r>
              <a:rPr lang="en-US" dirty="0" smtClean="0"/>
              <a:t>c</a:t>
            </a:r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/>
              <a:t>print </a:t>
            </a:r>
            <a:r>
              <a:rPr lang="en-US" dirty="0" err="1"/>
              <a:t>tpl.substitute</a:t>
            </a:r>
            <a:r>
              <a:rPr lang="en-US" dirty="0"/>
              <a:t>(</a:t>
            </a:r>
            <a:r>
              <a:rPr lang="en-US" dirty="0" err="1"/>
              <a:t>vars</a:t>
            </a:r>
            <a:r>
              <a:rPr lang="en-US" dirty="0"/>
              <a:t>(), c=</a:t>
            </a:r>
            <a:r>
              <a:rPr lang="en-US" dirty="0" err="1"/>
              <a:t>a+b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2 </a:t>
            </a:r>
            <a:r>
              <a:rPr lang="en-US" dirty="0"/>
              <a:t>+ 3 = 5</a:t>
            </a: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37961537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33670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 err="1"/>
              <a:t>split</a:t>
            </a:r>
            <a:r>
              <a:rPr lang="ru-RU" b="1" dirty="0"/>
              <a:t>()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b="1" dirty="0" err="1"/>
              <a:t>join</a:t>
            </a:r>
            <a:r>
              <a:rPr lang="ru-RU" b="1" dirty="0"/>
              <a:t>()</a:t>
            </a:r>
            <a:r>
              <a:rPr lang="ru-RU" dirty="0"/>
              <a:t> </a:t>
            </a:r>
            <a:r>
              <a:rPr lang="ru-RU" dirty="0" err="1"/>
              <a:t>методларидан</a:t>
            </a:r>
            <a:r>
              <a:rPr lang="ru-RU" dirty="0"/>
              <a:t> </a:t>
            </a:r>
            <a:r>
              <a:rPr lang="ru-RU" dirty="0" err="1"/>
              <a:t>фойдаланиб</a:t>
            </a:r>
            <a:r>
              <a:rPr lang="ru-RU" dirty="0"/>
              <a:t>  </a:t>
            </a:r>
            <a:r>
              <a:rPr lang="ru-RU" dirty="0" err="1"/>
              <a:t>матнни</a:t>
            </a:r>
            <a:r>
              <a:rPr lang="ru-RU" dirty="0"/>
              <a:t> </a:t>
            </a:r>
            <a:r>
              <a:rPr lang="ru-RU" dirty="0" err="1"/>
              <a:t>булакларга</a:t>
            </a:r>
            <a:r>
              <a:rPr lang="ru-RU" dirty="0"/>
              <a:t> </a:t>
            </a:r>
            <a:r>
              <a:rPr lang="ru-RU" dirty="0" err="1"/>
              <a:t>булиш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аксинча</a:t>
            </a:r>
            <a:r>
              <a:rPr lang="ru-RU" dirty="0"/>
              <a:t> </a:t>
            </a:r>
            <a:r>
              <a:rPr lang="ru-RU" dirty="0" err="1"/>
              <a:t>бирлаштириш</a:t>
            </a:r>
            <a:endParaRPr lang="uz-Cyrl-UZ" dirty="0"/>
          </a:p>
          <a:p>
            <a:pPr marL="0" indent="0">
              <a:buNone/>
            </a:pPr>
            <a:r>
              <a:rPr lang="ru-RU" b="1" dirty="0" err="1"/>
              <a:t>Мисол</a:t>
            </a:r>
            <a:r>
              <a:rPr lang="en-US" b="1" dirty="0"/>
              <a:t>:  </a:t>
            </a:r>
            <a:endParaRPr lang="uz-Cyrl-UZ" dirty="0"/>
          </a:p>
          <a:p>
            <a:pPr marL="0" indent="0">
              <a:buNone/>
            </a:pPr>
            <a:r>
              <a:rPr lang="en-US" dirty="0"/>
              <a:t>&gt;&gt;&gt; s = "This is an example</a:t>
            </a:r>
            <a:r>
              <a:rPr lang="en-US" dirty="0" smtClean="0"/>
              <a:t>.“</a:t>
            </a:r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 err="1"/>
              <a:t>lst</a:t>
            </a:r>
            <a:r>
              <a:rPr lang="en-US" dirty="0"/>
              <a:t> = </a:t>
            </a:r>
            <a:r>
              <a:rPr lang="en-US" dirty="0" err="1"/>
              <a:t>s.split</a:t>
            </a:r>
            <a:r>
              <a:rPr lang="en-US" dirty="0"/>
              <a:t>(" </a:t>
            </a:r>
            <a:r>
              <a:rPr lang="en-US" dirty="0" smtClean="0"/>
              <a:t>")</a:t>
            </a:r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/>
              <a:t>print </a:t>
            </a:r>
            <a:r>
              <a:rPr lang="en-US" dirty="0" err="1"/>
              <a:t>lst</a:t>
            </a:r>
            <a:r>
              <a:rPr lang="en-US" dirty="0"/>
              <a:t>['This', 'is', 'an', 'example</a:t>
            </a:r>
            <a:r>
              <a:rPr lang="en-US" dirty="0" smtClean="0"/>
              <a:t>.']</a:t>
            </a:r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/>
              <a:t>s2 = "\</a:t>
            </a:r>
            <a:r>
              <a:rPr lang="en-US" dirty="0" err="1"/>
              <a:t>n".join</a:t>
            </a:r>
            <a:r>
              <a:rPr lang="en-US" dirty="0"/>
              <a:t>(</a:t>
            </a:r>
            <a:r>
              <a:rPr lang="en-US" dirty="0" err="1"/>
              <a:t>lst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/>
              <a:t>print </a:t>
            </a:r>
            <a:r>
              <a:rPr lang="en-US" dirty="0" smtClean="0"/>
              <a:t>s2</a:t>
            </a:r>
          </a:p>
          <a:p>
            <a:pPr marL="0" indent="0">
              <a:buNone/>
            </a:pPr>
            <a:r>
              <a:rPr lang="ru-RU" dirty="0" err="1" smtClean="0"/>
              <a:t>This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</a:t>
            </a:r>
            <a:r>
              <a:rPr lang="ru-RU" dirty="0" smtClean="0"/>
              <a:t>s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</a:t>
            </a:r>
            <a:r>
              <a:rPr lang="ru-RU" dirty="0" smtClean="0"/>
              <a:t>n</a:t>
            </a:r>
            <a:endParaRPr lang="en-US" dirty="0" smtClean="0"/>
          </a:p>
          <a:p>
            <a:pPr marL="0" indent="0">
              <a:buNone/>
            </a:pPr>
            <a:r>
              <a:rPr lang="ru-RU" dirty="0" err="1" smtClean="0"/>
              <a:t>example</a:t>
            </a:r>
            <a:r>
              <a:rPr lang="ru-RU" dirty="0"/>
              <a:t>.</a:t>
            </a: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29552547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435280" cy="586551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err="1"/>
              <a:t>Берилган</a:t>
            </a:r>
            <a:r>
              <a:rPr lang="ru-RU" dirty="0"/>
              <a:t> </a:t>
            </a:r>
            <a:r>
              <a:rPr lang="ru-RU" dirty="0" err="1"/>
              <a:t>матн</a:t>
            </a:r>
            <a:r>
              <a:rPr lang="ru-RU" dirty="0"/>
              <a:t> </a:t>
            </a:r>
            <a:r>
              <a:rPr lang="ru-RU" dirty="0" err="1"/>
              <a:t>берилган</a:t>
            </a:r>
            <a:r>
              <a:rPr lang="ru-RU" dirty="0"/>
              <a:t> </a:t>
            </a:r>
            <a:r>
              <a:rPr lang="ru-RU" dirty="0" err="1"/>
              <a:t>белгилар</a:t>
            </a:r>
            <a:r>
              <a:rPr lang="ru-RU" dirty="0"/>
              <a:t> </a:t>
            </a:r>
            <a:r>
              <a:rPr lang="ru-RU" dirty="0" err="1"/>
              <a:t>камбинатсияси</a:t>
            </a:r>
            <a:r>
              <a:rPr lang="ru-RU" dirty="0"/>
              <a:t> </a:t>
            </a:r>
            <a:r>
              <a:rPr lang="ru-RU" dirty="0" err="1"/>
              <a:t>билан</a:t>
            </a:r>
            <a:r>
              <a:rPr lang="ru-RU" dirty="0"/>
              <a:t> </a:t>
            </a:r>
            <a:r>
              <a:rPr lang="ru-RU" dirty="0" err="1"/>
              <a:t>тугайдима</a:t>
            </a:r>
            <a:r>
              <a:rPr lang="ru-RU" dirty="0"/>
              <a:t> </a:t>
            </a:r>
            <a:r>
              <a:rPr lang="ru-RU" dirty="0" err="1"/>
              <a:t>ёки</a:t>
            </a:r>
            <a:r>
              <a:rPr lang="ru-RU" dirty="0"/>
              <a:t> </a:t>
            </a:r>
            <a:r>
              <a:rPr lang="ru-RU" dirty="0" err="1"/>
              <a:t>йуклигин</a:t>
            </a:r>
            <a:r>
              <a:rPr lang="ru-RU" dirty="0"/>
              <a:t> </a:t>
            </a:r>
            <a:r>
              <a:rPr lang="ru-RU" dirty="0" err="1"/>
              <a:t>аниклаш</a:t>
            </a:r>
            <a:r>
              <a:rPr lang="ru-RU" dirty="0"/>
              <a:t> </a:t>
            </a:r>
            <a:r>
              <a:rPr lang="ru-RU" dirty="0" err="1"/>
              <a:t>учун</a:t>
            </a:r>
            <a:r>
              <a:rPr lang="ru-RU" dirty="0"/>
              <a:t> </a:t>
            </a:r>
            <a:r>
              <a:rPr lang="ru-RU" b="1" dirty="0" err="1"/>
              <a:t>endswith</a:t>
            </a:r>
            <a:r>
              <a:rPr lang="ru-RU" b="1" dirty="0"/>
              <a:t>()</a:t>
            </a:r>
            <a:r>
              <a:rPr lang="ru-RU" dirty="0"/>
              <a:t> </a:t>
            </a:r>
            <a:r>
              <a:rPr lang="ru-RU" dirty="0" err="1"/>
              <a:t>методидан</a:t>
            </a:r>
            <a:r>
              <a:rPr lang="ru-RU" dirty="0"/>
              <a:t> </a:t>
            </a:r>
            <a:r>
              <a:rPr lang="ru-RU" dirty="0" err="1"/>
              <a:t>фойдаланиш</a:t>
            </a:r>
            <a:r>
              <a:rPr lang="ru-RU" dirty="0"/>
              <a:t> </a:t>
            </a:r>
            <a:r>
              <a:rPr lang="ru-RU" dirty="0" err="1"/>
              <a:t>кулай</a:t>
            </a:r>
            <a:r>
              <a:rPr lang="ru-RU" dirty="0"/>
              <a:t>:</a:t>
            </a:r>
            <a:endParaRPr lang="uz-Cyrl-UZ" dirty="0"/>
          </a:p>
          <a:p>
            <a:pPr marL="0" indent="0">
              <a:buNone/>
            </a:pPr>
            <a:r>
              <a:rPr lang="ru-RU" b="1" dirty="0" err="1"/>
              <a:t>Мисол</a:t>
            </a:r>
            <a:r>
              <a:rPr lang="ru-RU" b="1" dirty="0"/>
              <a:t>:  </a:t>
            </a:r>
            <a:endParaRPr lang="uz-Cyrl-UZ" dirty="0"/>
          </a:p>
          <a:p>
            <a:pPr marL="0" indent="0">
              <a:buNone/>
            </a:pPr>
            <a:r>
              <a:rPr lang="en-US" dirty="0"/>
              <a:t>&gt;&gt;&gt; filenames = ["file.txt", "image.jpg", "str.txt</a:t>
            </a:r>
            <a:r>
              <a:rPr lang="en-US" dirty="0" smtClean="0"/>
              <a:t>"]</a:t>
            </a:r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/>
              <a:t>for </a:t>
            </a:r>
            <a:r>
              <a:rPr lang="en-US" dirty="0" err="1"/>
              <a:t>fn</a:t>
            </a:r>
            <a:r>
              <a:rPr lang="en-US" dirty="0"/>
              <a:t> in filenames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...   if </a:t>
            </a:r>
            <a:r>
              <a:rPr lang="en-US" dirty="0" err="1"/>
              <a:t>fn.lower</a:t>
            </a:r>
            <a:r>
              <a:rPr lang="en-US" dirty="0"/>
              <a:t>().</a:t>
            </a:r>
            <a:r>
              <a:rPr lang="en-US" dirty="0" err="1"/>
              <a:t>endswith</a:t>
            </a:r>
            <a:r>
              <a:rPr lang="en-US" dirty="0"/>
              <a:t>(".txt</a:t>
            </a:r>
            <a:r>
              <a:rPr lang="en-US" dirty="0" smtClean="0"/>
              <a:t>"):</a:t>
            </a:r>
          </a:p>
          <a:p>
            <a:pPr marL="0" indent="0">
              <a:buNone/>
            </a:pPr>
            <a:r>
              <a:rPr lang="en-US" dirty="0" smtClean="0"/>
              <a:t>...     </a:t>
            </a:r>
            <a:r>
              <a:rPr lang="en-US" dirty="0"/>
              <a:t>print </a:t>
            </a:r>
            <a:r>
              <a:rPr lang="en-US" dirty="0" err="1" smtClean="0"/>
              <a:t>fn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...</a:t>
            </a:r>
          </a:p>
          <a:p>
            <a:pPr marL="0" indent="0">
              <a:buNone/>
            </a:pPr>
            <a:r>
              <a:rPr lang="en-US" dirty="0" smtClean="0"/>
              <a:t>file.txt</a:t>
            </a:r>
          </a:p>
          <a:p>
            <a:pPr marL="0" indent="0">
              <a:buNone/>
            </a:pPr>
            <a:r>
              <a:rPr lang="en-US" dirty="0" smtClean="0"/>
              <a:t>str.txt</a:t>
            </a:r>
            <a:r>
              <a:rPr lang="ru-RU" dirty="0"/>
              <a:t> </a:t>
            </a: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5290215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8640"/>
            <a:ext cx="8640960" cy="640871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err="1"/>
              <a:t>Матндаги</a:t>
            </a:r>
            <a:r>
              <a:rPr lang="ru-RU" dirty="0"/>
              <a:t> </a:t>
            </a:r>
            <a:r>
              <a:rPr lang="ru-RU" dirty="0" err="1"/>
              <a:t>бирор</a:t>
            </a:r>
            <a:r>
              <a:rPr lang="ru-RU" dirty="0"/>
              <a:t> </a:t>
            </a:r>
            <a:r>
              <a:rPr lang="ru-RU" dirty="0" err="1"/>
              <a:t>матнни</a:t>
            </a:r>
            <a:r>
              <a:rPr lang="ru-RU" dirty="0"/>
              <a:t> </a:t>
            </a:r>
            <a:r>
              <a:rPr lang="ru-RU" dirty="0" err="1"/>
              <a:t>кидириш</a:t>
            </a:r>
            <a:r>
              <a:rPr lang="ru-RU" dirty="0"/>
              <a:t> </a:t>
            </a:r>
            <a:r>
              <a:rPr lang="ru-RU" dirty="0" err="1"/>
              <a:t>учун</a:t>
            </a:r>
            <a:r>
              <a:rPr lang="ru-RU" dirty="0"/>
              <a:t> </a:t>
            </a:r>
            <a:r>
              <a:rPr lang="ru-RU" b="1" dirty="0" err="1"/>
              <a:t>find</a:t>
            </a:r>
            <a:r>
              <a:rPr lang="ru-RU" b="1" dirty="0"/>
              <a:t>()</a:t>
            </a:r>
            <a:r>
              <a:rPr lang="ru-RU" dirty="0"/>
              <a:t> </a:t>
            </a:r>
            <a:r>
              <a:rPr lang="ru-RU" dirty="0" err="1"/>
              <a:t>методидан</a:t>
            </a:r>
            <a:r>
              <a:rPr lang="ru-RU" dirty="0"/>
              <a:t> </a:t>
            </a:r>
            <a:r>
              <a:rPr lang="ru-RU" dirty="0" err="1"/>
              <a:t>фойдаланилади</a:t>
            </a:r>
            <a:r>
              <a:rPr lang="ru-RU" dirty="0"/>
              <a:t>. </a:t>
            </a:r>
            <a:r>
              <a:rPr lang="ru-RU" dirty="0" err="1"/>
              <a:t>Куйидаги</a:t>
            </a:r>
            <a:r>
              <a:rPr lang="ru-RU" dirty="0"/>
              <a:t> </a:t>
            </a:r>
            <a:r>
              <a:rPr lang="ru-RU" dirty="0" err="1"/>
              <a:t>мисолда</a:t>
            </a:r>
            <a:r>
              <a:rPr lang="ru-RU" dirty="0"/>
              <a:t> </a:t>
            </a:r>
            <a:r>
              <a:rPr lang="ru-RU" dirty="0" err="1"/>
              <a:t>string</a:t>
            </a:r>
            <a:r>
              <a:rPr lang="ru-RU" dirty="0"/>
              <a:t> модули </a:t>
            </a:r>
            <a:r>
              <a:rPr lang="ru-RU" dirty="0" err="1"/>
              <a:t>ичидаги</a:t>
            </a:r>
            <a:r>
              <a:rPr lang="ru-RU" dirty="0"/>
              <a:t> </a:t>
            </a:r>
            <a:r>
              <a:rPr lang="ru-RU" dirty="0" err="1"/>
              <a:t>барча</a:t>
            </a:r>
            <a:r>
              <a:rPr lang="ru-RU" dirty="0"/>
              <a:t> </a:t>
            </a:r>
            <a:r>
              <a:rPr lang="ru-RU" dirty="0" err="1"/>
              <a:t>def</a:t>
            </a:r>
            <a:r>
              <a:rPr lang="ru-RU" dirty="0"/>
              <a:t> </a:t>
            </a:r>
            <a:r>
              <a:rPr lang="ru-RU" dirty="0" err="1"/>
              <a:t>оператори</a:t>
            </a:r>
            <a:r>
              <a:rPr lang="ru-RU" dirty="0"/>
              <a:t> </a:t>
            </a:r>
            <a:r>
              <a:rPr lang="ru-RU" dirty="0" err="1"/>
              <a:t>билан</a:t>
            </a:r>
            <a:r>
              <a:rPr lang="ru-RU" dirty="0"/>
              <a:t> </a:t>
            </a:r>
            <a:r>
              <a:rPr lang="ru-RU" dirty="0" err="1"/>
              <a:t>бошланган</a:t>
            </a:r>
            <a:r>
              <a:rPr lang="ru-RU" dirty="0"/>
              <a:t> </a:t>
            </a:r>
            <a:r>
              <a:rPr lang="ru-RU" dirty="0" err="1"/>
              <a:t>сатрларни</a:t>
            </a:r>
            <a:r>
              <a:rPr lang="ru-RU" dirty="0"/>
              <a:t> </a:t>
            </a:r>
            <a:r>
              <a:rPr lang="ru-RU" dirty="0" err="1"/>
              <a:t>чоп</a:t>
            </a:r>
            <a:r>
              <a:rPr lang="ru-RU" dirty="0"/>
              <a:t> </a:t>
            </a:r>
            <a:r>
              <a:rPr lang="ru-RU" dirty="0" err="1"/>
              <a:t>этади</a:t>
            </a:r>
            <a:r>
              <a:rPr lang="ru-RU" dirty="0"/>
              <a:t>:</a:t>
            </a:r>
            <a:endParaRPr lang="uz-Cyrl-UZ" dirty="0"/>
          </a:p>
          <a:p>
            <a:pPr marL="0" indent="0">
              <a:buNone/>
            </a:pPr>
            <a:r>
              <a:rPr lang="ru-RU" b="1" dirty="0" err="1"/>
              <a:t>Мисол</a:t>
            </a:r>
            <a:r>
              <a:rPr lang="ru-RU" b="1" dirty="0"/>
              <a:t>:  </a:t>
            </a:r>
            <a:endParaRPr lang="uz-Cyrl-UZ" dirty="0"/>
          </a:p>
          <a:p>
            <a:pPr marL="0" indent="0">
              <a:buNone/>
            </a:pPr>
            <a:r>
              <a:rPr lang="en-US" dirty="0"/>
              <a:t>import </a:t>
            </a:r>
            <a:r>
              <a:rPr lang="en-US" dirty="0" smtClean="0"/>
              <a:t>string</a:t>
            </a:r>
          </a:p>
          <a:p>
            <a:pPr marL="0" indent="0">
              <a:buNone/>
            </a:pPr>
            <a:r>
              <a:rPr lang="en-US" dirty="0" smtClean="0"/>
              <a:t>text </a:t>
            </a:r>
            <a:r>
              <a:rPr lang="en-US" dirty="0"/>
              <a:t>= open(</a:t>
            </a:r>
            <a:r>
              <a:rPr lang="en-US" dirty="0" err="1"/>
              <a:t>string.__file</a:t>
            </a:r>
            <a:r>
              <a:rPr lang="en-US" dirty="0"/>
              <a:t>__[:-1]).read</a:t>
            </a:r>
            <a:r>
              <a:rPr lang="en-US" dirty="0" smtClean="0"/>
              <a:t>()</a:t>
            </a:r>
          </a:p>
          <a:p>
            <a:pPr marL="0" indent="0">
              <a:buNone/>
            </a:pPr>
            <a:r>
              <a:rPr lang="en-US" dirty="0" smtClean="0"/>
              <a:t>start </a:t>
            </a:r>
            <a:r>
              <a:rPr lang="en-US" dirty="0"/>
              <a:t>= </a:t>
            </a:r>
            <a:r>
              <a:rPr lang="en-US" dirty="0" smtClean="0"/>
              <a:t>0</a:t>
            </a:r>
          </a:p>
          <a:p>
            <a:pPr marL="0" indent="0">
              <a:buNone/>
            </a:pPr>
            <a:r>
              <a:rPr lang="en-US" dirty="0" smtClean="0"/>
              <a:t>while </a:t>
            </a:r>
            <a:r>
              <a:rPr lang="en-US" dirty="0"/>
              <a:t>1: 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found </a:t>
            </a:r>
            <a:r>
              <a:rPr lang="en-US" dirty="0"/>
              <a:t>= </a:t>
            </a:r>
            <a:r>
              <a:rPr lang="en-US" dirty="0" err="1"/>
              <a:t>text.find</a:t>
            </a:r>
            <a:r>
              <a:rPr lang="en-US" dirty="0"/>
              <a:t>("</a:t>
            </a:r>
            <a:r>
              <a:rPr lang="en-US" dirty="0" err="1"/>
              <a:t>def</a:t>
            </a:r>
            <a:r>
              <a:rPr lang="en-US" dirty="0"/>
              <a:t> ", start) 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if </a:t>
            </a:r>
            <a:r>
              <a:rPr lang="en-US" dirty="0"/>
              <a:t>found == -1:   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break  </a:t>
            </a:r>
          </a:p>
          <a:p>
            <a:pPr marL="0" indent="0">
              <a:buNone/>
            </a:pPr>
            <a:r>
              <a:rPr lang="en-US" dirty="0" smtClean="0"/>
              <a:t>print </a:t>
            </a:r>
            <a:r>
              <a:rPr lang="en-US" dirty="0"/>
              <a:t>text[</a:t>
            </a:r>
            <a:r>
              <a:rPr lang="en-US" dirty="0" err="1"/>
              <a:t>found:found</a:t>
            </a:r>
            <a:r>
              <a:rPr lang="en-US" dirty="0"/>
              <a:t> + 60].split("(")[0]  </a:t>
            </a:r>
            <a:endParaRPr lang="en-US" dirty="0" smtClean="0"/>
          </a:p>
          <a:p>
            <a:pPr marL="0" indent="0">
              <a:buNone/>
            </a:pPr>
            <a:r>
              <a:rPr lang="ru-RU" dirty="0" err="1" smtClean="0"/>
              <a:t>start</a:t>
            </a:r>
            <a:r>
              <a:rPr lang="ru-RU" dirty="0" smtClean="0"/>
              <a:t> </a:t>
            </a:r>
            <a:r>
              <a:rPr lang="ru-RU" dirty="0"/>
              <a:t>= </a:t>
            </a:r>
            <a:r>
              <a:rPr lang="ru-RU" dirty="0" err="1"/>
              <a:t>found</a:t>
            </a:r>
            <a:r>
              <a:rPr lang="ru-RU" dirty="0"/>
              <a:t> + 1</a:t>
            </a:r>
            <a:r>
              <a:rPr lang="uz-Cyrl-UZ" dirty="0" smtClean="0">
                <a:effectLst/>
              </a:rPr>
              <a:t> </a:t>
            </a:r>
            <a:r>
              <a:rPr lang="ru-RU" dirty="0"/>
              <a:t> </a:t>
            </a: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40567071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648072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err="1"/>
              <a:t>матндаги</a:t>
            </a:r>
            <a:r>
              <a:rPr lang="ru-RU" dirty="0"/>
              <a:t> </a:t>
            </a:r>
            <a:r>
              <a:rPr lang="ru-RU" dirty="0" err="1"/>
              <a:t>белгилар</a:t>
            </a:r>
            <a:r>
              <a:rPr lang="ru-RU" dirty="0"/>
              <a:t> </a:t>
            </a:r>
            <a:r>
              <a:rPr lang="ru-RU" dirty="0" err="1"/>
              <a:t>комбинатсияларини</a:t>
            </a:r>
            <a:r>
              <a:rPr lang="ru-RU" dirty="0"/>
              <a:t> </a:t>
            </a:r>
            <a:r>
              <a:rPr lang="ru-RU" dirty="0" err="1"/>
              <a:t>урнига</a:t>
            </a:r>
            <a:r>
              <a:rPr lang="ru-RU" dirty="0"/>
              <a:t> </a:t>
            </a:r>
            <a:r>
              <a:rPr lang="ru-RU" dirty="0" err="1"/>
              <a:t>бошкасини</a:t>
            </a:r>
            <a:r>
              <a:rPr lang="ru-RU" dirty="0"/>
              <a:t> </a:t>
            </a:r>
            <a:r>
              <a:rPr lang="ru-RU" dirty="0" err="1"/>
              <a:t>алмаштириш</a:t>
            </a:r>
            <a:r>
              <a:rPr lang="ru-RU" dirty="0"/>
              <a:t> </a:t>
            </a:r>
            <a:r>
              <a:rPr lang="ru-RU" dirty="0" err="1"/>
              <a:t>учун</a:t>
            </a:r>
            <a:r>
              <a:rPr lang="ru-RU" dirty="0"/>
              <a:t> </a:t>
            </a:r>
            <a:r>
              <a:rPr lang="ru-RU" b="1" dirty="0" err="1"/>
              <a:t>replace</a:t>
            </a:r>
            <a:r>
              <a:rPr lang="ru-RU" b="1" dirty="0"/>
              <a:t>()</a:t>
            </a:r>
            <a:r>
              <a:rPr lang="ru-RU" dirty="0"/>
              <a:t> </a:t>
            </a:r>
            <a:r>
              <a:rPr lang="ru-RU" dirty="0" err="1"/>
              <a:t>методидан</a:t>
            </a:r>
            <a:r>
              <a:rPr lang="ru-RU" dirty="0"/>
              <a:t> </a:t>
            </a:r>
            <a:r>
              <a:rPr lang="ru-RU" dirty="0" err="1"/>
              <a:t>фойдаланилади</a:t>
            </a:r>
            <a:r>
              <a:rPr lang="ru-RU" dirty="0"/>
              <a:t> </a:t>
            </a:r>
            <a:r>
              <a:rPr lang="ru-RU" dirty="0" err="1"/>
              <a:t>куйида</a:t>
            </a:r>
            <a:r>
              <a:rPr lang="ru-RU" dirty="0"/>
              <a:t> </a:t>
            </a:r>
            <a:r>
              <a:rPr lang="ru-RU" dirty="0" err="1"/>
              <a:t>мисол</a:t>
            </a:r>
            <a:r>
              <a:rPr lang="ru-RU" dirty="0"/>
              <a:t> </a:t>
            </a:r>
            <a:r>
              <a:rPr lang="ru-RU" dirty="0" err="1"/>
              <a:t>келтирилган</a:t>
            </a:r>
            <a:r>
              <a:rPr lang="ru-RU" dirty="0"/>
              <a:t>:</a:t>
            </a:r>
            <a:endParaRPr lang="uz-Cyrl-UZ" dirty="0"/>
          </a:p>
          <a:p>
            <a:pPr marL="0" indent="0">
              <a:buNone/>
            </a:pPr>
            <a:r>
              <a:rPr lang="ru-RU" b="1" dirty="0" err="1"/>
              <a:t>Мисол</a:t>
            </a:r>
            <a:r>
              <a:rPr lang="ru-RU" b="1" dirty="0"/>
              <a:t>:</a:t>
            </a:r>
            <a:endParaRPr lang="uz-Cyrl-UZ" dirty="0"/>
          </a:p>
          <a:p>
            <a:pPr marL="0" indent="0">
              <a:buNone/>
            </a:pPr>
            <a:r>
              <a:rPr lang="ru-RU" dirty="0"/>
              <a:t>&gt;&gt;&gt; a = "Это текст , в котором встречаются запятые , поставленные не так</a:t>
            </a:r>
            <a:r>
              <a:rPr lang="ru-RU" dirty="0" smtClean="0"/>
              <a:t>.“</a:t>
            </a: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&gt;&gt;&gt; </a:t>
            </a:r>
            <a:r>
              <a:rPr lang="ru-RU" dirty="0"/>
              <a:t>b = </a:t>
            </a:r>
            <a:r>
              <a:rPr lang="ru-RU" dirty="0" err="1"/>
              <a:t>a.replace</a:t>
            </a:r>
            <a:r>
              <a:rPr lang="ru-RU" dirty="0"/>
              <a:t>(" ,", </a:t>
            </a:r>
            <a:r>
              <a:rPr lang="ru-RU" dirty="0" smtClean="0"/>
              <a:t>",")</a:t>
            </a: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&gt;&gt;&gt; </a:t>
            </a:r>
            <a:r>
              <a:rPr lang="ru-RU" dirty="0" err="1"/>
              <a:t>print</a:t>
            </a:r>
            <a:r>
              <a:rPr lang="ru-RU" dirty="0"/>
              <a:t> </a:t>
            </a:r>
            <a:r>
              <a:rPr lang="ru-RU" dirty="0" smtClean="0"/>
              <a:t>b</a:t>
            </a: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Это </a:t>
            </a:r>
            <a:r>
              <a:rPr lang="ru-RU" dirty="0"/>
              <a:t>текст, в котором встречаются запятые, поставленные не так.</a:t>
            </a:r>
            <a:r>
              <a:rPr lang="uz-Cyrl-UZ" dirty="0" smtClean="0">
                <a:effectLst/>
              </a:rPr>
              <a:t> </a:t>
            </a:r>
            <a:r>
              <a:rPr lang="ru-RU" b="1" dirty="0" err="1" smtClean="0"/>
              <a:t>Изох</a:t>
            </a:r>
            <a:endParaRPr lang="uz-Cyrl-UZ" b="1" dirty="0"/>
          </a:p>
          <a:p>
            <a:pPr marL="0" indent="0">
              <a:buNone/>
            </a:pPr>
            <a:r>
              <a:rPr lang="en-US" dirty="0"/>
              <a:t>&gt;&gt;&gt; a = </a:t>
            </a:r>
            <a:r>
              <a:rPr lang="en-US" dirty="0" smtClean="0"/>
              <a:t>"“</a:t>
            </a:r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/>
              <a:t>for </a:t>
            </a:r>
            <a:r>
              <a:rPr lang="en-US" dirty="0" err="1"/>
              <a:t>i</a:t>
            </a:r>
            <a:r>
              <a:rPr lang="en-US" dirty="0"/>
              <a:t> in </a:t>
            </a:r>
            <a:r>
              <a:rPr lang="en-US" dirty="0" err="1"/>
              <a:t>xrange</a:t>
            </a:r>
            <a:r>
              <a:rPr lang="en-US" dirty="0"/>
              <a:t>(1000</a:t>
            </a:r>
            <a:r>
              <a:rPr lang="en-US" dirty="0" smtClean="0"/>
              <a:t>):</a:t>
            </a:r>
          </a:p>
          <a:p>
            <a:pPr marL="0" indent="0">
              <a:buNone/>
            </a:pPr>
            <a:r>
              <a:rPr lang="en-US" dirty="0" smtClean="0"/>
              <a:t>...   </a:t>
            </a:r>
            <a:r>
              <a:rPr lang="en-US" dirty="0"/>
              <a:t>a += </a:t>
            </a:r>
            <a:r>
              <a:rPr lang="en-US" dirty="0" err="1"/>
              <a:t>str</a:t>
            </a:r>
            <a:r>
              <a:rPr lang="en-US" dirty="0"/>
              <a:t>(</a:t>
            </a:r>
            <a:r>
              <a:rPr lang="en-US" dirty="0" err="1"/>
              <a:t>i</a:t>
            </a:r>
            <a:r>
              <a:rPr lang="en-US" dirty="0"/>
              <a:t>)        # </a:t>
            </a:r>
            <a:r>
              <a:rPr lang="ru-RU" dirty="0" err="1"/>
              <a:t>нокулай</a:t>
            </a:r>
            <a:r>
              <a:rPr lang="ru-RU" dirty="0"/>
              <a:t> </a:t>
            </a:r>
            <a:r>
              <a:rPr lang="ru-RU" dirty="0" err="1"/>
              <a:t>усул</a:t>
            </a:r>
            <a:r>
              <a:rPr lang="en-US" dirty="0" smtClean="0"/>
              <a:t>!</a:t>
            </a:r>
          </a:p>
          <a:p>
            <a:pPr marL="0" indent="0">
              <a:buNone/>
            </a:pPr>
            <a:r>
              <a:rPr lang="en-US" dirty="0" smtClean="0"/>
              <a:t>...</a:t>
            </a:r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/>
              <a:t>a = "".join([</a:t>
            </a:r>
            <a:r>
              <a:rPr lang="en-US" dirty="0" err="1"/>
              <a:t>str</a:t>
            </a:r>
            <a:r>
              <a:rPr lang="en-US" dirty="0"/>
              <a:t>(</a:t>
            </a:r>
            <a:r>
              <a:rPr lang="en-US" dirty="0" err="1"/>
              <a:t>i</a:t>
            </a:r>
            <a:r>
              <a:rPr lang="en-US" dirty="0"/>
              <a:t>) for </a:t>
            </a:r>
            <a:r>
              <a:rPr lang="en-US" dirty="0" err="1"/>
              <a:t>i</a:t>
            </a:r>
            <a:r>
              <a:rPr lang="en-US" dirty="0"/>
              <a:t> in </a:t>
            </a:r>
            <a:r>
              <a:rPr lang="en-US" dirty="0" err="1"/>
              <a:t>xrange</a:t>
            </a:r>
            <a:r>
              <a:rPr lang="en-US" dirty="0"/>
              <a:t>(1000)])  # </a:t>
            </a:r>
            <a:r>
              <a:rPr lang="ru-RU" dirty="0" err="1"/>
              <a:t>кулай</a:t>
            </a:r>
            <a:r>
              <a:rPr lang="ru-RU" dirty="0"/>
              <a:t> </a:t>
            </a:r>
            <a:r>
              <a:rPr lang="ru-RU" dirty="0" err="1"/>
              <a:t>усул</a:t>
            </a: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6650166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052742"/>
              </p:ext>
            </p:extLst>
          </p:nvPr>
        </p:nvGraphicFramePr>
        <p:xfrm>
          <a:off x="308796" y="1124744"/>
          <a:ext cx="8382392" cy="542872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642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80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65350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Метод</a:t>
                      </a:r>
                      <a:endParaRPr lang="uz-Cyrl-UZ" sz="2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12516" marR="12516" marT="12516" marB="12516" anchor="ctr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Описание</a:t>
                      </a:r>
                      <a:endParaRPr lang="uz-Cyrl-UZ" sz="20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12516" marR="12516" marT="12516" marB="1251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5350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center(w)</a:t>
                      </a:r>
                      <a:endParaRPr lang="uz-Cyrl-UZ" sz="20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12516" marR="12516" marT="12516" marB="12516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Центрирует строку в поле длины w</a:t>
                      </a:r>
                      <a:endParaRPr lang="uz-Cyrl-UZ" sz="20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12516" marR="12516" marT="12516" marB="12516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5350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count(sub)</a:t>
                      </a:r>
                      <a:endParaRPr lang="uz-Cyrl-UZ" sz="20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12516" marR="12516" marT="12516" marB="12516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Число вхождений строки sub в строке</a:t>
                      </a:r>
                      <a:endParaRPr lang="uz-Cyrl-UZ" sz="20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12516" marR="12516" marT="12516" marB="12516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86299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encode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([</a:t>
                      </a:r>
                      <a:r>
                        <a:rPr lang="ru-RU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enc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[, </a:t>
                      </a:r>
                      <a:r>
                        <a:rPr lang="ru-RU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errors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]])</a:t>
                      </a:r>
                      <a:endParaRPr lang="uz-Cyrl-UZ" sz="2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12516" marR="12516" marT="12516" marB="12516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Возвращает строку в кодировке enc. Параметр errors может принимать значения "strict" (по умолчанию), "ignore", "replace" или "xmlcharrefreplace"</a:t>
                      </a:r>
                      <a:endParaRPr lang="uz-Cyrl-UZ" sz="20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12516" marR="12516" marT="12516" marB="12516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5350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endswith(suffix) </a:t>
                      </a:r>
                      <a:endParaRPr lang="uz-Cyrl-UZ" sz="20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12516" marR="12516" marT="12516" marB="12516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Оканчивается ли строка на suffix</a:t>
                      </a:r>
                      <a:endParaRPr lang="uz-Cyrl-UZ" sz="20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12516" marR="12516" marT="12516" marB="12516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5666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expandtabs([tabsize]) </a:t>
                      </a:r>
                      <a:endParaRPr lang="uz-Cyrl-UZ" sz="20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12516" marR="12516" marT="12516" marB="12516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Заменяет символы табуляции на пробелы. По умолчанию tabsize=8</a:t>
                      </a:r>
                      <a:endParaRPr lang="uz-Cyrl-UZ" sz="20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12516" marR="12516" marT="12516" marB="12516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66933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find(sub [,start [,end]]) </a:t>
                      </a:r>
                      <a:endParaRPr lang="uz-Cyrl-UZ" sz="20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12516" marR="12516" marT="12516" marB="12516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Возвращает наименьший индекс, с которого начинается вхождение подстроки sub в строку. Параметры start и end ограничивают поиск окном start:end, но возвращаемый индекс соответствует исходной строке. Если подстрока не найдена, возвращается -1</a:t>
                      </a:r>
                      <a:endParaRPr lang="uz-Cyrl-UZ" sz="20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12516" marR="12516" marT="12516" marB="12516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5666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index(sub[, start[, end]])</a:t>
                      </a:r>
                      <a:endParaRPr lang="uz-Cyrl-UZ" sz="20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12516" marR="12516" marT="12516" marB="12516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Аналогично </a:t>
                      </a:r>
                      <a:r>
                        <a:rPr lang="ru-RU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find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(), но возбуждает исключение </a:t>
                      </a:r>
                      <a:r>
                        <a:rPr lang="ru-RU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ValueError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в случае неудачи</a:t>
                      </a:r>
                      <a:endParaRPr lang="uz-Cyrl-UZ" sz="2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12516" marR="12516" marT="12516" marB="12516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51520" y="30977"/>
            <a:ext cx="8496944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Матнлар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методлари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Куйидаги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жадвалда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оддий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матн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ва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Unicode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белгилардан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иборат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матнларга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мулжалланган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методлар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келтирилган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02617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6528281"/>
              </p:ext>
            </p:extLst>
          </p:nvPr>
        </p:nvGraphicFramePr>
        <p:xfrm>
          <a:off x="251520" y="188640"/>
          <a:ext cx="8640960" cy="64807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841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567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16494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isalnum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()</a:t>
                      </a:r>
                      <a:endParaRPr lang="uz-Cyrl-UZ" sz="2000" dirty="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11885" marR="11885" marT="11885" marB="11885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Возвращает </a:t>
                      </a:r>
                      <a:r>
                        <a:rPr lang="ru-RU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True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если строка содержит только буквы и цифры и имеет ненулевую длину. Иначе -- </a:t>
                      </a:r>
                      <a:r>
                        <a:rPr lang="ru-RU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False</a:t>
                      </a:r>
                      <a:endParaRPr lang="uz-Cyrl-UZ" sz="2000" dirty="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11885" marR="11885" marT="11885" marB="1188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6248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isalpha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()</a:t>
                      </a:r>
                      <a:endParaRPr lang="uz-Cyrl-UZ" sz="2000" dirty="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11885" marR="11885" marT="11885" marB="11885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Возвращает </a:t>
                      </a:r>
                      <a:r>
                        <a:rPr lang="ru-RU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True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если строка содержит только буквы и длина ненулевая</a:t>
                      </a:r>
                      <a:endParaRPr lang="uz-Cyrl-UZ" sz="2000" dirty="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11885" marR="11885" marT="11885" marB="1188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6494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isdecimal()</a:t>
                      </a:r>
                      <a:endParaRPr lang="uz-Cyrl-UZ" sz="200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11885" marR="11885" marT="11885" marB="11885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Возвращает True, если строка содержит только десятичные знаки (только для строк Unicode) и длина ненулевая</a:t>
                      </a:r>
                      <a:endParaRPr lang="uz-Cyrl-UZ" sz="200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11885" marR="11885" marT="11885" marB="1188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6248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isdigit()</a:t>
                      </a:r>
                      <a:endParaRPr lang="uz-Cyrl-UZ" sz="200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11885" marR="11885" marT="11885" marB="11885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Возвращает True, если содержит только цифры и длина ненулевая</a:t>
                      </a:r>
                      <a:endParaRPr lang="uz-Cyrl-UZ" sz="200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11885" marR="11885" marT="11885" marB="1188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6248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islower()</a:t>
                      </a:r>
                      <a:endParaRPr lang="uz-Cyrl-UZ" sz="200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11885" marR="11885" marT="11885" marB="11885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Возвращает True, если все буквы строчные (и их более одной), иначе -- False</a:t>
                      </a:r>
                      <a:endParaRPr lang="uz-Cyrl-UZ" sz="200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11885" marR="11885" marT="11885" marB="1188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6248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isnumeric()</a:t>
                      </a:r>
                      <a:endParaRPr lang="uz-Cyrl-UZ" sz="200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11885" marR="11885" marT="11885" marB="11885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Возвращает True, если в строке только числовые знаки (только для Unicode)</a:t>
                      </a:r>
                      <a:endParaRPr lang="uz-Cyrl-UZ" sz="200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11885" marR="11885" marT="11885" marB="1188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16494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isspace()</a:t>
                      </a:r>
                      <a:endParaRPr lang="uz-Cyrl-UZ" sz="200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11885" marR="11885" marT="11885" marB="11885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Возвращает True, если строка состоит только из пробельных символов. Внимание! Для пустой строки возвращается False</a:t>
                      </a:r>
                      <a:endParaRPr lang="uz-Cyrl-UZ" sz="200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11885" marR="11885" marT="11885" marB="1188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86248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join(seq)</a:t>
                      </a:r>
                      <a:endParaRPr lang="uz-Cyrl-UZ" sz="200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11885" marR="11885" marT="11885" marB="11885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Соединение строк из последовательности </a:t>
                      </a:r>
                      <a:r>
                        <a:rPr lang="ru-RU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seq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через разделитель, заданный строкой</a:t>
                      </a:r>
                      <a:endParaRPr lang="uz-Cyrl-UZ" sz="2000" dirty="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11885" marR="11885" marT="11885" marB="1188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79991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5172501"/>
              </p:ext>
            </p:extLst>
          </p:nvPr>
        </p:nvGraphicFramePr>
        <p:xfrm>
          <a:off x="107504" y="44624"/>
          <a:ext cx="8856984" cy="66686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60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967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7865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lower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()</a:t>
                      </a:r>
                      <a:endParaRPr lang="uz-Cyrl-UZ" sz="2000" dirty="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9805" marR="9805" marT="9805" marB="9805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Приводит строку к нижнему регистру букв</a:t>
                      </a:r>
                      <a:endParaRPr lang="uz-Cyrl-UZ" sz="200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9805" marR="9805" marT="9805" marB="980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7865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lstrip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()</a:t>
                      </a:r>
                      <a:endParaRPr lang="uz-Cyrl-UZ" sz="2000" dirty="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9805" marR="9805" marT="9805" marB="9805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Удаляет пробельные символы слева</a:t>
                      </a:r>
                      <a:endParaRPr lang="uz-Cyrl-UZ" sz="200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9805" marR="9805" marT="9805" marB="980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4375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replace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old,new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[,n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])</a:t>
                      </a:r>
                      <a:endParaRPr lang="uz-Cyrl-UZ" sz="2000" dirty="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9805" marR="9805" marT="9805" marB="9805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Возвращает копию строки, в которой подстроки old заменены new. Если задан параметр n, то заменяются только первые n вхождений</a:t>
                      </a:r>
                      <a:endParaRPr lang="uz-Cyrl-UZ" sz="200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9805" marR="9805" marT="9805" marB="980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7865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rstrip()</a:t>
                      </a:r>
                      <a:endParaRPr lang="uz-Cyrl-UZ" sz="200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9805" marR="9805" marT="9805" marB="9805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Удаляет пробельные символы справа</a:t>
                      </a:r>
                      <a:endParaRPr lang="uz-Cyrl-UZ" sz="200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9805" marR="9805" marT="9805" marB="980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2630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split([sep[, n]])</a:t>
                      </a:r>
                      <a:endParaRPr lang="uz-Cyrl-UZ" sz="200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9805" marR="9805" marT="9805" marB="9805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Возвращает список подстрок, получающихся разбиением строки a разделителем sep. Параметр n определяет максимальное количество разбиений (слева)</a:t>
                      </a:r>
                      <a:endParaRPr lang="uz-Cyrl-UZ" sz="200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9805" marR="9805" marT="9805" marB="980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7865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startswith(prefix)</a:t>
                      </a:r>
                      <a:endParaRPr lang="uz-Cyrl-UZ" sz="200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9805" marR="9805" marT="9805" marB="9805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Начинается ли строка с подстроки prefix</a:t>
                      </a:r>
                      <a:endParaRPr lang="uz-Cyrl-UZ" sz="200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9805" marR="9805" marT="9805" marB="980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120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strip()</a:t>
                      </a:r>
                      <a:endParaRPr lang="uz-Cyrl-UZ" sz="200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9805" marR="9805" marT="9805" marB="9805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Удаляет пробельные символы в начале и в конце строки</a:t>
                      </a:r>
                      <a:endParaRPr lang="uz-Cyrl-UZ" sz="200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9805" marR="9805" marT="9805" marB="980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72630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translate(table) </a:t>
                      </a:r>
                      <a:endParaRPr lang="uz-Cyrl-UZ" sz="200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9805" marR="9805" marT="9805" marB="9805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Производит преобразование с помощью таблицы перекодировки table, содержащей словарь для перевода кодов в коды (или в None, чтобы удалить символ). Для Unicode-строк</a:t>
                      </a:r>
                      <a:endParaRPr lang="uz-Cyrl-UZ" sz="200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9805" marR="9805" marT="9805" marB="980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960885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translate(table[, dc])</a:t>
                      </a:r>
                      <a:endParaRPr lang="uz-Cyrl-UZ" sz="200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9805" marR="9805" marT="9805" marB="9805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То же, но для обычных строк. Вместо словаря - строка перекодировки на 256 символов, которую можно сформировать с помощью функции string.maketrans(). Необязательный параметр dc задает строку с символами, которые необходимо удалить</a:t>
                      </a:r>
                      <a:endParaRPr lang="uz-Cyrl-UZ" sz="200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9805" marR="9805" marT="9805" marB="9805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7865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upper()</a:t>
                      </a:r>
                      <a:endParaRPr lang="uz-Cyrl-UZ" sz="200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9805" marR="9805" marT="9805" marB="9805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Переводит буквы строки в верхний регистр</a:t>
                      </a:r>
                      <a:endParaRPr lang="uz-Cyrl-UZ" sz="2000" dirty="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9805" marR="9805" marT="9805" marB="9805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3691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Обработка текстов. Регулярные выражения. </a:t>
            </a:r>
            <a:r>
              <a:rPr lang="ru-RU" b="1" dirty="0" err="1" smtClean="0"/>
              <a:t>Unicode</a:t>
            </a:r>
            <a:endParaRPr lang="uz-Cyrl-UZ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uz-Latn-UZ" smtClean="0"/>
              <a:t>РЕЖА:</a:t>
            </a: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8026524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3981402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8640"/>
            <a:ext cx="8640960" cy="640871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/>
              <a:t>Программа</a:t>
            </a:r>
            <a:r>
              <a:rPr lang="ru-RU" dirty="0"/>
              <a:t> на языке </a:t>
            </a:r>
            <a:r>
              <a:rPr lang="ru-RU" dirty="0" err="1"/>
              <a:t>Python</a:t>
            </a:r>
            <a:r>
              <a:rPr lang="ru-RU" dirty="0"/>
              <a:t> может состоять из одного или нескольких </a:t>
            </a:r>
            <a:r>
              <a:rPr lang="ru-RU" b="1" dirty="0"/>
              <a:t>модулей</a:t>
            </a:r>
            <a:r>
              <a:rPr lang="ru-RU" dirty="0"/>
              <a:t>. Каждый модуль представляет собой текстовый файл в кодировке, совместимой с 7-битной кодировкой ASCII. Для кодировок, использующих старший бит, необходимо явно указывать название кодировки. Например, модуль, комментарии или строковые литералы которого записаны в кодировке KOI8-R, должен иметь в первой или второй строке следующую спецификацию:</a:t>
            </a:r>
            <a:endParaRPr lang="uz-Cyrl-UZ" dirty="0"/>
          </a:p>
          <a:p>
            <a:pPr marL="0" indent="0">
              <a:buNone/>
            </a:pPr>
            <a:r>
              <a:rPr lang="ru-RU" dirty="0"/>
              <a:t># -*- </a:t>
            </a:r>
            <a:r>
              <a:rPr lang="ru-RU" dirty="0" err="1"/>
              <a:t>coding</a:t>
            </a:r>
            <a:r>
              <a:rPr lang="ru-RU" dirty="0"/>
              <a:t>: koi8-r -*-</a:t>
            </a:r>
            <a:r>
              <a:rPr lang="uz-Cyrl-UZ" dirty="0" smtClean="0">
                <a:effectLst/>
              </a:rPr>
              <a:t> </a:t>
            </a:r>
            <a:r>
              <a:rPr lang="ru-RU" dirty="0"/>
              <a:t>Благодаря этой спецификации интерпретатор </a:t>
            </a:r>
            <a:r>
              <a:rPr lang="ru-RU" dirty="0" err="1"/>
              <a:t>Python</a:t>
            </a:r>
            <a:r>
              <a:rPr lang="ru-RU" dirty="0"/>
              <a:t> будет знать, как корректно переводить символы литералов </a:t>
            </a:r>
            <a:r>
              <a:rPr lang="ru-RU" dirty="0" err="1"/>
              <a:t>Unicode</a:t>
            </a:r>
            <a:r>
              <a:rPr lang="ru-RU" dirty="0"/>
              <a:t>-строк в </a:t>
            </a:r>
            <a:r>
              <a:rPr lang="ru-RU" dirty="0" err="1"/>
              <a:t>Unicode</a:t>
            </a:r>
            <a:r>
              <a:rPr lang="ru-RU" dirty="0"/>
              <a:t>. Без этой строки новые версии </a:t>
            </a:r>
            <a:r>
              <a:rPr lang="ru-RU" dirty="0" err="1"/>
              <a:t>Python</a:t>
            </a:r>
            <a:r>
              <a:rPr lang="ru-RU" dirty="0"/>
              <a:t> будут выдавать предупреждение на каждый модуль, в котором встречаются коды с установленным восьмым битом</a:t>
            </a:r>
            <a:r>
              <a:rPr lang="ru-RU" dirty="0" smtClean="0"/>
              <a:t>.</a:t>
            </a: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37313721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8640"/>
            <a:ext cx="8712968" cy="648072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О том, как делать программу модульной, станет известно в следующих лекциях. В примерах ниже используются как фрагменты модулей, записанных в файл, так и фрагменты диалога с интерпретатором </a:t>
            </a:r>
            <a:r>
              <a:rPr lang="ru-RU" dirty="0" err="1"/>
              <a:t>Python</a:t>
            </a:r>
            <a:r>
              <a:rPr lang="ru-RU" dirty="0"/>
              <a:t>. Последние отличаются характерным приглашением &gt;&gt;&gt;. Символ решетка (#) отмечает комментарий до конца строки.</a:t>
            </a:r>
            <a:endParaRPr lang="uz-Cyrl-UZ" dirty="0"/>
          </a:p>
          <a:p>
            <a:pPr marL="0" indent="0">
              <a:buNone/>
            </a:pPr>
            <a:r>
              <a:rPr lang="ru-RU" dirty="0"/>
              <a:t>Программа на </a:t>
            </a:r>
            <a:r>
              <a:rPr lang="ru-RU" dirty="0" err="1"/>
              <a:t>Python</a:t>
            </a:r>
            <a:r>
              <a:rPr lang="ru-RU" dirty="0"/>
              <a:t>, с точки зрения интерпретатора, состоит из </a:t>
            </a:r>
            <a:r>
              <a:rPr lang="ru-RU" b="1" dirty="0"/>
              <a:t>логических строк</a:t>
            </a:r>
            <a:r>
              <a:rPr lang="ru-RU" dirty="0"/>
              <a:t>. Одна логическая строка, как правило, располагается в одной физической, но длинные логические строки можно явно (с помощью обратной косой черты) или неявно (внутри скобок) разбить на несколько физических:</a:t>
            </a:r>
            <a:endParaRPr lang="uz-Cyrl-UZ" dirty="0"/>
          </a:p>
          <a:p>
            <a:pPr marL="0" indent="0">
              <a:buNone/>
            </a:pPr>
            <a:r>
              <a:rPr lang="ru-RU" dirty="0" err="1"/>
              <a:t>print</a:t>
            </a:r>
            <a:r>
              <a:rPr lang="ru-RU" dirty="0"/>
              <a:t> a, " - очень длинная строка, которая не помещается в", \</a:t>
            </a: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418499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Тип </a:t>
            </a:r>
            <a:r>
              <a:rPr lang="en-US" b="1" dirty="0" smtClean="0"/>
              <a:t>string</a:t>
            </a:r>
            <a:r>
              <a:rPr lang="ru-RU" b="1" dirty="0" smtClean="0"/>
              <a:t> и тип </a:t>
            </a:r>
            <a:r>
              <a:rPr lang="en-US" b="1" dirty="0" err="1" smtClean="0"/>
              <a:t>unicode</a:t>
            </a:r>
            <a:endParaRPr lang="uz-Cyrl-UZ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836712"/>
            <a:ext cx="8784976" cy="576064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/>
              <a:t>В </a:t>
            </a:r>
            <a:r>
              <a:rPr lang="ru-RU" dirty="0" err="1"/>
              <a:t>Python</a:t>
            </a:r>
            <a:r>
              <a:rPr lang="ru-RU" dirty="0"/>
              <a:t> строки бывают двух типов: обычные и </a:t>
            </a:r>
            <a:r>
              <a:rPr lang="ru-RU" dirty="0" err="1"/>
              <a:t>Unicode</a:t>
            </a:r>
            <a:r>
              <a:rPr lang="ru-RU" dirty="0"/>
              <a:t>-строки. Фактически строка - это последовательность символов (в случае обычных строк можно сказать "последовательность байтов"). Строки-константы можно задать в программе с помощью строковых литералов. Для литералов наравне используются как апострофы ('), так и обычные двойные кавычки ("). Для многострочных литералов можно использовать утроенные апострофы или утроенные кавычки. Управляющие последовательности внутри строковых литералов задаются обратной косой чертой (\). Примеры написания строковых литералов:</a:t>
            </a:r>
            <a:endParaRPr lang="uz-Cyrl-UZ" dirty="0"/>
          </a:p>
          <a:p>
            <a:pPr marL="0" indent="0">
              <a:buNone/>
            </a:pPr>
            <a:r>
              <a:rPr lang="ru-RU" dirty="0"/>
              <a:t>s1 = "строка1"s2 = 'строка2\</a:t>
            </a:r>
            <a:r>
              <a:rPr lang="ru-RU" dirty="0" err="1"/>
              <a:t>nс</a:t>
            </a:r>
            <a:r>
              <a:rPr lang="ru-RU" dirty="0"/>
              <a:t> переводом строки </a:t>
            </a:r>
            <a:r>
              <a:rPr lang="ru-RU" dirty="0" smtClean="0"/>
              <a:t>внутри‘</a:t>
            </a: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s3 </a:t>
            </a:r>
            <a:r>
              <a:rPr lang="ru-RU" dirty="0"/>
              <a:t>= """строка3с переводом строки внутри</a:t>
            </a:r>
            <a:r>
              <a:rPr lang="ru-RU" dirty="0" smtClean="0"/>
              <a:t>""“</a:t>
            </a: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u1 </a:t>
            </a:r>
            <a:r>
              <a:rPr lang="ru-RU" dirty="0"/>
              <a:t>= u'\u043f\u0440\u0438\u0432\u0435\u0442'  # приветu2 = </a:t>
            </a:r>
            <a:r>
              <a:rPr lang="ru-RU" dirty="0" err="1"/>
              <a:t>u'Еще</a:t>
            </a:r>
            <a:r>
              <a:rPr lang="ru-RU" dirty="0"/>
              <a:t> пример'    # не забудьте про </a:t>
            </a:r>
            <a:r>
              <a:rPr lang="ru-RU" dirty="0" err="1"/>
              <a:t>coding</a:t>
            </a:r>
            <a:r>
              <a:rPr lang="ru-RU" dirty="0"/>
              <a:t>!</a:t>
            </a: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7323830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Для строк имеется еще одна разновидность: </a:t>
            </a:r>
            <a:r>
              <a:rPr lang="ru-RU" sz="2500" b="1" dirty="0">
                <a:latin typeface="Times New Roman" pitchFamily="18" charset="0"/>
                <a:cs typeface="Times New Roman" pitchFamily="18" charset="0"/>
              </a:rPr>
              <a:t>необработанные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строковые литералы. В этих литералах обратная косая черта и следующие за ней символы не интерпретируются как спецсимволы, а вставляются в строку "как есть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":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my_re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= r"(\d)=\1"</a:t>
            </a:r>
            <a:r>
              <a:rPr lang="uz-Cyrl-UZ" sz="25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lang="en-US" sz="25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Обычно 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такие строки требуются для записи регулярных выражений (о них пойдет речь в лекции, посвященной обработке текстовой информации).</a:t>
            </a:r>
            <a:endParaRPr lang="uz-Cyrl-UZ" sz="25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Набор операций над строками включает </a:t>
            </a:r>
            <a:r>
              <a:rPr lang="ru-RU" sz="2500" b="1" dirty="0">
                <a:latin typeface="Times New Roman" pitchFamily="18" charset="0"/>
                <a:cs typeface="Times New Roman" pitchFamily="18" charset="0"/>
              </a:rPr>
              <a:t>конкатенацию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"+", </a:t>
            </a:r>
            <a:r>
              <a:rPr lang="ru-RU" sz="2500" b="1" dirty="0">
                <a:latin typeface="Times New Roman" pitchFamily="18" charset="0"/>
                <a:cs typeface="Times New Roman" pitchFamily="18" charset="0"/>
              </a:rPr>
              <a:t>повтор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"*", </a:t>
            </a:r>
            <a:r>
              <a:rPr lang="ru-RU" sz="2500" b="1" dirty="0">
                <a:latin typeface="Times New Roman" pitchFamily="18" charset="0"/>
                <a:cs typeface="Times New Roman" pitchFamily="18" charset="0"/>
              </a:rPr>
              <a:t>форматирование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"%". Также строки имеют большое количество методов, некоторые из которых приведены ниже. Полный набор методов (и их необязательных аргументов) можно получить в документации по </a:t>
            </a:r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Python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5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&gt;&gt;&gt; 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"A" + "B"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'AB‘     	&gt;&gt;&gt; 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"A"*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10'AAAAAAAAAA‘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&gt;&gt;&gt; 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"%s %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" % ("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abc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", 12)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'</a:t>
            </a:r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abc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12'</a:t>
            </a:r>
            <a:r>
              <a:rPr lang="uz-Cyrl-UZ" sz="25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lang="en-US" sz="25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Некоторые 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методы строковых объектов будут рассмотрены в лекции, посвященной обработке текстов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z-Cyrl-UZ" sz="25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3787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uz-Cyrl-UZ" b="1" dirty="0" smtClean="0"/>
              <a:t>Python-дастури кодировкалари</a:t>
            </a:r>
            <a:endParaRPr lang="uz-Cyrl-UZ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80728"/>
            <a:ext cx="8568952" cy="561662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Python</a:t>
            </a:r>
            <a:r>
              <a:rPr lang="ru-RU" dirty="0" smtClean="0"/>
              <a:t> </a:t>
            </a:r>
            <a:r>
              <a:rPr lang="ru-RU" dirty="0"/>
              <a:t>да </a:t>
            </a:r>
            <a:r>
              <a:rPr lang="ru-RU" dirty="0" err="1"/>
              <a:t>матнлар</a:t>
            </a:r>
            <a:r>
              <a:rPr lang="ru-RU" dirty="0"/>
              <a:t> </a:t>
            </a:r>
            <a:r>
              <a:rPr lang="ru-RU" dirty="0" err="1"/>
              <a:t>билан</a:t>
            </a:r>
            <a:r>
              <a:rPr lang="ru-RU" dirty="0"/>
              <a:t> </a:t>
            </a:r>
            <a:r>
              <a:rPr lang="ru-RU" dirty="0" err="1"/>
              <a:t>ишлаш</a:t>
            </a:r>
            <a:r>
              <a:rPr lang="ru-RU" dirty="0"/>
              <a:t> </a:t>
            </a:r>
            <a:r>
              <a:rPr lang="ru-RU" dirty="0" err="1"/>
              <a:t>мураккаблик</a:t>
            </a:r>
            <a:r>
              <a:rPr lang="ru-RU" dirty="0"/>
              <a:t> </a:t>
            </a:r>
            <a:r>
              <a:rPr lang="ru-RU" dirty="0" err="1"/>
              <a:t>тугтирмайди</a:t>
            </a:r>
            <a:r>
              <a:rPr lang="ru-RU" dirty="0"/>
              <a:t> </a:t>
            </a:r>
            <a:r>
              <a:rPr lang="ru-RU" dirty="0" err="1"/>
              <a:t>матнлар</a:t>
            </a:r>
            <a:r>
              <a:rPr lang="ru-RU" dirty="0"/>
              <a:t> </a:t>
            </a:r>
            <a:r>
              <a:rPr lang="ru-RU" dirty="0" err="1"/>
              <a:t>кодировкалари</a:t>
            </a:r>
            <a:r>
              <a:rPr lang="ru-RU" dirty="0"/>
              <a:t> </a:t>
            </a:r>
            <a:r>
              <a:rPr lang="ru-RU" dirty="0" err="1"/>
              <a:t>дастур</a:t>
            </a:r>
            <a:r>
              <a:rPr lang="ru-RU" dirty="0"/>
              <a:t> </a:t>
            </a:r>
            <a:r>
              <a:rPr lang="ru-RU" dirty="0" err="1"/>
              <a:t>бошида</a:t>
            </a:r>
            <a:r>
              <a:rPr lang="ru-RU" dirty="0"/>
              <a:t> </a:t>
            </a:r>
            <a:r>
              <a:rPr lang="ru-RU" dirty="0" err="1"/>
              <a:t>куйидагича</a:t>
            </a:r>
            <a:r>
              <a:rPr lang="ru-RU" dirty="0"/>
              <a:t> </a:t>
            </a:r>
            <a:r>
              <a:rPr lang="ru-RU" dirty="0" err="1"/>
              <a:t>эълон</a:t>
            </a:r>
            <a:r>
              <a:rPr lang="ru-RU" dirty="0"/>
              <a:t> </a:t>
            </a:r>
            <a:r>
              <a:rPr lang="ru-RU" dirty="0" err="1"/>
              <a:t>килинади</a:t>
            </a:r>
            <a:r>
              <a:rPr lang="ru-RU" dirty="0"/>
              <a:t>.  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# </a:t>
            </a:r>
            <a:r>
              <a:rPr lang="en-US" dirty="0"/>
              <a:t>-*- coding: koi8-r -*-</a:t>
            </a:r>
            <a:r>
              <a:rPr lang="uz-Cyrl-UZ" dirty="0" smtClean="0">
                <a:effectLst/>
              </a:rPr>
              <a:t> </a:t>
            </a:r>
            <a:endParaRPr lang="en-US" dirty="0" smtClean="0">
              <a:effectLst/>
            </a:endParaRPr>
          </a:p>
          <a:p>
            <a:pPr marL="0" indent="0">
              <a:buNone/>
            </a:pPr>
            <a:r>
              <a:rPr lang="ru-RU" dirty="0" err="1" smtClean="0"/>
              <a:t>ёки</a:t>
            </a:r>
            <a:r>
              <a:rPr lang="en-US" dirty="0" smtClean="0"/>
              <a:t> </a:t>
            </a:r>
            <a:r>
              <a:rPr lang="en-US" dirty="0"/>
              <a:t>(Windows </a:t>
            </a:r>
            <a:r>
              <a:rPr lang="ru-RU" dirty="0" err="1"/>
              <a:t>учун</a:t>
            </a:r>
            <a:r>
              <a:rPr lang="en-US" dirty="0"/>
              <a:t>):</a:t>
            </a:r>
            <a:endParaRPr lang="uz-Cyrl-UZ" dirty="0"/>
          </a:p>
          <a:p>
            <a:pPr marL="0" indent="0">
              <a:buNone/>
            </a:pPr>
            <a:r>
              <a:rPr lang="ru-RU" dirty="0"/>
              <a:t># -*- </a:t>
            </a:r>
            <a:r>
              <a:rPr lang="ru-RU" dirty="0" err="1"/>
              <a:t>coding</a:t>
            </a:r>
            <a:r>
              <a:rPr lang="ru-RU" dirty="0"/>
              <a:t>: cp1251 -*-</a:t>
            </a:r>
            <a:r>
              <a:rPr lang="uz-Cyrl-UZ" dirty="0" smtClean="0">
                <a:effectLst/>
              </a:rPr>
              <a:t> </a:t>
            </a:r>
            <a:endParaRPr lang="en-US" dirty="0" smtClean="0">
              <a:effectLst/>
            </a:endParaRPr>
          </a:p>
          <a:p>
            <a:pPr marL="0" indent="0">
              <a:buNone/>
            </a:pP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/>
              <a:t>бошкалар</a:t>
            </a:r>
            <a:r>
              <a:rPr lang="ru-RU" dirty="0"/>
              <a:t>:</a:t>
            </a:r>
            <a:endParaRPr lang="uz-Cyrl-UZ" dirty="0"/>
          </a:p>
          <a:p>
            <a:pPr marL="0" indent="0">
              <a:buNone/>
            </a:pPr>
            <a:r>
              <a:rPr lang="en-US" dirty="0"/>
              <a:t># -*- coding: latin-1 </a:t>
            </a:r>
            <a:r>
              <a:rPr lang="en-US" dirty="0" smtClean="0"/>
              <a:t>-*-</a:t>
            </a:r>
          </a:p>
          <a:p>
            <a:pPr marL="0" indent="0">
              <a:buNone/>
            </a:pPr>
            <a:r>
              <a:rPr lang="en-US" dirty="0" smtClean="0"/>
              <a:t># </a:t>
            </a:r>
            <a:r>
              <a:rPr lang="en-US" dirty="0"/>
              <a:t>-*- coding: utf-8 </a:t>
            </a:r>
            <a:r>
              <a:rPr lang="en-US" dirty="0" smtClean="0"/>
              <a:t>-*-</a:t>
            </a:r>
          </a:p>
          <a:p>
            <a:pPr marL="0" indent="0">
              <a:buNone/>
            </a:pPr>
            <a:r>
              <a:rPr lang="en-US" dirty="0" smtClean="0"/>
              <a:t># </a:t>
            </a:r>
            <a:r>
              <a:rPr lang="en-US" dirty="0"/>
              <a:t>-*- coding: mac-</a:t>
            </a:r>
            <a:r>
              <a:rPr lang="en-US" dirty="0" err="1"/>
              <a:t>cyrillic</a:t>
            </a:r>
            <a:r>
              <a:rPr lang="en-US" dirty="0"/>
              <a:t> </a:t>
            </a:r>
            <a:r>
              <a:rPr lang="en-US" dirty="0" smtClean="0"/>
              <a:t>-*-</a:t>
            </a:r>
          </a:p>
          <a:p>
            <a:pPr marL="0" indent="0">
              <a:buNone/>
            </a:pPr>
            <a:r>
              <a:rPr lang="en-US" dirty="0" smtClean="0"/>
              <a:t># </a:t>
            </a:r>
            <a:r>
              <a:rPr lang="en-US" dirty="0"/>
              <a:t>-*- coding: iso8859-5 -*-</a:t>
            </a: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8715928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uz-Cyrl-UZ" b="1" dirty="0" smtClean="0"/>
              <a:t>Матнлар</a:t>
            </a:r>
            <a:endParaRPr lang="uz-Cyrl-UZ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836712"/>
            <a:ext cx="8856984" cy="583264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err="1" smtClean="0"/>
              <a:t>Python</a:t>
            </a:r>
            <a:r>
              <a:rPr lang="ru-RU" dirty="0" smtClean="0"/>
              <a:t> </a:t>
            </a:r>
            <a:r>
              <a:rPr lang="ru-RU" dirty="0"/>
              <a:t>да </a:t>
            </a:r>
            <a:r>
              <a:rPr lang="ru-RU" dirty="0" err="1"/>
              <a:t>матнлар</a:t>
            </a:r>
            <a:r>
              <a:rPr lang="ru-RU" dirty="0"/>
              <a:t> </a:t>
            </a:r>
            <a:r>
              <a:rPr lang="ru-RU" dirty="0" err="1"/>
              <a:t>ихтиёриш</a:t>
            </a:r>
            <a:r>
              <a:rPr lang="ru-RU" dirty="0"/>
              <a:t> </a:t>
            </a:r>
            <a:r>
              <a:rPr lang="ru-RU" dirty="0" err="1"/>
              <a:t>узунликда</a:t>
            </a:r>
            <a:r>
              <a:rPr lang="ru-RU" dirty="0"/>
              <a:t> </a:t>
            </a:r>
            <a:r>
              <a:rPr lang="ru-RU" dirty="0" err="1"/>
              <a:t>булиши</a:t>
            </a:r>
            <a:r>
              <a:rPr lang="ru-RU" dirty="0"/>
              <a:t> </a:t>
            </a:r>
            <a:r>
              <a:rPr lang="ru-RU" dirty="0" err="1"/>
              <a:t>мумкин</a:t>
            </a:r>
            <a:r>
              <a:rPr lang="ru-RU" dirty="0"/>
              <a:t>(</a:t>
            </a:r>
            <a:r>
              <a:rPr lang="ru-RU" dirty="0" err="1"/>
              <a:t>ажратилган</a:t>
            </a:r>
            <a:r>
              <a:rPr lang="ru-RU" dirty="0"/>
              <a:t> </a:t>
            </a:r>
            <a:r>
              <a:rPr lang="ru-RU" dirty="0" err="1"/>
              <a:t>хотира</a:t>
            </a:r>
            <a:r>
              <a:rPr lang="ru-RU" dirty="0"/>
              <a:t> </a:t>
            </a:r>
            <a:r>
              <a:rPr lang="ru-RU" dirty="0" err="1"/>
              <a:t>сигимича</a:t>
            </a:r>
            <a:r>
              <a:rPr lang="ru-RU" dirty="0"/>
              <a:t>). </a:t>
            </a:r>
            <a:r>
              <a:rPr lang="ru-RU" dirty="0" err="1"/>
              <a:t>Агар</a:t>
            </a:r>
            <a:r>
              <a:rPr lang="ru-RU" dirty="0"/>
              <a:t> </a:t>
            </a:r>
            <a:r>
              <a:rPr lang="ru-RU" dirty="0" err="1"/>
              <a:t>матн</a:t>
            </a:r>
            <a:r>
              <a:rPr lang="ru-RU" dirty="0"/>
              <a:t> </a:t>
            </a:r>
            <a:r>
              <a:rPr lang="ru-RU" b="1" dirty="0" err="1"/>
              <a:t>Unicode</a:t>
            </a:r>
            <a:r>
              <a:rPr lang="ru-RU" dirty="0"/>
              <a:t> </a:t>
            </a:r>
            <a:r>
              <a:rPr lang="ru-RU" dirty="0" err="1"/>
              <a:t>белгилардан</a:t>
            </a:r>
            <a:r>
              <a:rPr lang="ru-RU" dirty="0"/>
              <a:t> </a:t>
            </a:r>
            <a:r>
              <a:rPr lang="ru-RU" dirty="0" err="1"/>
              <a:t>фойдаланган</a:t>
            </a:r>
            <a:r>
              <a:rPr lang="ru-RU" dirty="0"/>
              <a:t> </a:t>
            </a:r>
            <a:r>
              <a:rPr lang="ru-RU" dirty="0" err="1"/>
              <a:t>булса</a:t>
            </a:r>
            <a:r>
              <a:rPr lang="ru-RU" dirty="0"/>
              <a:t> </a:t>
            </a:r>
            <a:r>
              <a:rPr lang="ru-RU" dirty="0" err="1"/>
              <a:t>хар</a:t>
            </a:r>
            <a:r>
              <a:rPr lang="ru-RU" dirty="0"/>
              <a:t> </a:t>
            </a:r>
            <a:r>
              <a:rPr lang="ru-RU" dirty="0" err="1"/>
              <a:t>бир</a:t>
            </a:r>
            <a:r>
              <a:rPr lang="ru-RU" dirty="0"/>
              <a:t> белги 2 </a:t>
            </a:r>
            <a:r>
              <a:rPr lang="ru-RU" dirty="0" err="1"/>
              <a:t>ёки</a:t>
            </a:r>
            <a:r>
              <a:rPr lang="ru-RU" dirty="0"/>
              <a:t> 4 байт </a:t>
            </a:r>
            <a:r>
              <a:rPr lang="ru-RU" dirty="0" err="1"/>
              <a:t>жой</a:t>
            </a:r>
            <a:r>
              <a:rPr lang="ru-RU" dirty="0"/>
              <a:t> </a:t>
            </a:r>
            <a:r>
              <a:rPr lang="ru-RU" dirty="0" err="1"/>
              <a:t>эгалайди</a:t>
            </a:r>
            <a:r>
              <a:rPr lang="ru-RU" dirty="0"/>
              <a:t>. </a:t>
            </a:r>
            <a:r>
              <a:rPr lang="ru-RU" dirty="0" err="1"/>
              <a:t>купинча</a:t>
            </a:r>
            <a:r>
              <a:rPr lang="ru-RU" dirty="0"/>
              <a:t>  ташки </a:t>
            </a:r>
            <a:r>
              <a:rPr lang="ru-RU" dirty="0" err="1"/>
              <a:t>маълумотлар</a:t>
            </a:r>
            <a:r>
              <a:rPr lang="ru-RU" dirty="0"/>
              <a:t> </a:t>
            </a:r>
            <a:r>
              <a:rPr lang="ru-RU" dirty="0" err="1"/>
              <a:t>учун</a:t>
            </a:r>
            <a:r>
              <a:rPr lang="ru-RU" dirty="0"/>
              <a:t> </a:t>
            </a:r>
            <a:r>
              <a:rPr lang="ru-RU" b="1" dirty="0"/>
              <a:t>UTF-8</a:t>
            </a:r>
            <a:r>
              <a:rPr lang="ru-RU" dirty="0"/>
              <a:t> </a:t>
            </a:r>
            <a:r>
              <a:rPr lang="ru-RU" dirty="0" err="1"/>
              <a:t>кодировкасидан</a:t>
            </a:r>
            <a:r>
              <a:rPr lang="ru-RU" dirty="0"/>
              <a:t> </a:t>
            </a:r>
            <a:r>
              <a:rPr lang="ru-RU" dirty="0" err="1"/>
              <a:t>фойдаланган</a:t>
            </a:r>
            <a:r>
              <a:rPr lang="ru-RU" dirty="0"/>
              <a:t> макул, </a:t>
            </a:r>
            <a:r>
              <a:rPr lang="ru-RU" dirty="0" err="1"/>
              <a:t>албата</a:t>
            </a:r>
            <a:r>
              <a:rPr lang="ru-RU" dirty="0"/>
              <a:t> </a:t>
            </a:r>
            <a:r>
              <a:rPr lang="ru-RU" dirty="0" err="1"/>
              <a:t>курилаётган</a:t>
            </a:r>
            <a:r>
              <a:rPr lang="ru-RU" dirty="0"/>
              <a:t> </a:t>
            </a:r>
            <a:r>
              <a:rPr lang="ru-RU" dirty="0" err="1"/>
              <a:t>масалага</a:t>
            </a:r>
            <a:r>
              <a:rPr lang="ru-RU" dirty="0"/>
              <a:t> хам </a:t>
            </a:r>
            <a:r>
              <a:rPr lang="ru-RU" dirty="0" err="1"/>
              <a:t>боглик</a:t>
            </a:r>
            <a:r>
              <a:rPr lang="ru-RU" dirty="0"/>
              <a:t>.</a:t>
            </a:r>
            <a:endParaRPr lang="uz-Cyrl-UZ" dirty="0"/>
          </a:p>
          <a:p>
            <a:pPr marL="0" indent="0">
              <a:buNone/>
            </a:pPr>
            <a:r>
              <a:rPr lang="ru-RU" dirty="0" err="1"/>
              <a:t>Матнлар</a:t>
            </a:r>
            <a:r>
              <a:rPr lang="ru-RU" dirty="0"/>
              <a:t> </a:t>
            </a:r>
            <a:r>
              <a:rPr lang="ru-RU" dirty="0" err="1"/>
              <a:t>учун</a:t>
            </a:r>
            <a:r>
              <a:rPr lang="ru-RU" dirty="0"/>
              <a:t> </a:t>
            </a:r>
            <a:r>
              <a:rPr lang="ru-RU" dirty="0" err="1"/>
              <a:t>бирталик</a:t>
            </a:r>
            <a:r>
              <a:rPr lang="ru-RU" dirty="0"/>
              <a:t>, </a:t>
            </a:r>
            <a:r>
              <a:rPr lang="ru-RU" dirty="0" err="1"/>
              <a:t>иккиталик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учта</a:t>
            </a:r>
            <a:r>
              <a:rPr lang="ru-RU" dirty="0"/>
              <a:t> </a:t>
            </a:r>
            <a:r>
              <a:rPr lang="ru-RU" dirty="0" err="1"/>
              <a:t>иккиталиш</a:t>
            </a:r>
            <a:r>
              <a:rPr lang="ru-RU" dirty="0"/>
              <a:t> </a:t>
            </a:r>
            <a:r>
              <a:rPr lang="ru-RU" dirty="0" err="1"/>
              <a:t>куштирноклардан</a:t>
            </a:r>
            <a:r>
              <a:rPr lang="ru-RU" dirty="0"/>
              <a:t> </a:t>
            </a:r>
            <a:r>
              <a:rPr lang="ru-RU" dirty="0" err="1"/>
              <a:t>фойдаланилади</a:t>
            </a:r>
            <a:r>
              <a:rPr lang="ru-RU" dirty="0"/>
              <a:t> </a:t>
            </a:r>
            <a:r>
              <a:rPr lang="ru-RU" dirty="0" err="1"/>
              <a:t>масалан</a:t>
            </a:r>
            <a:r>
              <a:rPr lang="ru-RU" dirty="0"/>
              <a:t> </a:t>
            </a:r>
            <a:r>
              <a:rPr lang="ru-RU" dirty="0" err="1"/>
              <a:t>куйидашича</a:t>
            </a:r>
            <a:r>
              <a:rPr lang="ru-RU" dirty="0" smtClean="0"/>
              <a:t>:</a:t>
            </a:r>
            <a:endParaRPr lang="uz-Cyrl-UZ" dirty="0"/>
          </a:p>
          <a:p>
            <a:pPr marL="0" indent="0">
              <a:buNone/>
            </a:pPr>
            <a:r>
              <a:rPr lang="ru-RU" dirty="0"/>
              <a:t>s1 = </a:t>
            </a:r>
            <a:r>
              <a:rPr lang="en-US" dirty="0"/>
              <a:t>'</a:t>
            </a:r>
            <a:r>
              <a:rPr lang="ru-RU" dirty="0" smtClean="0"/>
              <a:t>салом</a:t>
            </a:r>
            <a:r>
              <a:rPr lang="en-US" dirty="0" smtClean="0"/>
              <a:t>‘</a:t>
            </a:r>
          </a:p>
          <a:p>
            <a:pPr marL="0" indent="0">
              <a:buNone/>
            </a:pPr>
            <a:r>
              <a:rPr lang="en-US" dirty="0" smtClean="0"/>
              <a:t>s</a:t>
            </a:r>
            <a:r>
              <a:rPr lang="ru-RU" dirty="0"/>
              <a:t>2 = "</a:t>
            </a:r>
            <a:r>
              <a:rPr lang="ru-RU" dirty="0" smtClean="0"/>
              <a:t>салом“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</a:t>
            </a:r>
            <a:r>
              <a:rPr lang="ru-RU" dirty="0"/>
              <a:t>3 = """</a:t>
            </a:r>
            <a:r>
              <a:rPr lang="ru-RU" dirty="0" err="1"/>
              <a:t>Ассаломуалейкум</a:t>
            </a:r>
            <a:r>
              <a:rPr lang="ru-RU" dirty="0"/>
              <a:t>"""</a:t>
            </a: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25225816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uz-Cyrl-UZ" b="1" dirty="0"/>
              <a:t>Матнлар устида амаллар</a:t>
            </a:r>
          </a:p>
          <a:p>
            <a:pPr marL="0" indent="0">
              <a:buNone/>
            </a:pPr>
            <a:r>
              <a:rPr lang="ru-RU" dirty="0" err="1"/>
              <a:t>Матнлар</a:t>
            </a:r>
            <a:r>
              <a:rPr lang="ru-RU" dirty="0"/>
              <a:t> </a:t>
            </a:r>
            <a:r>
              <a:rPr lang="ru-RU" dirty="0" err="1"/>
              <a:t>билан</a:t>
            </a:r>
            <a:r>
              <a:rPr lang="ru-RU" dirty="0"/>
              <a:t> </a:t>
            </a:r>
            <a:r>
              <a:rPr lang="ru-RU" dirty="0" err="1"/>
              <a:t>ишлашда</a:t>
            </a:r>
            <a:r>
              <a:rPr lang="ru-RU" dirty="0"/>
              <a:t> </a:t>
            </a:r>
            <a:r>
              <a:rPr lang="ru-RU" dirty="0" err="1"/>
              <a:t>асосан</a:t>
            </a:r>
            <a:r>
              <a:rPr lang="ru-RU" dirty="0"/>
              <a:t> </a:t>
            </a:r>
            <a:r>
              <a:rPr lang="ru-RU" dirty="0" err="1"/>
              <a:t>кушиш</a:t>
            </a:r>
            <a:r>
              <a:rPr lang="ru-RU" dirty="0"/>
              <a:t>, </a:t>
            </a:r>
            <a:r>
              <a:rPr lang="ru-RU" dirty="0" err="1"/>
              <a:t>купайтириш</a:t>
            </a:r>
            <a:r>
              <a:rPr lang="ru-RU" dirty="0"/>
              <a:t> (</a:t>
            </a:r>
            <a:r>
              <a:rPr lang="ru-RU" dirty="0" err="1"/>
              <a:t>бир</a:t>
            </a:r>
            <a:r>
              <a:rPr lang="ru-RU" dirty="0"/>
              <a:t> </a:t>
            </a:r>
            <a:r>
              <a:rPr lang="ru-RU" dirty="0" err="1"/>
              <a:t>неча</a:t>
            </a:r>
            <a:r>
              <a:rPr lang="ru-RU" dirty="0"/>
              <a:t> бар </a:t>
            </a:r>
            <a:r>
              <a:rPr lang="ru-RU" dirty="0" err="1"/>
              <a:t>такрорлаш</a:t>
            </a:r>
            <a:r>
              <a:rPr lang="ru-RU" dirty="0"/>
              <a:t>)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форматлаш</a:t>
            </a:r>
            <a:r>
              <a:rPr lang="ru-RU" dirty="0"/>
              <a:t> </a:t>
            </a:r>
            <a:r>
              <a:rPr lang="ru-RU" dirty="0" err="1"/>
              <a:t>амалларини</a:t>
            </a:r>
            <a:r>
              <a:rPr lang="ru-RU" dirty="0"/>
              <a:t> </a:t>
            </a:r>
            <a:r>
              <a:rPr lang="ru-RU" dirty="0" err="1"/>
              <a:t>бажариш</a:t>
            </a:r>
            <a:r>
              <a:rPr lang="ru-RU" dirty="0"/>
              <a:t> </a:t>
            </a:r>
            <a:r>
              <a:rPr lang="ru-RU" dirty="0" err="1"/>
              <a:t>мумкин</a:t>
            </a:r>
            <a:r>
              <a:rPr lang="ru-RU" dirty="0"/>
              <a:t> </a:t>
            </a:r>
            <a:r>
              <a:rPr lang="ru-RU" dirty="0" err="1"/>
              <a:t>мисол</a:t>
            </a:r>
            <a:r>
              <a:rPr lang="ru-RU" dirty="0"/>
              <a:t> </a:t>
            </a:r>
            <a:r>
              <a:rPr lang="ru-RU" dirty="0" err="1"/>
              <a:t>учун</a:t>
            </a:r>
            <a:r>
              <a:rPr lang="ru-RU" dirty="0"/>
              <a:t> </a:t>
            </a:r>
            <a:r>
              <a:rPr lang="ru-RU" dirty="0" err="1"/>
              <a:t>куйидагиларни</a:t>
            </a:r>
            <a:r>
              <a:rPr lang="ru-RU" dirty="0"/>
              <a:t> </a:t>
            </a:r>
            <a:r>
              <a:rPr lang="ru-RU" dirty="0" err="1"/>
              <a:t>келтириш</a:t>
            </a:r>
            <a:r>
              <a:rPr lang="ru-RU" dirty="0"/>
              <a:t> </a:t>
            </a:r>
            <a:r>
              <a:rPr lang="ru-RU" dirty="0" err="1"/>
              <a:t>мумкин</a:t>
            </a:r>
            <a:r>
              <a:rPr lang="ru-RU" dirty="0" smtClean="0"/>
              <a:t>:</a:t>
            </a:r>
            <a:endParaRPr lang="uz-Cyrl-UZ" dirty="0"/>
          </a:p>
          <a:p>
            <a:pPr marL="0" indent="0">
              <a:buNone/>
            </a:pPr>
            <a:r>
              <a:rPr lang="en-US" dirty="0"/>
              <a:t>&gt;&gt;&gt; print "A" + "B",  "A"*5,  "%s" % "</a:t>
            </a:r>
            <a:r>
              <a:rPr lang="en-US" dirty="0" smtClean="0"/>
              <a:t>A“</a:t>
            </a:r>
          </a:p>
          <a:p>
            <a:pPr marL="0" indent="0">
              <a:buNone/>
            </a:pPr>
            <a:r>
              <a:rPr lang="ru-RU" dirty="0" smtClean="0"/>
              <a:t>AB </a:t>
            </a:r>
            <a:r>
              <a:rPr lang="ru-RU" dirty="0"/>
              <a:t>AAAAA A </a:t>
            </a:r>
            <a:r>
              <a:rPr lang="uz-Cyrl-UZ" dirty="0" smtClean="0">
                <a:effectLst/>
              </a:rPr>
              <a:t> </a:t>
            </a:r>
            <a:endParaRPr lang="en-US" dirty="0" smtClean="0">
              <a:effectLst/>
            </a:endParaRPr>
          </a:p>
          <a:p>
            <a:pPr marL="0" indent="0">
              <a:buNone/>
            </a:pPr>
            <a:r>
              <a:rPr lang="ru-RU" dirty="0" err="1" smtClean="0"/>
              <a:t>Форматлаш</a:t>
            </a:r>
            <a:r>
              <a:rPr lang="ru-RU" dirty="0" smtClean="0"/>
              <a:t> </a:t>
            </a:r>
            <a:r>
              <a:rPr lang="ru-RU" dirty="0" err="1"/>
              <a:t>амалидаги</a:t>
            </a:r>
            <a:r>
              <a:rPr lang="ru-RU" dirty="0"/>
              <a:t> </a:t>
            </a:r>
            <a:r>
              <a:rPr lang="ru-RU" dirty="0" err="1"/>
              <a:t>чап</a:t>
            </a:r>
            <a:r>
              <a:rPr lang="ru-RU" dirty="0"/>
              <a:t> </a:t>
            </a:r>
            <a:r>
              <a:rPr lang="ru-RU" dirty="0" err="1"/>
              <a:t>томондаги</a:t>
            </a:r>
            <a:r>
              <a:rPr lang="ru-RU" dirty="0"/>
              <a:t> </a:t>
            </a:r>
            <a:r>
              <a:rPr lang="ru-RU" dirty="0" err="1"/>
              <a:t>матн</a:t>
            </a:r>
            <a:r>
              <a:rPr lang="ru-RU" dirty="0"/>
              <a:t> формат </a:t>
            </a:r>
            <a:r>
              <a:rPr lang="ru-RU" dirty="0" err="1"/>
              <a:t>матни</a:t>
            </a:r>
            <a:r>
              <a:rPr lang="ru-RU" dirty="0"/>
              <a:t> </a:t>
            </a:r>
            <a:r>
              <a:rPr lang="ru-RU" dirty="0" err="1"/>
              <a:t>хисобланади</a:t>
            </a:r>
            <a:r>
              <a:rPr lang="ru-RU" dirty="0"/>
              <a:t>,  </a:t>
            </a:r>
            <a:r>
              <a:rPr lang="ru-RU" dirty="0" err="1"/>
              <a:t>унг</a:t>
            </a:r>
            <a:r>
              <a:rPr lang="ru-RU" dirty="0"/>
              <a:t> </a:t>
            </a:r>
            <a:r>
              <a:rPr lang="ru-RU" dirty="0" err="1"/>
              <a:t>томондагиси</a:t>
            </a:r>
            <a:r>
              <a:rPr lang="ru-RU" dirty="0"/>
              <a:t> </a:t>
            </a:r>
            <a:r>
              <a:rPr lang="ru-RU" dirty="0" err="1"/>
              <a:t>эса</a:t>
            </a:r>
            <a:r>
              <a:rPr lang="ru-RU" dirty="0"/>
              <a:t> </a:t>
            </a:r>
            <a:r>
              <a:rPr lang="ru-RU" b="1" dirty="0" err="1"/>
              <a:t>tuple</a:t>
            </a:r>
            <a:r>
              <a:rPr lang="ru-RU" dirty="0"/>
              <a:t>, </a:t>
            </a:r>
            <a:r>
              <a:rPr lang="ru-RU" b="1" dirty="0" err="1"/>
              <a:t>list</a:t>
            </a:r>
            <a:r>
              <a:rPr lang="ru-RU" dirty="0"/>
              <a:t>, </a:t>
            </a:r>
            <a:r>
              <a:rPr lang="ru-RU" b="1" dirty="0" err="1"/>
              <a:t>dict</a:t>
            </a:r>
            <a:r>
              <a:rPr lang="ru-RU" dirty="0"/>
              <a:t> </a:t>
            </a:r>
            <a:r>
              <a:rPr lang="ru-RU" dirty="0" err="1"/>
              <a:t>типдаги</a:t>
            </a:r>
            <a:r>
              <a:rPr lang="ru-RU" dirty="0"/>
              <a:t> </a:t>
            </a:r>
            <a:r>
              <a:rPr lang="ru-RU" dirty="0" err="1"/>
              <a:t>узгарувчилар</a:t>
            </a:r>
            <a:r>
              <a:rPr lang="ru-RU" dirty="0"/>
              <a:t> </a:t>
            </a:r>
            <a:r>
              <a:rPr lang="ru-RU" dirty="0" err="1"/>
              <a:t>ёки</a:t>
            </a:r>
            <a:r>
              <a:rPr lang="ru-RU" dirty="0"/>
              <a:t> </a:t>
            </a:r>
            <a:r>
              <a:rPr lang="ru-RU" dirty="0" err="1"/>
              <a:t>бошка</a:t>
            </a:r>
            <a:r>
              <a:rPr lang="ru-RU" dirty="0"/>
              <a:t> </a:t>
            </a:r>
            <a:r>
              <a:rPr lang="ru-RU" dirty="0" err="1"/>
              <a:t>типга</a:t>
            </a:r>
            <a:r>
              <a:rPr lang="ru-RU" dirty="0"/>
              <a:t> </a:t>
            </a:r>
            <a:r>
              <a:rPr lang="ru-RU" dirty="0" err="1"/>
              <a:t>мансуб</a:t>
            </a:r>
            <a:r>
              <a:rPr lang="ru-RU" dirty="0"/>
              <a:t> </a:t>
            </a:r>
            <a:r>
              <a:rPr lang="ru-RU" dirty="0" err="1"/>
              <a:t>булиши</a:t>
            </a:r>
            <a:r>
              <a:rPr lang="ru-RU" dirty="0"/>
              <a:t> хам </a:t>
            </a:r>
            <a:r>
              <a:rPr lang="ru-RU" dirty="0" err="1"/>
              <a:t>мумкин</a:t>
            </a:r>
            <a:r>
              <a:rPr lang="ru-RU" dirty="0"/>
              <a:t>:</a:t>
            </a:r>
            <a:endParaRPr lang="uz-Cyrl-UZ" dirty="0"/>
          </a:p>
          <a:p>
            <a:pPr marL="0" indent="0">
              <a:buNone/>
            </a:pPr>
            <a:r>
              <a:rPr lang="en-US" dirty="0"/>
              <a:t>&gt;&gt;&gt; print "%</a:t>
            </a:r>
            <a:r>
              <a:rPr lang="en-US" dirty="0" err="1"/>
              <a:t>i</a:t>
            </a:r>
            <a:r>
              <a:rPr lang="en-US" dirty="0"/>
              <a:t>" % </a:t>
            </a:r>
            <a:r>
              <a:rPr lang="en-US" dirty="0" smtClean="0"/>
              <a:t>234</a:t>
            </a:r>
          </a:p>
          <a:p>
            <a:pPr marL="0" indent="0">
              <a:buNone/>
            </a:pPr>
            <a:r>
              <a:rPr lang="en-US" dirty="0" smtClean="0"/>
              <a:t>234</a:t>
            </a:r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/>
              <a:t>print "%</a:t>
            </a:r>
            <a:r>
              <a:rPr lang="en-US" dirty="0" err="1"/>
              <a:t>i</a:t>
            </a:r>
            <a:r>
              <a:rPr lang="en-US" dirty="0"/>
              <a:t> %s %3.2f" % (5, "ABC", 23.45678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5 </a:t>
            </a:r>
            <a:r>
              <a:rPr lang="en-US" dirty="0"/>
              <a:t>ABC </a:t>
            </a:r>
            <a:r>
              <a:rPr lang="en-US" dirty="0" smtClean="0"/>
              <a:t>23.46</a:t>
            </a:r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/>
              <a:t>a = </a:t>
            </a:r>
            <a:r>
              <a:rPr lang="en-US" dirty="0" smtClean="0"/>
              <a:t>123</a:t>
            </a:r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/>
              <a:t>b = [1, 2, 3</a:t>
            </a:r>
            <a:r>
              <a:rPr lang="en-US" dirty="0" smtClean="0"/>
              <a:t>]</a:t>
            </a:r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/>
              <a:t>print "%(a)</a:t>
            </a:r>
            <a:r>
              <a:rPr lang="en-US" dirty="0" err="1"/>
              <a:t>i</a:t>
            </a:r>
            <a:r>
              <a:rPr lang="en-US" dirty="0"/>
              <a:t>: %(b)s" % </a:t>
            </a:r>
            <a:r>
              <a:rPr lang="en-US" dirty="0" err="1"/>
              <a:t>vars</a:t>
            </a:r>
            <a:r>
              <a:rPr lang="en-US" dirty="0" smtClean="0"/>
              <a:t>()</a:t>
            </a:r>
          </a:p>
          <a:p>
            <a:pPr marL="0" indent="0">
              <a:buNone/>
            </a:pPr>
            <a:r>
              <a:rPr lang="ru-RU" dirty="0" smtClean="0"/>
              <a:t>123</a:t>
            </a:r>
            <a:r>
              <a:rPr lang="ru-RU" dirty="0"/>
              <a:t>: [1, 2, 3]</a:t>
            </a: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82962786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1510</Words>
  <Application>Microsoft Office PowerPoint</Application>
  <PresentationFormat>Экран (4:3)</PresentationFormat>
  <Paragraphs>177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4" baseType="lpstr">
      <vt:lpstr>Arial</vt:lpstr>
      <vt:lpstr>Calibri</vt:lpstr>
      <vt:lpstr>Times New Roman</vt:lpstr>
      <vt:lpstr>Тема Office</vt:lpstr>
      <vt:lpstr>Матнли типлар билан ишлаш Матнли маълумотларни кайта ишлаш. Unicode</vt:lpstr>
      <vt:lpstr>Обработка текстов. Регулярные выражения. Unicode</vt:lpstr>
      <vt:lpstr>Презентация PowerPoint</vt:lpstr>
      <vt:lpstr>Презентация PowerPoint</vt:lpstr>
      <vt:lpstr>Тип string и тип unicode</vt:lpstr>
      <vt:lpstr>Презентация PowerPoint</vt:lpstr>
      <vt:lpstr>Python-дастури кодировкалари</vt:lpstr>
      <vt:lpstr>Матнлар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Матнли типлар билан ишлаш Матнли маълумотларни кайта ишлаш. Unicode</dc:title>
  <dc:creator>Аваз</dc:creator>
  <cp:lastModifiedBy>Shokudo</cp:lastModifiedBy>
  <cp:revision>9</cp:revision>
  <dcterms:created xsi:type="dcterms:W3CDTF">2018-02-19T05:13:28Z</dcterms:created>
  <dcterms:modified xsi:type="dcterms:W3CDTF">2020-03-20T05:32:28Z</dcterms:modified>
</cp:coreProperties>
</file>