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2" r:id="rId7"/>
    <p:sldId id="266" r:id="rId8"/>
    <p:sldId id="261" r:id="rId9"/>
    <p:sldId id="263" r:id="rId10"/>
    <p:sldId id="268" r:id="rId11"/>
    <p:sldId id="264" r:id="rId12"/>
    <p:sldId id="265" r:id="rId13"/>
    <p:sldId id="267" r:id="rId14"/>
    <p:sldId id="269" r:id="rId15"/>
    <p:sldId id="273" r:id="rId16"/>
    <p:sldId id="270" r:id="rId17"/>
    <p:sldId id="274" r:id="rId18"/>
    <p:sldId id="275" r:id="rId19"/>
    <p:sldId id="276" r:id="rId20"/>
    <p:sldId id="271" r:id="rId21"/>
    <p:sldId id="277" r:id="rId22"/>
    <p:sldId id="278" r:id="rId23"/>
    <p:sldId id="279" r:id="rId24"/>
    <p:sldId id="280"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64" d="100"/>
          <a:sy n="164" d="100"/>
        </p:scale>
        <p:origin x="175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1AF71-2FFE-4D03-8105-7DA3B7D970F9}" type="datetimeFigureOut">
              <a:rPr lang="en-US" smtClean="0"/>
              <a:t>7/30/2019</a:t>
            </a:fld>
            <a:endParaRPr lang="en-US"/>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B1640-78AB-4E57-839A-DCACB97213B8}" type="slidenum">
              <a:rPr lang="en-US" smtClean="0"/>
              <a:t>‹#›</a:t>
            </a:fld>
            <a:endParaRPr lang="en-US"/>
          </a:p>
        </p:txBody>
      </p:sp>
    </p:spTree>
    <p:extLst>
      <p:ext uri="{BB962C8B-B14F-4D97-AF65-F5344CB8AC3E}">
        <p14:creationId xmlns:p14="http://schemas.microsoft.com/office/powerpoint/2010/main" val="8176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978" y="326986"/>
            <a:ext cx="1433189" cy="265406"/>
          </a:xfrm>
          <a:prstGeom prst="rect">
            <a:avLst/>
          </a:prstGeom>
        </p:spPr>
      </p:pic>
      <p:pic>
        <p:nvPicPr>
          <p:cNvPr id="10" name="Obraz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0053" y="23522"/>
            <a:ext cx="3053947" cy="872334"/>
          </a:xfrm>
          <a:prstGeom prst="rect">
            <a:avLst/>
          </a:prstGeom>
        </p:spPr>
      </p:pic>
      <p:sp>
        <p:nvSpPr>
          <p:cNvPr id="15" name="Prostokąt 14"/>
          <p:cNvSpPr/>
          <p:nvPr userDrawn="1"/>
        </p:nvSpPr>
        <p:spPr>
          <a:xfrm>
            <a:off x="368978" y="6304002"/>
            <a:ext cx="8202967" cy="553998"/>
          </a:xfrm>
          <a:prstGeom prst="rect">
            <a:avLst/>
          </a:prstGeom>
        </p:spPr>
        <p:txBody>
          <a:bodyPr wrap="square">
            <a:spAutoFit/>
          </a:bodyPr>
          <a:lstStyle/>
          <a:p>
            <a:pPr algn="ctr"/>
            <a:r>
              <a:rPr lang="pl-PL" sz="1000" dirty="0" err="1"/>
              <a:t>Intelligent</a:t>
            </a:r>
            <a:r>
              <a:rPr lang="pl-PL" sz="1000" dirty="0"/>
              <a:t> Transport Systems: New ICT – </a:t>
            </a:r>
            <a:r>
              <a:rPr lang="pl-PL" sz="1000" dirty="0" err="1"/>
              <a:t>based</a:t>
            </a:r>
            <a:r>
              <a:rPr lang="pl-PL" sz="1000" dirty="0"/>
              <a:t> </a:t>
            </a:r>
            <a:r>
              <a:rPr lang="pl-PL" sz="1000" dirty="0" err="1"/>
              <a:t>Master’s</a:t>
            </a:r>
            <a:r>
              <a:rPr lang="pl-PL" sz="1000" dirty="0"/>
              <a:t> Curricula in Uzbekistan (INTRAS)</a:t>
            </a:r>
          </a:p>
          <a:p>
            <a:pPr algn="ctr"/>
            <a:r>
              <a:rPr lang="pl-PL" sz="1000" dirty="0"/>
              <a:t>Agreement </a:t>
            </a:r>
            <a:r>
              <a:rPr lang="pl-PL" sz="1000" dirty="0" err="1"/>
              <a:t>number</a:t>
            </a:r>
            <a:r>
              <a:rPr lang="pl-PL" sz="1000" dirty="0"/>
              <a:t>: 2017-3516/001-001</a:t>
            </a:r>
          </a:p>
          <a:p>
            <a:pPr algn="ctr"/>
            <a:r>
              <a:rPr lang="pl-PL" sz="1000" dirty="0"/>
              <a:t>Project </a:t>
            </a:r>
            <a:r>
              <a:rPr lang="pl-PL" sz="1000" dirty="0" err="1"/>
              <a:t>reference</a:t>
            </a:r>
            <a:r>
              <a:rPr lang="pl-PL" sz="1000" dirty="0"/>
              <a:t> </a:t>
            </a:r>
            <a:r>
              <a:rPr lang="pl-PL" sz="1000" dirty="0" err="1"/>
              <a:t>number</a:t>
            </a:r>
            <a:r>
              <a:rPr lang="pl-PL" sz="1000" dirty="0"/>
              <a:t>: 586292-EPP-1-2017-1-PL-EPPKA2-CBHE-JP</a:t>
            </a:r>
          </a:p>
        </p:txBody>
      </p:sp>
    </p:spTree>
    <p:extLst>
      <p:ext uri="{BB962C8B-B14F-4D97-AF65-F5344CB8AC3E}">
        <p14:creationId xmlns:p14="http://schemas.microsoft.com/office/powerpoint/2010/main" val="75511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149342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66193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l-PL"/>
              <a:t>Kliknij, aby edytować styl</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127425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13011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269313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144092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l-PL"/>
              <a:t>Kliknij, aby edytować styl</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210899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236731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399244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1B3CC-FA61-4B03-A078-F4F08DF63FC8}" type="datetimeFigureOut">
              <a:rPr lang="pl-PL" smtClean="0"/>
              <a:t>30.07.2019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2ABA004-744D-4653-9881-9146F285035D}" type="slidenum">
              <a:rPr lang="pl-PL" smtClean="0"/>
              <a:t>‹#›</a:t>
            </a:fld>
            <a:endParaRPr lang="pl-PL"/>
          </a:p>
        </p:txBody>
      </p:sp>
    </p:spTree>
    <p:extLst>
      <p:ext uri="{BB962C8B-B14F-4D97-AF65-F5344CB8AC3E}">
        <p14:creationId xmlns:p14="http://schemas.microsoft.com/office/powerpoint/2010/main" val="179278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17577" y="6356351"/>
            <a:ext cx="57971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dirty="0" err="1"/>
              <a:t>Intelligent</a:t>
            </a:r>
            <a:r>
              <a:rPr lang="pl-PL" dirty="0"/>
              <a:t> Transport Systems: New ICT – </a:t>
            </a:r>
            <a:r>
              <a:rPr lang="pl-PL" dirty="0" err="1"/>
              <a:t>based</a:t>
            </a:r>
            <a:r>
              <a:rPr lang="pl-PL" dirty="0"/>
              <a:t> </a:t>
            </a:r>
            <a:r>
              <a:rPr lang="pl-PL" dirty="0" err="1"/>
              <a:t>Master’s</a:t>
            </a:r>
            <a:r>
              <a:rPr lang="pl-PL" dirty="0"/>
              <a:t> Curricula in Uzbekistan (INTRAS)</a:t>
            </a:r>
          </a:p>
          <a:p>
            <a:r>
              <a:rPr lang="pl-PL" dirty="0"/>
              <a:t>Agreement </a:t>
            </a:r>
            <a:r>
              <a:rPr lang="pl-PL" dirty="0" err="1"/>
              <a:t>number</a:t>
            </a:r>
            <a:r>
              <a:rPr lang="pl-PL" dirty="0"/>
              <a:t>: 2017-3516/001-001</a:t>
            </a:r>
          </a:p>
          <a:p>
            <a:r>
              <a:rPr lang="pl-PL" dirty="0"/>
              <a:t>Project </a:t>
            </a:r>
            <a:r>
              <a:rPr lang="pl-PL" dirty="0" err="1"/>
              <a:t>reference</a:t>
            </a:r>
            <a:r>
              <a:rPr lang="pl-PL" dirty="0"/>
              <a:t> </a:t>
            </a:r>
            <a:r>
              <a:rPr lang="pl-PL" dirty="0" err="1"/>
              <a:t>number</a:t>
            </a:r>
            <a:r>
              <a:rPr lang="pl-PL" dirty="0"/>
              <a:t>: 586292-EPP-1-2017-1-PL-EPPKA2-CBHE-JP</a:t>
            </a:r>
          </a:p>
          <a:p>
            <a:endParaRPr lang="pl-PL" dirty="0"/>
          </a:p>
        </p:txBody>
      </p:sp>
      <p:pic>
        <p:nvPicPr>
          <p:cNvPr id="7" name="Obraz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8978" y="326986"/>
            <a:ext cx="1433189" cy="265406"/>
          </a:xfrm>
          <a:prstGeom prst="rect">
            <a:avLst/>
          </a:prstGeom>
        </p:spPr>
      </p:pic>
      <p:pic>
        <p:nvPicPr>
          <p:cNvPr id="8" name="Obraz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0053" y="23522"/>
            <a:ext cx="3053947" cy="872334"/>
          </a:xfrm>
          <a:prstGeom prst="rect">
            <a:avLst/>
          </a:prstGeom>
        </p:spPr>
      </p:pic>
    </p:spTree>
    <p:extLst>
      <p:ext uri="{BB962C8B-B14F-4D97-AF65-F5344CB8AC3E}">
        <p14:creationId xmlns:p14="http://schemas.microsoft.com/office/powerpoint/2010/main" val="1119189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jetbrains.com/pycharm/" TargetMode="External"/><Relationship Id="rId2" Type="http://schemas.openxmlformats.org/officeDocument/2006/relationships/hyperlink" Target="https://www.python.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mathworks.com/academia/student_vers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8572AF21-A3BB-471C-972E-165A65573FB8}"/>
              </a:ext>
            </a:extLst>
          </p:cNvPr>
          <p:cNvSpPr txBox="1">
            <a:spLocks/>
          </p:cNvSpPr>
          <p:nvPr/>
        </p:nvSpPr>
        <p:spPr>
          <a:xfrm>
            <a:off x="685800" y="1772816"/>
            <a:ext cx="7772400" cy="18556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rPr>
              <a:t>Structured and Object-Oriented Programming with MATLAB and PYTHON</a:t>
            </a:r>
            <a:endParaRPr lang="sk-SK" dirty="0">
              <a:solidFill>
                <a:srgbClr val="0070C0"/>
              </a:solidFill>
            </a:endParaRPr>
          </a:p>
        </p:txBody>
      </p:sp>
      <p:sp>
        <p:nvSpPr>
          <p:cNvPr id="5" name="Podnadpis 2">
            <a:extLst>
              <a:ext uri="{FF2B5EF4-FFF2-40B4-BE49-F238E27FC236}">
                <a16:creationId xmlns:a16="http://schemas.microsoft.com/office/drawing/2014/main" id="{078744FE-25AA-4067-9FF3-440C2AF57C9D}"/>
              </a:ext>
            </a:extLst>
          </p:cNvPr>
          <p:cNvSpPr txBox="1">
            <a:spLocks/>
          </p:cNvSpPr>
          <p:nvPr/>
        </p:nvSpPr>
        <p:spPr>
          <a:xfrm>
            <a:off x="1371600" y="3959531"/>
            <a:ext cx="6400800" cy="17526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20000"/>
              </a:spcBef>
              <a:buNone/>
            </a:pPr>
            <a:r>
              <a:rPr lang="en-GB" sz="3200" dirty="0">
                <a:solidFill>
                  <a:schemeClr val="tx1">
                    <a:tint val="75000"/>
                  </a:schemeClr>
                </a:solidFill>
              </a:rPr>
              <a:t>Syllabus</a:t>
            </a:r>
            <a:endParaRPr lang="sk-SK" sz="3200" dirty="0">
              <a:solidFill>
                <a:schemeClr val="tx1">
                  <a:tint val="75000"/>
                </a:schemeClr>
              </a:solidFill>
            </a:endParaRPr>
          </a:p>
          <a:p>
            <a:pPr marL="0" indent="0" algn="ctr">
              <a:buNone/>
            </a:pPr>
            <a:r>
              <a:rPr lang="en-US" sz="1800" b="1" dirty="0"/>
              <a:t>Ing. Patrik </a:t>
            </a:r>
            <a:r>
              <a:rPr lang="en-US" sz="1800" b="1" dirty="0" err="1"/>
              <a:t>Hrk</a:t>
            </a:r>
            <a:r>
              <a:rPr lang="sk-SK" sz="1800" b="1" dirty="0"/>
              <a:t>ú</a:t>
            </a:r>
            <a:r>
              <a:rPr lang="en-US" sz="1800" b="1" dirty="0"/>
              <a:t>t, PhD.</a:t>
            </a:r>
            <a:endParaRPr lang="sk-SK" sz="1800" b="1" dirty="0"/>
          </a:p>
          <a:p>
            <a:pPr marL="0" indent="0" algn="ctr">
              <a:buNone/>
            </a:pPr>
            <a:endParaRPr lang="sk-SK" sz="1800" b="1" dirty="0"/>
          </a:p>
          <a:p>
            <a:pPr marL="0" indent="0" algn="ctr">
              <a:buNone/>
            </a:pPr>
            <a:r>
              <a:rPr lang="sk-SK" sz="1800" b="1" dirty="0" err="1"/>
              <a:t>July</a:t>
            </a:r>
            <a:r>
              <a:rPr lang="sk-SK" sz="1800" b="1" dirty="0"/>
              <a:t>, 2</a:t>
            </a:r>
            <a:r>
              <a:rPr lang="en-US" sz="1800" b="1" dirty="0"/>
              <a:t>0</a:t>
            </a:r>
            <a:r>
              <a:rPr lang="sk-SK" sz="1800" b="1" dirty="0" err="1"/>
              <a:t>th</a:t>
            </a:r>
            <a:r>
              <a:rPr lang="sk-SK" sz="1800" b="1" dirty="0"/>
              <a:t>, 2019</a:t>
            </a:r>
          </a:p>
        </p:txBody>
      </p:sp>
    </p:spTree>
    <p:extLst>
      <p:ext uri="{BB962C8B-B14F-4D97-AF65-F5344CB8AC3E}">
        <p14:creationId xmlns:p14="http://schemas.microsoft.com/office/powerpoint/2010/main" val="290475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3170099"/>
          </a:xfrm>
          <a:prstGeom prst="rect">
            <a:avLst/>
          </a:prstGeom>
          <a:noFill/>
        </p:spPr>
        <p:txBody>
          <a:bodyPr wrap="square" rtlCol="0">
            <a:spAutoFit/>
          </a:bodyPr>
          <a:lstStyle/>
          <a:p>
            <a:pPr lvl="0"/>
            <a:r>
              <a:rPr lang="en-US" sz="2000" b="1" dirty="0"/>
              <a:t>5. Errors and exceptions</a:t>
            </a:r>
          </a:p>
          <a:p>
            <a:pPr lvl="0"/>
            <a:endParaRPr lang="en-US" sz="2000" dirty="0"/>
          </a:p>
          <a:p>
            <a:pPr marL="342900" lvl="0" indent="-342900">
              <a:buFont typeface="Arial" panose="020B0604020202020204" pitchFamily="34" charset="0"/>
              <a:buChar char="•"/>
            </a:pPr>
            <a:r>
              <a:rPr lang="en-US" sz="2000" dirty="0"/>
              <a:t>Syntax, semantic, runtime errors</a:t>
            </a:r>
          </a:p>
          <a:p>
            <a:pPr marL="342900" lvl="0" indent="-342900">
              <a:buFont typeface="Arial" panose="020B0604020202020204" pitchFamily="34" charset="0"/>
              <a:buChar char="•"/>
            </a:pPr>
            <a:r>
              <a:rPr lang="en-US" sz="2000" dirty="0"/>
              <a:t>Exception handling</a:t>
            </a:r>
          </a:p>
          <a:p>
            <a:pPr marL="342900" lvl="0" indent="-342900">
              <a:buFont typeface="Arial" panose="020B0604020202020204" pitchFamily="34" charset="0"/>
              <a:buChar char="•"/>
            </a:pPr>
            <a:r>
              <a:rPr lang="en-US" sz="2000" dirty="0"/>
              <a:t>The except Clause with no exceptions</a:t>
            </a:r>
          </a:p>
          <a:p>
            <a:pPr marL="342900" lvl="0" indent="-342900">
              <a:buFont typeface="Arial" panose="020B0604020202020204" pitchFamily="34" charset="0"/>
              <a:buChar char="•"/>
            </a:pPr>
            <a:r>
              <a:rPr lang="en-US" sz="2000" dirty="0"/>
              <a:t>The except clause with multiple exceptions</a:t>
            </a:r>
          </a:p>
          <a:p>
            <a:pPr marL="342900" lvl="0" indent="-342900">
              <a:buFont typeface="Arial" panose="020B0604020202020204" pitchFamily="34" charset="0"/>
              <a:buChar char="•"/>
            </a:pPr>
            <a:r>
              <a:rPr lang="en-US" sz="2000" dirty="0"/>
              <a:t>The try-finally clause</a:t>
            </a:r>
          </a:p>
          <a:p>
            <a:pPr marL="342900" lvl="0" indent="-342900">
              <a:buFont typeface="Arial" panose="020B0604020202020204" pitchFamily="34" charset="0"/>
              <a:buChar char="•"/>
            </a:pPr>
            <a:r>
              <a:rPr lang="en-US" sz="2000" dirty="0"/>
              <a:t>Argument of an exception</a:t>
            </a:r>
          </a:p>
          <a:p>
            <a:pPr marL="342900" lvl="0" indent="-342900">
              <a:buFont typeface="Arial" panose="020B0604020202020204" pitchFamily="34" charset="0"/>
              <a:buChar char="•"/>
            </a:pPr>
            <a:r>
              <a:rPr lang="en-US" sz="2000" dirty="0"/>
              <a:t>User-defined exceptions</a:t>
            </a:r>
          </a:p>
          <a:p>
            <a:pPr marL="342900" lvl="0" indent="-342900">
              <a:buFont typeface="Arial" panose="020B0604020202020204" pitchFamily="34" charset="0"/>
              <a:buChar char="•"/>
            </a:pPr>
            <a:endParaRPr lang="sk-SK" sz="2000" b="1" i="1"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998" y="5932701"/>
            <a:ext cx="2500707" cy="844665"/>
          </a:xfrm>
          <a:prstGeom prst="rect">
            <a:avLst/>
          </a:prstGeom>
        </p:spPr>
      </p:pic>
      <p:pic>
        <p:nvPicPr>
          <p:cNvPr id="2" name="Obrázok 1">
            <a:extLst>
              <a:ext uri="{FF2B5EF4-FFF2-40B4-BE49-F238E27FC236}">
                <a16:creationId xmlns:a16="http://schemas.microsoft.com/office/drawing/2014/main" id="{9F241125-EADA-49A0-A0E9-D5ABCB2BAA1A}"/>
              </a:ext>
            </a:extLst>
          </p:cNvPr>
          <p:cNvPicPr>
            <a:picLocks noChangeAspect="1"/>
          </p:cNvPicPr>
          <p:nvPr/>
        </p:nvPicPr>
        <p:blipFill>
          <a:blip r:embed="rId3"/>
          <a:stretch>
            <a:fillRect/>
          </a:stretch>
        </p:blipFill>
        <p:spPr>
          <a:xfrm>
            <a:off x="5350799" y="3261555"/>
            <a:ext cx="3486640" cy="2530510"/>
          </a:xfrm>
          <a:prstGeom prst="rect">
            <a:avLst/>
          </a:prstGeom>
        </p:spPr>
      </p:pic>
    </p:spTree>
    <p:extLst>
      <p:ext uri="{BB962C8B-B14F-4D97-AF65-F5344CB8AC3E}">
        <p14:creationId xmlns:p14="http://schemas.microsoft.com/office/powerpoint/2010/main" val="50844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3170099"/>
          </a:xfrm>
          <a:prstGeom prst="rect">
            <a:avLst/>
          </a:prstGeom>
          <a:noFill/>
        </p:spPr>
        <p:txBody>
          <a:bodyPr wrap="square" rtlCol="0">
            <a:spAutoFit/>
          </a:bodyPr>
          <a:lstStyle/>
          <a:p>
            <a:pPr lvl="0"/>
            <a:r>
              <a:rPr lang="en-US" sz="2000" b="1" dirty="0"/>
              <a:t>6. File management operations with files</a:t>
            </a:r>
          </a:p>
          <a:p>
            <a:pPr marL="457200" lvl="0" indent="-457200">
              <a:buAutoNum type="arabicPeriod"/>
            </a:pPr>
            <a:endParaRPr lang="en-US" sz="2000" dirty="0"/>
          </a:p>
          <a:p>
            <a:pPr marL="342900" lvl="0" indent="-342900">
              <a:buFont typeface="Arial" panose="020B0604020202020204" pitchFamily="34" charset="0"/>
              <a:buChar char="•"/>
            </a:pPr>
            <a:r>
              <a:rPr lang="en-US" sz="2000" dirty="0"/>
              <a:t>Basic I/O functions available in Python</a:t>
            </a:r>
          </a:p>
          <a:p>
            <a:pPr marL="342900" lvl="0" indent="-342900">
              <a:buFont typeface="Arial" panose="020B0604020202020204" pitchFamily="34" charset="0"/>
              <a:buChar char="•"/>
            </a:pPr>
            <a:r>
              <a:rPr lang="en-US" sz="2000" dirty="0"/>
              <a:t>Reading keyboard Input</a:t>
            </a:r>
          </a:p>
          <a:p>
            <a:pPr marL="342900" lvl="0" indent="-342900">
              <a:buFont typeface="Arial" panose="020B0604020202020204" pitchFamily="34" charset="0"/>
              <a:buChar char="•"/>
            </a:pPr>
            <a:r>
              <a:rPr lang="en-US" sz="2000" dirty="0"/>
              <a:t>The input function</a:t>
            </a:r>
          </a:p>
          <a:p>
            <a:pPr marL="342900" lvl="0" indent="-342900">
              <a:buFont typeface="Arial" panose="020B0604020202020204" pitchFamily="34" charset="0"/>
              <a:buChar char="•"/>
            </a:pPr>
            <a:r>
              <a:rPr lang="en-US" sz="2000" dirty="0"/>
              <a:t>Opening and closing files</a:t>
            </a:r>
          </a:p>
          <a:p>
            <a:pPr marL="342900" lvl="0" indent="-342900">
              <a:buFont typeface="Arial" panose="020B0604020202020204" pitchFamily="34" charset="0"/>
              <a:buChar char="•"/>
            </a:pPr>
            <a:r>
              <a:rPr lang="en-US" sz="2000" dirty="0"/>
              <a:t>Reading and writing files</a:t>
            </a:r>
          </a:p>
          <a:p>
            <a:pPr marL="342900" lvl="0" indent="-342900">
              <a:buFont typeface="Arial" panose="020B0604020202020204" pitchFamily="34" charset="0"/>
              <a:buChar char="•"/>
            </a:pPr>
            <a:r>
              <a:rPr lang="en-US" sz="2000" dirty="0"/>
              <a:t>Renaming and deleting files</a:t>
            </a:r>
          </a:p>
          <a:p>
            <a:pPr marL="342900" lvl="0" indent="-342900">
              <a:buFont typeface="Arial" panose="020B0604020202020204" pitchFamily="34" charset="0"/>
              <a:buChar char="•"/>
            </a:pPr>
            <a:r>
              <a:rPr lang="en-US" sz="2000" dirty="0"/>
              <a:t>Directories in Python</a:t>
            </a:r>
          </a:p>
          <a:p>
            <a:pPr marL="342900" lvl="0" indent="-342900">
              <a:buFont typeface="Arial" panose="020B0604020202020204" pitchFamily="34" charset="0"/>
              <a:buChar char="•"/>
            </a:pPr>
            <a:r>
              <a:rPr lang="en-US" sz="2000" dirty="0"/>
              <a:t>File &amp; directory related methods</a:t>
            </a:r>
            <a:endParaRPr lang="sk-SK" sz="2000" b="1" i="1"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998" y="5932701"/>
            <a:ext cx="2500707" cy="844665"/>
          </a:xfrm>
          <a:prstGeom prst="rect">
            <a:avLst/>
          </a:prstGeom>
        </p:spPr>
      </p:pic>
      <p:pic>
        <p:nvPicPr>
          <p:cNvPr id="5" name="Obrázok 4">
            <a:extLst>
              <a:ext uri="{FF2B5EF4-FFF2-40B4-BE49-F238E27FC236}">
                <a16:creationId xmlns:a16="http://schemas.microsoft.com/office/drawing/2014/main" id="{E1678384-AD8E-4807-8CB3-A63BEEFA0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167" y="2762602"/>
            <a:ext cx="2381953" cy="1786465"/>
          </a:xfrm>
          <a:prstGeom prst="rect">
            <a:avLst/>
          </a:prstGeom>
        </p:spPr>
      </p:pic>
    </p:spTree>
    <p:extLst>
      <p:ext uri="{BB962C8B-B14F-4D97-AF65-F5344CB8AC3E}">
        <p14:creationId xmlns:p14="http://schemas.microsoft.com/office/powerpoint/2010/main" val="220036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862322"/>
          </a:xfrm>
          <a:prstGeom prst="rect">
            <a:avLst/>
          </a:prstGeom>
          <a:noFill/>
        </p:spPr>
        <p:txBody>
          <a:bodyPr wrap="square" rtlCol="0">
            <a:spAutoFit/>
          </a:bodyPr>
          <a:lstStyle/>
          <a:p>
            <a:pPr lvl="0"/>
            <a:r>
              <a:rPr lang="en-US" sz="2000" b="1" dirty="0"/>
              <a:t>7. Graphics, </a:t>
            </a:r>
            <a:r>
              <a:rPr lang="en-US" sz="2000" b="1" dirty="0" err="1"/>
              <a:t>Tkinter</a:t>
            </a:r>
            <a:r>
              <a:rPr lang="en-US" sz="2000" b="1" dirty="0"/>
              <a:t>, Turtle</a:t>
            </a:r>
          </a:p>
          <a:p>
            <a:pPr marL="457200" lvl="0" indent="-457200">
              <a:buAutoNum type="arabicPeriod"/>
            </a:pPr>
            <a:endParaRPr lang="en-US" sz="2000" dirty="0"/>
          </a:p>
          <a:p>
            <a:pPr marL="342900" lvl="0" indent="-342900">
              <a:buFont typeface="Arial" panose="020B0604020202020204" pitchFamily="34" charset="0"/>
              <a:buChar char="•"/>
            </a:pPr>
            <a:r>
              <a:rPr lang="en-US" sz="2000" dirty="0"/>
              <a:t>Design of UI using Graphical User Interfaces with Tk/</a:t>
            </a:r>
            <a:r>
              <a:rPr lang="en-US" sz="2000" dirty="0" err="1"/>
              <a:t>Tcl</a:t>
            </a:r>
            <a:endParaRPr lang="en-US" sz="2000" dirty="0"/>
          </a:p>
          <a:p>
            <a:pPr marL="342900" lvl="0" indent="-342900">
              <a:buFont typeface="Arial" panose="020B0604020202020204" pitchFamily="34" charset="0"/>
              <a:buChar char="•"/>
            </a:pPr>
            <a:r>
              <a:rPr lang="en-US" sz="2000" dirty="0"/>
              <a:t>Tk/</a:t>
            </a:r>
            <a:r>
              <a:rPr lang="en-US" sz="2000" dirty="0" err="1"/>
              <a:t>Tcl</a:t>
            </a:r>
            <a:r>
              <a:rPr lang="en-US" sz="2000" dirty="0"/>
              <a:t> implementation in Python (</a:t>
            </a:r>
            <a:r>
              <a:rPr lang="en-US" sz="2000" i="1" dirty="0" err="1"/>
              <a:t>tkinter</a:t>
            </a:r>
            <a:r>
              <a:rPr lang="en-US" sz="2000" dirty="0"/>
              <a:t>)</a:t>
            </a:r>
          </a:p>
          <a:p>
            <a:pPr marL="342900" lvl="0" indent="-342900">
              <a:buFont typeface="Arial" panose="020B0604020202020204" pitchFamily="34" charset="0"/>
              <a:buChar char="•"/>
            </a:pPr>
            <a:r>
              <a:rPr lang="en-US" sz="2000" dirty="0"/>
              <a:t>Examples of drawing objects</a:t>
            </a:r>
          </a:p>
          <a:p>
            <a:pPr marL="342900" lvl="0" indent="-342900">
              <a:buFont typeface="Arial" panose="020B0604020202020204" pitchFamily="34" charset="0"/>
              <a:buChar char="•"/>
            </a:pPr>
            <a:r>
              <a:rPr lang="sk-SK" sz="2000" dirty="0" err="1"/>
              <a:t>Tkinter</a:t>
            </a:r>
            <a:r>
              <a:rPr lang="sk-SK" sz="2000" dirty="0"/>
              <a:t> </a:t>
            </a:r>
            <a:r>
              <a:rPr lang="sk-SK" sz="2000" dirty="0" err="1"/>
              <a:t>events</a:t>
            </a:r>
            <a:r>
              <a:rPr lang="sk-SK" sz="2000" dirty="0"/>
              <a:t> and </a:t>
            </a:r>
            <a:r>
              <a:rPr lang="sk-SK" sz="2000" dirty="0" err="1"/>
              <a:t>binds</a:t>
            </a:r>
            <a:endParaRPr lang="en-US" sz="2000" dirty="0"/>
          </a:p>
          <a:p>
            <a:pPr marL="342900" lvl="0" indent="-342900">
              <a:buFont typeface="Arial" panose="020B0604020202020204" pitchFamily="34" charset="0"/>
              <a:buChar char="•"/>
            </a:pPr>
            <a:r>
              <a:rPr lang="en-US" sz="2000" dirty="0"/>
              <a:t>Methods of </a:t>
            </a:r>
            <a:r>
              <a:rPr lang="en-US" sz="2000" dirty="0" err="1"/>
              <a:t>TurtleScreen</a:t>
            </a:r>
            <a:r>
              <a:rPr lang="en-US" sz="2000" dirty="0"/>
              <a:t>/Screen</a:t>
            </a:r>
          </a:p>
          <a:p>
            <a:pPr marL="342900" lvl="0" indent="-342900">
              <a:buFont typeface="Arial" panose="020B0604020202020204" pitchFamily="34" charset="0"/>
              <a:buChar char="•"/>
            </a:pPr>
            <a:r>
              <a:rPr lang="en-US" sz="2000" dirty="0"/>
              <a:t>Turtle motion, pen control, turtle state</a:t>
            </a:r>
          </a:p>
          <a:p>
            <a:pPr marL="342900" lvl="0" indent="-342900">
              <a:buFont typeface="Arial" panose="020B0604020202020204" pitchFamily="34" charset="0"/>
              <a:buChar char="•"/>
            </a:pPr>
            <a:endParaRPr lang="sk-SK" sz="2000"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998" y="5932701"/>
            <a:ext cx="2500707" cy="844665"/>
          </a:xfrm>
          <a:prstGeom prst="rect">
            <a:avLst/>
          </a:prstGeom>
        </p:spPr>
      </p:pic>
      <p:pic>
        <p:nvPicPr>
          <p:cNvPr id="3" name="Obrázok 2">
            <a:extLst>
              <a:ext uri="{FF2B5EF4-FFF2-40B4-BE49-F238E27FC236}">
                <a16:creationId xmlns:a16="http://schemas.microsoft.com/office/drawing/2014/main" id="{D8258242-2B6D-4185-8B4A-8B3A3C62D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740" y="3178656"/>
            <a:ext cx="2936434" cy="2842632"/>
          </a:xfrm>
          <a:prstGeom prst="rect">
            <a:avLst/>
          </a:prstGeom>
        </p:spPr>
      </p:pic>
    </p:spTree>
    <p:extLst>
      <p:ext uri="{BB962C8B-B14F-4D97-AF65-F5344CB8AC3E}">
        <p14:creationId xmlns:p14="http://schemas.microsoft.com/office/powerpoint/2010/main" val="55106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4093428"/>
          </a:xfrm>
          <a:prstGeom prst="rect">
            <a:avLst/>
          </a:prstGeom>
          <a:noFill/>
        </p:spPr>
        <p:txBody>
          <a:bodyPr wrap="square" rtlCol="0">
            <a:spAutoFit/>
          </a:bodyPr>
          <a:lstStyle/>
          <a:p>
            <a:pPr lvl="0"/>
            <a:r>
              <a:rPr lang="en-US" sz="2000" b="1" dirty="0"/>
              <a:t>8. Object-oriented programming with Python </a:t>
            </a:r>
          </a:p>
          <a:p>
            <a:pPr marL="457200" lvl="0" indent="-457200">
              <a:buAutoNum type="arabicPeriod"/>
            </a:pPr>
            <a:endParaRPr lang="en-US" sz="2000" dirty="0"/>
          </a:p>
          <a:p>
            <a:pPr marL="342900" lvl="0" indent="-342900">
              <a:buFont typeface="Arial" panose="020B0604020202020204" pitchFamily="34" charset="0"/>
              <a:buChar char="•"/>
            </a:pPr>
            <a:r>
              <a:rPr lang="en-US" sz="2000" dirty="0"/>
              <a:t>Overview of OOP terminology</a:t>
            </a:r>
          </a:p>
          <a:p>
            <a:pPr marL="342900" lvl="0" indent="-342900">
              <a:buFont typeface="Arial" panose="020B0604020202020204" pitchFamily="34" charset="0"/>
              <a:buChar char="•"/>
            </a:pPr>
            <a:r>
              <a:rPr lang="en-US" sz="2000" dirty="0"/>
              <a:t>Creating Classes and instance objects</a:t>
            </a:r>
          </a:p>
          <a:p>
            <a:pPr marL="342900" lvl="0" indent="-342900">
              <a:buFont typeface="Arial" panose="020B0604020202020204" pitchFamily="34" charset="0"/>
              <a:buChar char="•"/>
            </a:pPr>
            <a:r>
              <a:rPr lang="en-US" sz="2000" dirty="0"/>
              <a:t>Accessing attributes</a:t>
            </a:r>
          </a:p>
          <a:p>
            <a:pPr marL="342900" lvl="0" indent="-342900">
              <a:buFont typeface="Arial" panose="020B0604020202020204" pitchFamily="34" charset="0"/>
              <a:buChar char="•"/>
            </a:pPr>
            <a:r>
              <a:rPr lang="en-US" sz="2000" dirty="0"/>
              <a:t>Instance, class and static methods</a:t>
            </a:r>
          </a:p>
          <a:p>
            <a:pPr marL="342900" lvl="0" indent="-342900">
              <a:buFont typeface="Arial" panose="020B0604020202020204" pitchFamily="34" charset="0"/>
              <a:buChar char="•"/>
            </a:pPr>
            <a:r>
              <a:rPr lang="en-US" sz="2000" dirty="0"/>
              <a:t>Python object inheritance</a:t>
            </a:r>
          </a:p>
          <a:p>
            <a:pPr marL="342900" lvl="0" indent="-342900">
              <a:buFont typeface="Arial" panose="020B0604020202020204" pitchFamily="34" charset="0"/>
              <a:buChar char="•"/>
            </a:pPr>
            <a:r>
              <a:rPr lang="en-US" sz="2000" dirty="0"/>
              <a:t>Parent vs. child classes</a:t>
            </a:r>
          </a:p>
          <a:p>
            <a:pPr marL="342900" lvl="0" indent="-342900">
              <a:buFont typeface="Arial" panose="020B0604020202020204" pitchFamily="34" charset="0"/>
              <a:buChar char="•"/>
            </a:pPr>
            <a:r>
              <a:rPr lang="en-US" sz="2000" dirty="0"/>
              <a:t>Polymorphism in Python</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sk-SK" sz="2000" dirty="0"/>
          </a:p>
        </p:txBody>
      </p:sp>
      <p:pic>
        <p:nvPicPr>
          <p:cNvPr id="7" name="Obrázok 6">
            <a:extLst>
              <a:ext uri="{FF2B5EF4-FFF2-40B4-BE49-F238E27FC236}">
                <a16:creationId xmlns:a16="http://schemas.microsoft.com/office/drawing/2014/main" id="{6AC6D012-BD0D-4873-969E-1423E410A2E1}"/>
              </a:ext>
            </a:extLst>
          </p:cNvPr>
          <p:cNvPicPr>
            <a:picLocks noChangeAspect="1"/>
          </p:cNvPicPr>
          <p:nvPr/>
        </p:nvPicPr>
        <p:blipFill>
          <a:blip r:embed="rId2"/>
          <a:stretch>
            <a:fillRect/>
          </a:stretch>
        </p:blipFill>
        <p:spPr>
          <a:xfrm>
            <a:off x="4740902" y="3704129"/>
            <a:ext cx="3354132" cy="1837374"/>
          </a:xfrm>
          <a:prstGeom prst="rect">
            <a:avLst/>
          </a:prstGeom>
        </p:spPr>
      </p:pic>
      <p:pic>
        <p:nvPicPr>
          <p:cNvPr id="11" name="Obrázok 10">
            <a:extLst>
              <a:ext uri="{FF2B5EF4-FFF2-40B4-BE49-F238E27FC236}">
                <a16:creationId xmlns:a16="http://schemas.microsoft.com/office/drawing/2014/main" id="{94F2B5E4-C74B-4490-8885-1C891D576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998" y="5932701"/>
            <a:ext cx="2500707" cy="844665"/>
          </a:xfrm>
          <a:prstGeom prst="rect">
            <a:avLst/>
          </a:prstGeom>
        </p:spPr>
      </p:pic>
    </p:spTree>
    <p:extLst>
      <p:ext uri="{BB962C8B-B14F-4D97-AF65-F5344CB8AC3E}">
        <p14:creationId xmlns:p14="http://schemas.microsoft.com/office/powerpoint/2010/main" val="380268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862322"/>
          </a:xfrm>
          <a:prstGeom prst="rect">
            <a:avLst/>
          </a:prstGeom>
          <a:noFill/>
        </p:spPr>
        <p:txBody>
          <a:bodyPr wrap="square" rtlCol="0">
            <a:spAutoFit/>
          </a:bodyPr>
          <a:lstStyle/>
          <a:p>
            <a:pPr lvl="0"/>
            <a:r>
              <a:rPr lang="en-US" sz="2000" b="1" dirty="0"/>
              <a:t>9. </a:t>
            </a:r>
            <a:r>
              <a:rPr lang="en-US" sz="2000" b="1" dirty="0" err="1"/>
              <a:t>Matlab</a:t>
            </a:r>
            <a:r>
              <a:rPr lang="en-US" sz="2000" b="1" dirty="0"/>
              <a:t> basics  </a:t>
            </a:r>
          </a:p>
          <a:p>
            <a:pPr marL="457200" lvl="0" indent="-457200">
              <a:buAutoNum type="arabicPeriod"/>
            </a:pPr>
            <a:endParaRPr lang="en-US" sz="2000" dirty="0"/>
          </a:p>
          <a:p>
            <a:pPr marL="342900" lvl="0" indent="-342900">
              <a:buFont typeface="Arial" panose="020B0604020202020204" pitchFamily="34" charset="0"/>
              <a:buChar char="•"/>
            </a:pPr>
            <a:r>
              <a:rPr lang="en-US" sz="2000" dirty="0"/>
              <a:t>Prerequisites and installation</a:t>
            </a:r>
          </a:p>
          <a:p>
            <a:pPr marL="342900" lvl="0" indent="-342900">
              <a:buFont typeface="Arial" panose="020B0604020202020204" pitchFamily="34" charset="0"/>
              <a:buChar char="•"/>
            </a:pPr>
            <a:r>
              <a:rPr lang="en-US" sz="2000" dirty="0"/>
              <a:t>Features of MATLAB</a:t>
            </a:r>
          </a:p>
          <a:p>
            <a:pPr marL="342900" lvl="0" indent="-342900">
              <a:buFont typeface="Arial" panose="020B0604020202020204" pitchFamily="34" charset="0"/>
              <a:buChar char="•"/>
            </a:pPr>
            <a:r>
              <a:rPr lang="en-US" sz="2000" dirty="0"/>
              <a:t>Understanding the MATLAB environment</a:t>
            </a:r>
          </a:p>
          <a:p>
            <a:pPr marL="342900" lvl="0" indent="-342900">
              <a:buFont typeface="Arial" panose="020B0604020202020204" pitchFamily="34" charset="0"/>
              <a:buChar char="•"/>
            </a:pPr>
            <a:r>
              <a:rPr lang="en-US" sz="2000" dirty="0" err="1"/>
              <a:t>Matlab</a:t>
            </a:r>
            <a:r>
              <a:rPr lang="en-US" sz="2000" dirty="0"/>
              <a:t> user functions</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sk-SK"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pic>
        <p:nvPicPr>
          <p:cNvPr id="3" name="Obrázok 2" descr="Obrázok, na ktorom je snímka obrazovky&#10;&#10;Automaticky generovaný popis">
            <a:extLst>
              <a:ext uri="{FF2B5EF4-FFF2-40B4-BE49-F238E27FC236}">
                <a16:creationId xmlns:a16="http://schemas.microsoft.com/office/drawing/2014/main" id="{94BAED1A-20FD-4743-835E-A74B5366A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106" y="3677233"/>
            <a:ext cx="4000000" cy="2257143"/>
          </a:xfrm>
          <a:prstGeom prst="rect">
            <a:avLst/>
          </a:prstGeom>
        </p:spPr>
      </p:pic>
    </p:spTree>
    <p:extLst>
      <p:ext uri="{BB962C8B-B14F-4D97-AF65-F5344CB8AC3E}">
        <p14:creationId xmlns:p14="http://schemas.microsoft.com/office/powerpoint/2010/main" val="43708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4708981"/>
          </a:xfrm>
          <a:prstGeom prst="rect">
            <a:avLst/>
          </a:prstGeom>
          <a:noFill/>
        </p:spPr>
        <p:txBody>
          <a:bodyPr wrap="square" rtlCol="0">
            <a:spAutoFit/>
          </a:bodyPr>
          <a:lstStyle/>
          <a:p>
            <a:pPr lvl="0"/>
            <a:r>
              <a:rPr lang="en-US" sz="2000" b="1" dirty="0"/>
              <a:t>10. Working with data types</a:t>
            </a:r>
          </a:p>
          <a:p>
            <a:pPr lvl="0"/>
            <a:endParaRPr lang="en-US" sz="2000" dirty="0"/>
          </a:p>
          <a:p>
            <a:pPr marL="342900" lvl="0" indent="-342900">
              <a:buFont typeface="Arial" panose="020B0604020202020204" pitchFamily="34" charset="0"/>
              <a:buChar char="•"/>
            </a:pPr>
            <a:r>
              <a:rPr lang="en-US" sz="2000" dirty="0"/>
              <a:t>Numeric types</a:t>
            </a:r>
          </a:p>
          <a:p>
            <a:pPr marL="342900" lvl="0" indent="-342900">
              <a:buFont typeface="Arial" panose="020B0604020202020204" pitchFamily="34" charset="0"/>
              <a:buChar char="•"/>
            </a:pPr>
            <a:r>
              <a:rPr lang="en-US" sz="2000" dirty="0"/>
              <a:t>Characters and strings</a:t>
            </a:r>
          </a:p>
          <a:p>
            <a:pPr marL="342900" lvl="0" indent="-342900">
              <a:buFont typeface="Arial" panose="020B0604020202020204" pitchFamily="34" charset="0"/>
              <a:buChar char="•"/>
            </a:pPr>
            <a:r>
              <a:rPr lang="en-US" sz="2000" dirty="0"/>
              <a:t>Dates and time</a:t>
            </a:r>
          </a:p>
          <a:p>
            <a:pPr marL="342900" lvl="0" indent="-342900">
              <a:buFont typeface="Arial" panose="020B0604020202020204" pitchFamily="34" charset="0"/>
              <a:buChar char="•"/>
            </a:pPr>
            <a:r>
              <a:rPr lang="en-US" sz="2000" dirty="0"/>
              <a:t>Categorical arrays</a:t>
            </a:r>
          </a:p>
          <a:p>
            <a:pPr marL="342900" lvl="0" indent="-342900">
              <a:buFont typeface="Arial" panose="020B0604020202020204" pitchFamily="34" charset="0"/>
              <a:buChar char="•"/>
            </a:pPr>
            <a:r>
              <a:rPr lang="en-US" sz="2000" dirty="0"/>
              <a:t>Tables, timetables</a:t>
            </a:r>
          </a:p>
          <a:p>
            <a:pPr marL="342900" lvl="0" indent="-342900">
              <a:buFont typeface="Arial" panose="020B0604020202020204" pitchFamily="34" charset="0"/>
              <a:buChar char="•"/>
            </a:pPr>
            <a:r>
              <a:rPr lang="en-US" sz="2000" dirty="0"/>
              <a:t>Structures, cell arrays</a:t>
            </a:r>
          </a:p>
          <a:p>
            <a:pPr marL="342900" lvl="0" indent="-342900">
              <a:buFont typeface="Arial" panose="020B0604020202020204" pitchFamily="34" charset="0"/>
              <a:buChar char="•"/>
            </a:pPr>
            <a:r>
              <a:rPr lang="en-US" sz="2000" dirty="0"/>
              <a:t>Function handles </a:t>
            </a:r>
          </a:p>
          <a:p>
            <a:pPr marL="342900" lvl="0" indent="-342900">
              <a:buFont typeface="Arial" panose="020B0604020202020204" pitchFamily="34" charset="0"/>
              <a:buChar char="•"/>
            </a:pPr>
            <a:r>
              <a:rPr lang="en-US" sz="2000" dirty="0"/>
              <a:t>Map containers </a:t>
            </a:r>
          </a:p>
          <a:p>
            <a:pPr marL="342900" lvl="0" indent="-342900">
              <a:buFont typeface="Arial" panose="020B0604020202020204" pitchFamily="34" charset="0"/>
              <a:buChar char="•"/>
            </a:pPr>
            <a:r>
              <a:rPr lang="en-US" sz="2000" dirty="0"/>
              <a:t>Time series </a:t>
            </a:r>
          </a:p>
          <a:p>
            <a:pPr marL="342900" lvl="0" indent="-342900">
              <a:buFont typeface="Arial" panose="020B0604020202020204" pitchFamily="34" charset="0"/>
              <a:buChar char="•"/>
            </a:pPr>
            <a:r>
              <a:rPr lang="en-US" sz="2000" dirty="0"/>
              <a:t>Data type identification </a:t>
            </a:r>
          </a:p>
          <a:p>
            <a:pPr marL="342900" lvl="0" indent="-342900">
              <a:buFont typeface="Arial" panose="020B0604020202020204" pitchFamily="34" charset="0"/>
              <a:buChar char="•"/>
            </a:pPr>
            <a:r>
              <a:rPr lang="en-US" sz="2000" dirty="0"/>
              <a:t>Data type conversion</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sk-SK"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pic>
        <p:nvPicPr>
          <p:cNvPr id="5" name="Obrázok 4">
            <a:extLst>
              <a:ext uri="{FF2B5EF4-FFF2-40B4-BE49-F238E27FC236}">
                <a16:creationId xmlns:a16="http://schemas.microsoft.com/office/drawing/2014/main" id="{56D1A0CB-3BDC-4BBD-A8E4-62DE77C95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336" y="2695876"/>
            <a:ext cx="4572000" cy="2667000"/>
          </a:xfrm>
          <a:prstGeom prst="rect">
            <a:avLst/>
          </a:prstGeom>
        </p:spPr>
      </p:pic>
    </p:spTree>
    <p:extLst>
      <p:ext uri="{BB962C8B-B14F-4D97-AF65-F5344CB8AC3E}">
        <p14:creationId xmlns:p14="http://schemas.microsoft.com/office/powerpoint/2010/main" val="304032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3477875"/>
          </a:xfrm>
          <a:prstGeom prst="rect">
            <a:avLst/>
          </a:prstGeom>
          <a:noFill/>
        </p:spPr>
        <p:txBody>
          <a:bodyPr wrap="square" rtlCol="0">
            <a:spAutoFit/>
          </a:bodyPr>
          <a:lstStyle/>
          <a:p>
            <a:pPr lvl="0"/>
            <a:r>
              <a:rPr lang="en-US" sz="2000" b="1" dirty="0"/>
              <a:t>11. Variables, expressions, vectors, matrices</a:t>
            </a:r>
          </a:p>
          <a:p>
            <a:pPr marL="457200" lvl="0" indent="-457200">
              <a:buAutoNum type="arabicPeriod"/>
            </a:pPr>
            <a:endParaRPr lang="en-US" sz="2000" dirty="0"/>
          </a:p>
          <a:p>
            <a:pPr marL="342900" lvl="0" indent="-342900">
              <a:buFont typeface="Arial" panose="020B0604020202020204" pitchFamily="34" charset="0"/>
              <a:buChar char="•"/>
            </a:pPr>
            <a:r>
              <a:rPr lang="en-US" sz="2000" dirty="0"/>
              <a:t>Variables and constants</a:t>
            </a:r>
          </a:p>
          <a:p>
            <a:pPr marL="342900" lvl="0" indent="-342900">
              <a:buFont typeface="Arial" panose="020B0604020202020204" pitchFamily="34" charset="0"/>
              <a:buChar char="•"/>
            </a:pPr>
            <a:r>
              <a:rPr lang="en-US" sz="2000" dirty="0"/>
              <a:t>Multiple and long assignments</a:t>
            </a:r>
          </a:p>
          <a:p>
            <a:pPr marL="342900" lvl="0" indent="-342900">
              <a:buFont typeface="Arial" panose="020B0604020202020204" pitchFamily="34" charset="0"/>
              <a:buChar char="•"/>
            </a:pPr>
            <a:r>
              <a:rPr lang="en-US" sz="2000" dirty="0"/>
              <a:t>Defining a vector</a:t>
            </a:r>
          </a:p>
          <a:p>
            <a:pPr marL="342900" lvl="0" indent="-342900">
              <a:buFont typeface="Arial" panose="020B0604020202020204" pitchFamily="34" charset="0"/>
              <a:buChar char="•"/>
            </a:pPr>
            <a:r>
              <a:rPr lang="en-US" sz="2000" dirty="0"/>
              <a:t>Accessing elements within a vector</a:t>
            </a:r>
          </a:p>
          <a:p>
            <a:pPr marL="342900" lvl="0" indent="-342900">
              <a:buFont typeface="Arial" panose="020B0604020202020204" pitchFamily="34" charset="0"/>
              <a:buChar char="•"/>
            </a:pPr>
            <a:r>
              <a:rPr lang="en-US" sz="2000" dirty="0"/>
              <a:t>Basic operations on vectors</a:t>
            </a:r>
          </a:p>
          <a:p>
            <a:pPr marL="342900" lvl="0" indent="-342900">
              <a:buFont typeface="Arial" panose="020B0604020202020204" pitchFamily="34" charset="0"/>
              <a:buChar char="•"/>
            </a:pPr>
            <a:r>
              <a:rPr lang="en-US" sz="2000" dirty="0"/>
              <a:t>Defining matrices</a:t>
            </a:r>
          </a:p>
          <a:p>
            <a:pPr marL="342900" lvl="0" indent="-342900">
              <a:buFont typeface="Arial" panose="020B0604020202020204" pitchFamily="34" charset="0"/>
              <a:buChar char="•"/>
            </a:pPr>
            <a:r>
              <a:rPr lang="en-US" sz="2000" dirty="0"/>
              <a:t>Matrix functions and operations</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sk-SK"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pic>
        <p:nvPicPr>
          <p:cNvPr id="5" name="Obrázok 4" descr="Obrázok, na ktorom je snímka obrazovky&#10;&#10;Automaticky generovaný popis">
            <a:extLst>
              <a:ext uri="{FF2B5EF4-FFF2-40B4-BE49-F238E27FC236}">
                <a16:creationId xmlns:a16="http://schemas.microsoft.com/office/drawing/2014/main" id="{C7C5C085-0F98-47CF-9C61-E12F17318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229" y="3096510"/>
            <a:ext cx="3148103" cy="2361077"/>
          </a:xfrm>
          <a:prstGeom prst="rect">
            <a:avLst/>
          </a:prstGeom>
        </p:spPr>
      </p:pic>
    </p:spTree>
    <p:extLst>
      <p:ext uri="{BB962C8B-B14F-4D97-AF65-F5344CB8AC3E}">
        <p14:creationId xmlns:p14="http://schemas.microsoft.com/office/powerpoint/2010/main" val="294829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862322"/>
          </a:xfrm>
          <a:prstGeom prst="rect">
            <a:avLst/>
          </a:prstGeom>
          <a:noFill/>
        </p:spPr>
        <p:txBody>
          <a:bodyPr wrap="square" rtlCol="0">
            <a:spAutoFit/>
          </a:bodyPr>
          <a:lstStyle/>
          <a:p>
            <a:pPr lvl="0"/>
            <a:r>
              <a:rPr lang="en-US" sz="2000" b="1" dirty="0"/>
              <a:t>12. Writing programs with logic and flow control</a:t>
            </a:r>
          </a:p>
          <a:p>
            <a:pPr marL="457200" lvl="0" indent="-457200">
              <a:buAutoNum type="arabicPeriod"/>
            </a:pPr>
            <a:endParaRPr lang="en-US" sz="2000" dirty="0"/>
          </a:p>
          <a:p>
            <a:pPr marL="342900" lvl="0" indent="-342900">
              <a:buFont typeface="Arial" panose="020B0604020202020204" pitchFamily="34" charset="0"/>
              <a:buChar char="•"/>
            </a:pPr>
            <a:r>
              <a:rPr lang="en-US" sz="2000" dirty="0"/>
              <a:t>Operators and flow control in </a:t>
            </a:r>
            <a:r>
              <a:rPr lang="en-US" sz="2000" dirty="0" err="1"/>
              <a:t>Matlab</a:t>
            </a:r>
            <a:endParaRPr lang="en-US" sz="2000" dirty="0"/>
          </a:p>
          <a:p>
            <a:pPr marL="342900" lvl="0" indent="-342900">
              <a:buFont typeface="Arial" panose="020B0604020202020204" pitchFamily="34" charset="0"/>
              <a:buChar char="•"/>
            </a:pPr>
            <a:r>
              <a:rPr lang="en-US" sz="2000" dirty="0"/>
              <a:t>Operator types</a:t>
            </a:r>
          </a:p>
          <a:p>
            <a:pPr marL="342900" lvl="0" indent="-342900">
              <a:buFont typeface="Arial" panose="020B0604020202020204" pitchFamily="34" charset="0"/>
              <a:buChar char="•"/>
            </a:pPr>
            <a:r>
              <a:rPr lang="en-US" sz="2000" dirty="0"/>
              <a:t>Operators precedence</a:t>
            </a:r>
          </a:p>
          <a:p>
            <a:pPr marL="342900" lvl="0" indent="-342900">
              <a:buFont typeface="Arial" panose="020B0604020202020204" pitchFamily="34" charset="0"/>
              <a:buChar char="•"/>
            </a:pPr>
            <a:r>
              <a:rPr lang="en-US" sz="2000" dirty="0"/>
              <a:t>IF, SWITCH, TRY/CATCH statement </a:t>
            </a:r>
          </a:p>
          <a:p>
            <a:pPr marL="342900" lvl="0" indent="-342900">
              <a:buFont typeface="Arial" panose="020B0604020202020204" pitchFamily="34" charset="0"/>
              <a:buChar char="•"/>
            </a:pPr>
            <a:r>
              <a:rPr lang="en-US" sz="2000" dirty="0"/>
              <a:t>FOR and WHILE statement</a:t>
            </a:r>
          </a:p>
          <a:p>
            <a:pPr marL="342900" lvl="0" indent="-342900">
              <a:buFont typeface="Arial" panose="020B0604020202020204" pitchFamily="34" charset="0"/>
              <a:buChar char="•"/>
            </a:pPr>
            <a:r>
              <a:rPr lang="en-US" sz="2000" dirty="0"/>
              <a:t>BREAK, CONTINUE, and RETURN </a:t>
            </a:r>
          </a:p>
          <a:p>
            <a:pPr marL="342900" lvl="0" indent="-342900">
              <a:buFont typeface="Arial" panose="020B0604020202020204" pitchFamily="34" charset="0"/>
              <a:buChar char="•"/>
            </a:pPr>
            <a:endParaRPr lang="sk-SK"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sp>
        <p:nvSpPr>
          <p:cNvPr id="2" name="Rectangle 1">
            <a:extLst>
              <a:ext uri="{FF2B5EF4-FFF2-40B4-BE49-F238E27FC236}">
                <a16:creationId xmlns:a16="http://schemas.microsoft.com/office/drawing/2014/main" id="{25C48BC4-E220-4511-A3CE-348D21C81F3E}"/>
              </a:ext>
            </a:extLst>
          </p:cNvPr>
          <p:cNvSpPr>
            <a:spLocks noChangeArrowheads="1"/>
          </p:cNvSpPr>
          <p:nvPr/>
        </p:nvSpPr>
        <p:spPr bwMode="auto">
          <a:xfrm>
            <a:off x="5311674" y="3223196"/>
            <a:ext cx="2768707" cy="2246769"/>
          </a:xfrm>
          <a:prstGeom prst="rect">
            <a:avLst/>
          </a:prstGeom>
          <a:solidFill>
            <a:srgbClr val="F6F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err="1">
                <a:ln>
                  <a:noFill/>
                </a:ln>
                <a:solidFill>
                  <a:srgbClr val="200080"/>
                </a:solidFill>
                <a:effectLst/>
                <a:latin typeface="Consolas" panose="020B0609020204030204" pitchFamily="49" charset="0"/>
              </a:rPr>
              <a:t>for</a:t>
            </a:r>
            <a:r>
              <a:rPr kumimoji="0" lang="sk-SK" altLang="sk-SK" sz="1400" b="0" i="0" u="none" strike="noStrike" cap="none" normalizeH="0" baseline="0" dirty="0">
                <a:ln>
                  <a:noFill/>
                </a:ln>
                <a:solidFill>
                  <a:srgbClr val="000020"/>
                </a:solidFill>
                <a:effectLst/>
                <a:latin typeface="Consolas" panose="020B0609020204030204" pitchFamily="49" charset="0"/>
              </a:rPr>
              <a:t> r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1</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3</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sk-SK" sz="1400" dirty="0">
                <a:solidFill>
                  <a:srgbClr val="000020"/>
                </a:solidFill>
                <a:latin typeface="Consolas" panose="020B0609020204030204" pitchFamily="49" charset="0"/>
              </a:rPr>
              <a:t>    </a:t>
            </a:r>
            <a:r>
              <a:rPr kumimoji="0" lang="sk-SK" altLang="sk-SK" sz="1400" b="1" i="0" u="none" strike="noStrike" cap="none" normalizeH="0" baseline="0" dirty="0" err="1">
                <a:ln>
                  <a:noFill/>
                </a:ln>
                <a:solidFill>
                  <a:srgbClr val="200080"/>
                </a:solidFill>
                <a:effectLst/>
                <a:latin typeface="Consolas" panose="020B0609020204030204" pitchFamily="49" charset="0"/>
              </a:rPr>
              <a:t>for</a:t>
            </a:r>
            <a:r>
              <a:rPr kumimoji="0" lang="sk-SK" altLang="sk-SK" sz="1400" b="0" i="0" u="none" strike="noStrike" cap="none" normalizeH="0" baseline="0" dirty="0">
                <a:ln>
                  <a:noFill/>
                </a:ln>
                <a:solidFill>
                  <a:srgbClr val="000020"/>
                </a:solidFill>
                <a:effectLst/>
                <a:latin typeface="Consolas" panose="020B0609020204030204" pitchFamily="49" charset="0"/>
              </a:rPr>
              <a:t> c</a:t>
            </a: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en-US" altLang="sk-SK" sz="1400" b="0" i="0" u="none" strike="noStrike" cap="none" normalizeH="0" baseline="0" dirty="0">
                <a:ln>
                  <a:noFill/>
                </a:ln>
                <a:solidFill>
                  <a:srgbClr val="30808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1</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3</a:t>
            </a:r>
            <a:r>
              <a:rPr kumimoji="0" lang="sk-SK" altLang="sk-SK" sz="1400" b="0" i="0" u="none" strike="noStrike" cap="none" normalizeH="0" baseline="0" dirty="0">
                <a:ln>
                  <a:noFill/>
                </a:ln>
                <a:solidFill>
                  <a:srgbClr val="308080"/>
                </a:solidFill>
                <a:effectLst/>
                <a:latin typeface="Consolas" panose="020B0609020204030204" pitchFamily="49" charset="0"/>
              </a:rPr>
              <a:t>;</a:t>
            </a:r>
            <a:endParaRPr kumimoji="0" lang="en-US" altLang="sk-SK" sz="1400" b="0" i="0" u="none" strike="noStrike" cap="none" normalizeH="0" baseline="0" dirty="0">
              <a:ln>
                <a:noFill/>
              </a:ln>
              <a:solidFill>
                <a:srgbClr val="30808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sk-SK" sz="1400" dirty="0">
                <a:solidFill>
                  <a:srgbClr val="308080"/>
                </a:solidFill>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m</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err="1">
                <a:ln>
                  <a:noFill/>
                </a:ln>
                <a:solidFill>
                  <a:srgbClr val="000020"/>
                </a:solidFill>
                <a:effectLst/>
                <a:latin typeface="Consolas" panose="020B0609020204030204" pitchFamily="49" charset="0"/>
              </a:rPr>
              <a:t>r</a:t>
            </a:r>
            <a:r>
              <a:rPr kumimoji="0" lang="sk-SK" altLang="sk-SK" sz="1400" b="0" i="0" u="none" strike="noStrike" cap="none" normalizeH="0" baseline="0" dirty="0" err="1">
                <a:ln>
                  <a:noFill/>
                </a:ln>
                <a:solidFill>
                  <a:srgbClr val="308080"/>
                </a:solidFill>
                <a:effectLst/>
                <a:latin typeface="Consolas" panose="020B0609020204030204" pitchFamily="49" charset="0"/>
              </a:rPr>
              <a:t>,</a:t>
            </a:r>
            <a:r>
              <a:rPr kumimoji="0" lang="sk-SK" altLang="sk-SK" sz="1400" b="0" i="0" u="none" strike="noStrike" cap="none" normalizeH="0" baseline="0" dirty="0" err="1">
                <a:ln>
                  <a:noFill/>
                </a:ln>
                <a:solidFill>
                  <a:srgbClr val="000020"/>
                </a:solidFill>
                <a:effectLst/>
                <a:latin typeface="Consolas" panose="020B0609020204030204" pitchFamily="49" charset="0"/>
              </a:rPr>
              <a:t>c</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err="1">
                <a:ln>
                  <a:noFill/>
                </a:ln>
                <a:solidFill>
                  <a:srgbClr val="000020"/>
                </a:solidFill>
                <a:effectLst/>
                <a:latin typeface="Consolas" panose="020B0609020204030204" pitchFamily="49" charset="0"/>
              </a:rPr>
              <a:t>r</a:t>
            </a:r>
            <a:r>
              <a:rPr kumimoji="0" lang="sk-SK" altLang="sk-SK" sz="1400" b="0" i="0" u="none" strike="noStrike" cap="none" normalizeH="0" baseline="0" dirty="0" err="1">
                <a:ln>
                  <a:noFill/>
                </a:ln>
                <a:solidFill>
                  <a:srgbClr val="308080"/>
                </a:solidFill>
                <a:effectLst/>
                <a:latin typeface="Consolas" panose="020B0609020204030204" pitchFamily="49" charset="0"/>
              </a:rPr>
              <a:t>+</a:t>
            </a:r>
            <a:r>
              <a:rPr kumimoji="0" lang="sk-SK" altLang="sk-SK" sz="1400" b="0" i="0" u="none" strike="noStrike" cap="none" normalizeH="0" baseline="0" dirty="0" err="1">
                <a:ln>
                  <a:noFill/>
                </a:ln>
                <a:solidFill>
                  <a:srgbClr val="000020"/>
                </a:solidFill>
                <a:effectLst/>
                <a:latin typeface="Consolas" panose="020B0609020204030204" pitchFamily="49" charset="0"/>
              </a:rPr>
              <a:t>c</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2</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sk-SK" sz="1400" dirty="0">
                <a:solidFill>
                  <a:srgbClr val="000020"/>
                </a:solidFill>
                <a:latin typeface="Consolas" panose="020B0609020204030204" pitchFamily="49" charset="0"/>
              </a:rPr>
              <a:t>    </a:t>
            </a:r>
            <a:r>
              <a:rPr kumimoji="0" lang="sk-SK" altLang="sk-SK" sz="1400" b="1" i="0" u="none" strike="noStrike" cap="none" normalizeH="0" baseline="0" dirty="0">
                <a:ln>
                  <a:noFill/>
                </a:ln>
                <a:solidFill>
                  <a:srgbClr val="200080"/>
                </a:solidFill>
                <a:effectLst/>
                <a:latin typeface="Consolas" panose="020B0609020204030204" pitchFamily="49" charset="0"/>
              </a:rPr>
              <a:t>end</a:t>
            </a:r>
            <a:r>
              <a:rPr kumimoji="0" lang="sk-SK" altLang="sk-SK" sz="1400" b="0" i="0" u="none" strike="noStrike" cap="none" normalizeH="0" baseline="0" dirty="0">
                <a:ln>
                  <a:noFill/>
                </a:ln>
                <a:solidFill>
                  <a:srgbClr val="308080"/>
                </a:solidFill>
                <a:effectLst/>
                <a:latin typeface="Consolas" panose="020B0609020204030204" pitchFamily="49" charset="0"/>
              </a:rPr>
              <a:t>;</a:t>
            </a:r>
            <a:endParaRPr kumimoji="0" lang="en-US" altLang="sk-SK" sz="1400" b="0" i="0" u="none" strike="noStrike" cap="none" normalizeH="0" baseline="0" dirty="0">
              <a:ln>
                <a:noFill/>
              </a:ln>
              <a:solidFill>
                <a:srgbClr val="30808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a:ln>
                  <a:noFill/>
                </a:ln>
                <a:solidFill>
                  <a:srgbClr val="200080"/>
                </a:solidFill>
                <a:effectLst/>
                <a:latin typeface="Consolas" panose="020B0609020204030204" pitchFamily="49" charset="0"/>
              </a:rPr>
              <a:t>end</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err="1">
                <a:ln>
                  <a:noFill/>
                </a:ln>
                <a:solidFill>
                  <a:srgbClr val="7779BB"/>
                </a:solidFill>
                <a:effectLst/>
                <a:latin typeface="Consolas" panose="020B0609020204030204" pitchFamily="49" charset="0"/>
              </a:rPr>
              <a:t>disp</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m</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sk-SK" sz="1400" dirty="0">
              <a:solidFill>
                <a:srgbClr val="000020"/>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000020"/>
                </a:solidFill>
                <a:effectLst/>
                <a:latin typeface="Consolas" panose="020B0609020204030204" pitchFamily="49" charset="0"/>
              </a:rPr>
              <a:t>4</a:t>
            </a:r>
            <a:r>
              <a:rPr lang="en-US" altLang="sk-SK" sz="1400" dirty="0">
                <a:solidFill>
                  <a:srgbClr val="000020"/>
                </a:solidFill>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9</a:t>
            </a: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16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000020"/>
                </a:solidFill>
                <a:effectLst/>
                <a:latin typeface="Consolas" panose="020B0609020204030204" pitchFamily="49" charset="0"/>
              </a:rPr>
              <a:t>9 </a:t>
            </a: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16 </a:t>
            </a: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25</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000020"/>
                </a:solidFill>
                <a:effectLst/>
                <a:latin typeface="Consolas" panose="020B0609020204030204" pitchFamily="49" charset="0"/>
              </a:rPr>
              <a:t>16 </a:t>
            </a: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25 </a:t>
            </a: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36 </a:t>
            </a:r>
            <a:endParaRPr kumimoji="0" lang="sk-SK" altLang="sk-SK" sz="1400" b="0" i="0" u="none" strike="noStrike" cap="none" normalizeH="0" baseline="0" dirty="0">
              <a:ln>
                <a:noFill/>
              </a:ln>
              <a:solidFill>
                <a:schemeClr val="tx1"/>
              </a:solidFill>
              <a:effectLst/>
              <a:latin typeface="Consolas" panose="020B0609020204030204" pitchFamily="49" charset="0"/>
            </a:endParaRPr>
          </a:p>
        </p:txBody>
      </p:sp>
    </p:spTree>
    <p:extLst>
      <p:ext uri="{BB962C8B-B14F-4D97-AF65-F5344CB8AC3E}">
        <p14:creationId xmlns:p14="http://schemas.microsoft.com/office/powerpoint/2010/main" val="393203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554545"/>
          </a:xfrm>
          <a:prstGeom prst="rect">
            <a:avLst/>
          </a:prstGeom>
          <a:noFill/>
        </p:spPr>
        <p:txBody>
          <a:bodyPr wrap="square" rtlCol="0">
            <a:spAutoFit/>
          </a:bodyPr>
          <a:lstStyle/>
          <a:p>
            <a:pPr lvl="0"/>
            <a:r>
              <a:rPr lang="en-US" sz="2000" b="1" dirty="0"/>
              <a:t>13. Writing functions</a:t>
            </a:r>
          </a:p>
          <a:p>
            <a:pPr marL="457200" lvl="0" indent="-457200">
              <a:buAutoNum type="arabicPeriod"/>
            </a:pPr>
            <a:endParaRPr lang="en-US" sz="2000" dirty="0"/>
          </a:p>
          <a:p>
            <a:pPr marL="342900" lvl="0" indent="-342900">
              <a:buFont typeface="Arial" panose="020B0604020202020204" pitchFamily="34" charset="0"/>
              <a:buChar char="•"/>
            </a:pPr>
            <a:r>
              <a:rPr lang="en-US" sz="2000" dirty="0"/>
              <a:t>Basic functions syntax</a:t>
            </a:r>
          </a:p>
          <a:p>
            <a:pPr marL="342900" lvl="0" indent="-342900">
              <a:buFont typeface="Arial" panose="020B0604020202020204" pitchFamily="34" charset="0"/>
              <a:buChar char="•"/>
            </a:pPr>
            <a:r>
              <a:rPr lang="en-US" sz="2000" dirty="0"/>
              <a:t>Calling </a:t>
            </a:r>
            <a:r>
              <a:rPr lang="en-US" sz="2000" dirty="0" err="1"/>
              <a:t>Matlab</a:t>
            </a:r>
            <a:r>
              <a:rPr lang="en-US" sz="2000" dirty="0"/>
              <a:t> functions</a:t>
            </a:r>
          </a:p>
          <a:p>
            <a:pPr marL="342900" lvl="0" indent="-342900">
              <a:buFont typeface="Arial" panose="020B0604020202020204" pitchFamily="34" charset="0"/>
              <a:buChar char="•"/>
            </a:pPr>
            <a:r>
              <a:rPr lang="en-US" sz="2000" dirty="0"/>
              <a:t>Anonymous functions</a:t>
            </a:r>
          </a:p>
          <a:p>
            <a:pPr marL="342900" lvl="0" indent="-342900">
              <a:buFont typeface="Arial" panose="020B0604020202020204" pitchFamily="34" charset="0"/>
              <a:buChar char="•"/>
            </a:pPr>
            <a:r>
              <a:rPr lang="en-US" sz="2000" dirty="0"/>
              <a:t>Primary and sub-functions</a:t>
            </a:r>
          </a:p>
          <a:p>
            <a:pPr marL="342900" lvl="0" indent="-342900">
              <a:buFont typeface="Arial" panose="020B0604020202020204" pitchFamily="34" charset="0"/>
              <a:buChar char="•"/>
            </a:pPr>
            <a:r>
              <a:rPr lang="en-US" sz="2000" dirty="0"/>
              <a:t>Nested functions</a:t>
            </a:r>
          </a:p>
          <a:p>
            <a:pPr marL="342900" lvl="0" indent="-342900">
              <a:buFont typeface="Arial" panose="020B0604020202020204" pitchFamily="34" charset="0"/>
              <a:buChar char="•"/>
            </a:pPr>
            <a:r>
              <a:rPr lang="en-US" sz="2000" dirty="0"/>
              <a:t>Private functions</a:t>
            </a:r>
            <a:endParaRPr lang="sk-SK"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sp>
        <p:nvSpPr>
          <p:cNvPr id="5" name="Rectangle 2">
            <a:extLst>
              <a:ext uri="{FF2B5EF4-FFF2-40B4-BE49-F238E27FC236}">
                <a16:creationId xmlns:a16="http://schemas.microsoft.com/office/drawing/2014/main" id="{DE1EE6A8-E52C-4FC7-A515-44265BDCB6CA}"/>
              </a:ext>
            </a:extLst>
          </p:cNvPr>
          <p:cNvSpPr>
            <a:spLocks noChangeArrowheads="1"/>
          </p:cNvSpPr>
          <p:nvPr/>
        </p:nvSpPr>
        <p:spPr bwMode="auto">
          <a:xfrm>
            <a:off x="4682660" y="2288869"/>
            <a:ext cx="3541116" cy="2677656"/>
          </a:xfrm>
          <a:prstGeom prst="rect">
            <a:avLst/>
          </a:prstGeom>
          <a:solidFill>
            <a:srgbClr val="F6F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000020"/>
                </a:solidFill>
                <a:effectLst/>
                <a:latin typeface="Consolas" panose="020B0609020204030204" pitchFamily="49" charset="0"/>
              </a:rPr>
              <a:t>x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3</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000020"/>
                </a:solidFill>
                <a:effectLst/>
                <a:latin typeface="Consolas" panose="020B0609020204030204" pitchFamily="49" charset="0"/>
              </a:rPr>
              <a:t>y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2</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000020"/>
                </a:solidFill>
                <a:effectLst/>
                <a:latin typeface="Consolas" panose="020B0609020204030204" pitchFamily="49" charset="0"/>
              </a:rPr>
              <a:t>z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perm</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x</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en-US" altLang="sk-SK" sz="1400" b="0" i="0" u="none" strike="noStrike" cap="none" normalizeH="0" baseline="0" dirty="0">
                <a:ln>
                  <a:noFill/>
                </a:ln>
                <a:solidFill>
                  <a:srgbClr val="30808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y</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en-US"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lvl="0" eaLnBrk="0" fontAlgn="base" hangingPunct="0">
              <a:spcBef>
                <a:spcPct val="0"/>
              </a:spcBef>
              <a:spcAft>
                <a:spcPct val="0"/>
              </a:spcAft>
            </a:pPr>
            <a:r>
              <a:rPr lang="en-US" altLang="sk-SK" sz="1400" dirty="0">
                <a:solidFill>
                  <a:srgbClr val="000020"/>
                </a:solidFill>
                <a:latin typeface="Consolas" panose="020B0609020204030204" pitchFamily="49" charset="0"/>
              </a:rPr>
              <a:t>w</a:t>
            </a:r>
            <a:r>
              <a:rPr lang="sk-SK" altLang="sk-SK" sz="1400" dirty="0">
                <a:solidFill>
                  <a:srgbClr val="000020"/>
                </a:solidFill>
                <a:latin typeface="Consolas" panose="020B0609020204030204" pitchFamily="49" charset="0"/>
              </a:rPr>
              <a:t> </a:t>
            </a:r>
            <a:r>
              <a:rPr lang="sk-SK" altLang="sk-SK" sz="1400" dirty="0">
                <a:solidFill>
                  <a:srgbClr val="308080"/>
                </a:solidFill>
                <a:latin typeface="Consolas" panose="020B0609020204030204" pitchFamily="49" charset="0"/>
              </a:rPr>
              <a:t>=</a:t>
            </a:r>
            <a:r>
              <a:rPr lang="sk-SK" altLang="sk-SK" sz="1400" dirty="0">
                <a:solidFill>
                  <a:srgbClr val="000020"/>
                </a:solidFill>
                <a:latin typeface="Consolas" panose="020B0609020204030204" pitchFamily="49" charset="0"/>
              </a:rPr>
              <a:t> </a:t>
            </a:r>
            <a:r>
              <a:rPr lang="en-US" altLang="sk-SK" sz="1400" dirty="0">
                <a:solidFill>
                  <a:srgbClr val="000020"/>
                </a:solidFill>
                <a:latin typeface="Consolas" panose="020B0609020204030204" pitchFamily="49" charset="0"/>
              </a:rPr>
              <a:t>fact</a:t>
            </a:r>
            <a:r>
              <a:rPr lang="sk-SK" altLang="sk-SK" sz="1400" dirty="0">
                <a:solidFill>
                  <a:srgbClr val="308080"/>
                </a:solidFill>
                <a:latin typeface="Consolas" panose="020B0609020204030204" pitchFamily="49" charset="0"/>
              </a:rPr>
              <a:t>(</a:t>
            </a:r>
            <a:r>
              <a:rPr lang="sk-SK" altLang="sk-SK" sz="1400" dirty="0">
                <a:solidFill>
                  <a:srgbClr val="000020"/>
                </a:solidFill>
                <a:latin typeface="Consolas" panose="020B0609020204030204" pitchFamily="49" charset="0"/>
              </a:rPr>
              <a:t>x</a:t>
            </a:r>
            <a:r>
              <a:rPr lang="sk-SK" altLang="sk-SK" sz="1400" dirty="0">
                <a:solidFill>
                  <a:srgbClr val="308080"/>
                </a:solidFill>
                <a:latin typeface="Consolas" panose="020B0609020204030204" pitchFamily="49" charset="0"/>
              </a:rPr>
              <a:t>)</a:t>
            </a:r>
            <a:r>
              <a:rPr lang="en-US" altLang="sk-SK" sz="1400" dirty="0">
                <a:solidFill>
                  <a:srgbClr val="308080"/>
                </a:solidFill>
                <a:latin typeface="Consolas" panose="020B0609020204030204" pitchFamily="49" charset="0"/>
              </a:rPr>
              <a:t>;</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sk-SK" sz="1400" dirty="0">
              <a:solidFill>
                <a:srgbClr val="000020"/>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err="1">
                <a:ln>
                  <a:noFill/>
                </a:ln>
                <a:solidFill>
                  <a:srgbClr val="200080"/>
                </a:solidFill>
                <a:effectLst/>
                <a:latin typeface="Consolas" panose="020B0609020204030204" pitchFamily="49" charset="0"/>
              </a:rPr>
              <a:t>function</a:t>
            </a:r>
            <a:r>
              <a:rPr kumimoji="0" lang="sk-SK" altLang="sk-SK" sz="1400" b="0" i="0" u="none" strike="noStrike" cap="none" normalizeH="0" baseline="0" dirty="0">
                <a:ln>
                  <a:noFill/>
                </a:ln>
                <a:solidFill>
                  <a:srgbClr val="000020"/>
                </a:solidFill>
                <a:effectLst/>
                <a:latin typeface="Consolas" panose="020B0609020204030204" pitchFamily="49" charset="0"/>
              </a:rPr>
              <a:t> p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perm</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n</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en-US" altLang="sk-SK" sz="1400" b="0" i="0" u="none" strike="noStrike" cap="none" normalizeH="0" baseline="0" dirty="0">
                <a:ln>
                  <a:noFill/>
                </a:ln>
                <a:solidFill>
                  <a:srgbClr val="30808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r</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p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err="1">
                <a:ln>
                  <a:noFill/>
                </a:ln>
                <a:solidFill>
                  <a:srgbClr val="000020"/>
                </a:solidFill>
                <a:effectLst/>
                <a:latin typeface="Consolas" panose="020B0609020204030204" pitchFamily="49" charset="0"/>
              </a:rPr>
              <a:t>fact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n</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en-US" altLang="sk-SK" sz="1400" b="0" i="0" u="none" strike="noStrike" cap="none" normalizeH="0" baseline="0" dirty="0">
                <a:ln>
                  <a:noFill/>
                </a:ln>
                <a:solidFill>
                  <a:srgbClr val="30808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en-US" altLang="sk-SK" sz="1400" b="0" i="0" u="none" strike="noStrike" cap="none" normalizeH="0" baseline="0" dirty="0">
                <a:ln>
                  <a:noFill/>
                </a:ln>
                <a:solidFill>
                  <a:srgbClr val="308080"/>
                </a:solidFill>
                <a:effectLst/>
                <a:latin typeface="Consolas" panose="020B0609020204030204" pitchFamily="49" charset="0"/>
              </a:rPr>
              <a:t> </a:t>
            </a:r>
            <a:r>
              <a:rPr kumimoji="0" lang="sk-SK" altLang="sk-SK" sz="1400" b="0" i="0" u="none" strike="noStrike" cap="none" normalizeH="0" baseline="0" dirty="0" err="1">
                <a:ln>
                  <a:noFill/>
                </a:ln>
                <a:solidFill>
                  <a:srgbClr val="000020"/>
                </a:solidFill>
                <a:effectLst/>
                <a:latin typeface="Consolas" panose="020B0609020204030204" pitchFamily="49" charset="0"/>
              </a:rPr>
              <a:t>fact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n</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r</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a:ln>
                  <a:noFill/>
                </a:ln>
                <a:solidFill>
                  <a:srgbClr val="200080"/>
                </a:solidFill>
                <a:effectLst/>
                <a:latin typeface="Consolas" panose="020B0609020204030204" pitchFamily="49" charset="0"/>
              </a:rPr>
              <a:t>end</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sk-SK" sz="1400" dirty="0">
              <a:solidFill>
                <a:srgbClr val="000020"/>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err="1">
                <a:ln>
                  <a:noFill/>
                </a:ln>
                <a:solidFill>
                  <a:srgbClr val="200080"/>
                </a:solidFill>
                <a:effectLst/>
                <a:latin typeface="Consolas" panose="020B0609020204030204" pitchFamily="49" charset="0"/>
              </a:rPr>
              <a:t>function</a:t>
            </a:r>
            <a:r>
              <a:rPr kumimoji="0" lang="sk-SK" altLang="sk-SK" sz="1400" b="0" i="0" u="none" strike="noStrike" cap="none" normalizeH="0" baseline="0" dirty="0">
                <a:ln>
                  <a:noFill/>
                </a:ln>
                <a:solidFill>
                  <a:srgbClr val="000020"/>
                </a:solidFill>
                <a:effectLst/>
                <a:latin typeface="Consolas" panose="020B0609020204030204" pitchFamily="49" charset="0"/>
              </a:rPr>
              <a:t> f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err="1">
                <a:ln>
                  <a:noFill/>
                </a:ln>
                <a:solidFill>
                  <a:srgbClr val="000020"/>
                </a:solidFill>
                <a:effectLst/>
                <a:latin typeface="Consolas" panose="020B0609020204030204" pitchFamily="49" charset="0"/>
              </a:rPr>
              <a:t>fact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n</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0020"/>
                </a:solidFill>
                <a:effectLst/>
                <a:latin typeface="Consolas" panose="020B0609020204030204" pitchFamily="49" charset="0"/>
              </a:rPr>
              <a:t>f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err="1">
                <a:ln>
                  <a:noFill/>
                </a:ln>
                <a:solidFill>
                  <a:srgbClr val="7779BB"/>
                </a:solidFill>
                <a:effectLst/>
                <a:latin typeface="Consolas" panose="020B0609020204030204" pitchFamily="49" charset="0"/>
              </a:rPr>
              <a:t>prod</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1</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n</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a:ln>
                  <a:noFill/>
                </a:ln>
                <a:solidFill>
                  <a:srgbClr val="200080"/>
                </a:solidFill>
                <a:effectLst/>
                <a:latin typeface="Consolas" panose="020B0609020204030204" pitchFamily="49" charset="0"/>
              </a:rPr>
              <a:t>end</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sk-SK" altLang="sk-SK" sz="1400" b="0" i="0" u="none" strike="noStrike" cap="none" normalizeH="0" baseline="0" dirty="0">
              <a:ln>
                <a:noFill/>
              </a:ln>
              <a:solidFill>
                <a:schemeClr val="tx1"/>
              </a:solidFill>
              <a:effectLst/>
              <a:latin typeface="Consolas" panose="020B0609020204030204" pitchFamily="49" charset="0"/>
            </a:endParaRPr>
          </a:p>
        </p:txBody>
      </p:sp>
    </p:spTree>
    <p:extLst>
      <p:ext uri="{BB962C8B-B14F-4D97-AF65-F5344CB8AC3E}">
        <p14:creationId xmlns:p14="http://schemas.microsoft.com/office/powerpoint/2010/main" val="2514063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554545"/>
          </a:xfrm>
          <a:prstGeom prst="rect">
            <a:avLst/>
          </a:prstGeom>
          <a:noFill/>
        </p:spPr>
        <p:txBody>
          <a:bodyPr wrap="square" rtlCol="0">
            <a:spAutoFit/>
          </a:bodyPr>
          <a:lstStyle/>
          <a:p>
            <a:pPr lvl="0"/>
            <a:r>
              <a:rPr lang="en-US" sz="2000" b="1" dirty="0"/>
              <a:t>14. Working with data files, import, export</a:t>
            </a:r>
          </a:p>
          <a:p>
            <a:pPr marL="457200" lvl="0" indent="-457200">
              <a:buAutoNum type="arabicPeriod"/>
            </a:pPr>
            <a:endParaRPr lang="en-US" sz="2000" dirty="0"/>
          </a:p>
          <a:p>
            <a:pPr marL="342900" lvl="0" indent="-342900">
              <a:buFont typeface="Arial" panose="020B0604020202020204" pitchFamily="34" charset="0"/>
              <a:buChar char="•"/>
            </a:pPr>
            <a:r>
              <a:rPr lang="en-US" sz="2000" dirty="0"/>
              <a:t>Data Files</a:t>
            </a:r>
          </a:p>
          <a:p>
            <a:pPr marL="342900" lvl="0" indent="-342900">
              <a:buFont typeface="Arial" panose="020B0604020202020204" pitchFamily="34" charset="0"/>
              <a:buChar char="•"/>
            </a:pPr>
            <a:r>
              <a:rPr lang="en-US" sz="2000" dirty="0"/>
              <a:t>Saving and recalling data</a:t>
            </a:r>
          </a:p>
          <a:p>
            <a:pPr marL="342900" lvl="0" indent="-342900">
              <a:buFont typeface="Arial" panose="020B0604020202020204" pitchFamily="34" charset="0"/>
              <a:buChar char="•"/>
            </a:pPr>
            <a:r>
              <a:rPr lang="en-US" sz="2000" dirty="0"/>
              <a:t>Saving a session as text</a:t>
            </a:r>
          </a:p>
          <a:p>
            <a:pPr marL="342900" lvl="0" indent="-342900">
              <a:buFont typeface="Arial" panose="020B0604020202020204" pitchFamily="34" charset="0"/>
              <a:buChar char="•"/>
            </a:pPr>
            <a:r>
              <a:rPr lang="en-US" sz="2000" dirty="0"/>
              <a:t>Tools that import multiple file formats</a:t>
            </a:r>
          </a:p>
          <a:p>
            <a:pPr marL="342900" lvl="0" indent="-342900">
              <a:buFont typeface="Arial" panose="020B0604020202020204" pitchFamily="34" charset="0"/>
              <a:buChar char="•"/>
            </a:pPr>
            <a:r>
              <a:rPr lang="en-US" sz="2000" dirty="0"/>
              <a:t>Importing specific file formats</a:t>
            </a:r>
          </a:p>
          <a:p>
            <a:pPr marL="342900" lvl="0" indent="-342900">
              <a:buFont typeface="Arial" panose="020B0604020202020204" pitchFamily="34" charset="0"/>
              <a:buChar char="•"/>
            </a:pPr>
            <a:r>
              <a:rPr lang="en-US" sz="2000" dirty="0"/>
              <a:t>Importing data with low-level I/O</a:t>
            </a:r>
            <a:endParaRPr lang="sk-SK"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pic>
        <p:nvPicPr>
          <p:cNvPr id="3" name="Obrázok 2" descr="Obrázok, na ktorom je snímka obrazovky&#10;&#10;Automaticky generovaný popis">
            <a:extLst>
              <a:ext uri="{FF2B5EF4-FFF2-40B4-BE49-F238E27FC236}">
                <a16:creationId xmlns:a16="http://schemas.microsoft.com/office/drawing/2014/main" id="{474BD5B9-6869-436A-9612-FEA67A132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337" y="3536232"/>
            <a:ext cx="3850517" cy="2235556"/>
          </a:xfrm>
          <a:prstGeom prst="rect">
            <a:avLst/>
          </a:prstGeom>
        </p:spPr>
      </p:pic>
    </p:spTree>
    <p:extLst>
      <p:ext uri="{BB962C8B-B14F-4D97-AF65-F5344CB8AC3E}">
        <p14:creationId xmlns:p14="http://schemas.microsoft.com/office/powerpoint/2010/main" val="109734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200" b="1" i="0" u="none" strike="noStrike" kern="1200" cap="none" spc="0" normalizeH="0" baseline="0" noProof="0" dirty="0">
                <a:ln>
                  <a:noFill/>
                </a:ln>
                <a:solidFill>
                  <a:srgbClr val="0070C0"/>
                </a:solidFill>
                <a:effectLst/>
                <a:uLnTx/>
                <a:uFillTx/>
                <a:ea typeface="+mj-ea"/>
                <a:cs typeface="+mj-cs"/>
              </a:rPr>
              <a:t>Name</a:t>
            </a:r>
            <a:r>
              <a:rPr kumimoji="0" lang="en-GB" sz="3200" b="1" i="0" u="none" strike="noStrike" kern="1200" cap="none" spc="0" normalizeH="0" baseline="0" noProof="0" dirty="0">
                <a:ln>
                  <a:noFill/>
                </a:ln>
                <a:solidFill>
                  <a:srgbClr val="0070C0"/>
                </a:solidFill>
                <a:effectLst/>
                <a:uLnTx/>
                <a:uFillTx/>
                <a:ea typeface="+mj-ea"/>
                <a:cs typeface="+mj-cs"/>
              </a:rPr>
              <a:t> of the course</a:t>
            </a:r>
            <a:endParaRPr kumimoji="0" lang="sk-SK" sz="3200" b="1" i="0" u="none" strike="noStrike" kern="1200" cap="none" spc="0" normalizeH="0" baseline="0" noProof="0" dirty="0">
              <a:ln>
                <a:noFill/>
              </a:ln>
              <a:solidFill>
                <a:srgbClr val="0070C0"/>
              </a:solidFill>
              <a:effectLst/>
              <a:uLnTx/>
              <a:uFillTx/>
              <a:ea typeface="+mj-ea"/>
              <a:cs typeface="+mj-cs"/>
            </a:endParaRPr>
          </a:p>
        </p:txBody>
      </p:sp>
      <p:sp>
        <p:nvSpPr>
          <p:cNvPr id="5" name="Zástupný symbol obsahu 2">
            <a:extLst>
              <a:ext uri="{FF2B5EF4-FFF2-40B4-BE49-F238E27FC236}">
                <a16:creationId xmlns:a16="http://schemas.microsoft.com/office/drawing/2014/main" id="{CED0B3E2-0511-48C5-9520-EE90E19A26E3}"/>
              </a:ext>
            </a:extLst>
          </p:cNvPr>
          <p:cNvSpPr txBox="1">
            <a:spLocks/>
          </p:cNvSpPr>
          <p:nvPr/>
        </p:nvSpPr>
        <p:spPr>
          <a:xfrm>
            <a:off x="467544" y="1888232"/>
            <a:ext cx="8229600" cy="1108720"/>
          </a:xfrm>
          <a:prstGeom prst="rect">
            <a:avLst/>
          </a:prstGeom>
        </p:spPr>
        <p:txBody>
          <a:bodyPr vert="horz" lIns="91440" tIns="45720" rIns="91440" bIns="45720" rtlCol="0">
            <a:normAutofit/>
          </a:bodyPr>
          <a:lstStyle/>
          <a:p>
            <a:pPr lvl="0" algn="ctr">
              <a:spcBef>
                <a:spcPct val="20000"/>
              </a:spcBef>
              <a:defRPr/>
            </a:pPr>
            <a:r>
              <a:rPr lang="en-US" sz="3200" dirty="0"/>
              <a:t>Structured and Object Oriented Programming with MATLAB and PYTHON</a:t>
            </a:r>
            <a:endParaRPr kumimoji="0" lang="sk-SK" sz="3200" i="0" u="none" strike="noStrike" kern="1200" cap="none" spc="0" normalizeH="0" baseline="0" noProof="0" dirty="0">
              <a:ln>
                <a:noFill/>
              </a:ln>
              <a:effectLst/>
              <a:uLnTx/>
              <a:uFillTx/>
              <a:latin typeface="+mn-lt"/>
              <a:ea typeface="+mn-ea"/>
              <a:cs typeface="+mn-cs"/>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467544" y="3140968"/>
            <a:ext cx="8352928" cy="2246769"/>
          </a:xfrm>
          <a:prstGeom prst="rect">
            <a:avLst/>
          </a:prstGeom>
          <a:noFill/>
        </p:spPr>
        <p:txBody>
          <a:bodyPr wrap="square" rtlCol="0">
            <a:spAutoFit/>
          </a:bodyPr>
          <a:lstStyle/>
          <a:p>
            <a:pPr algn="just"/>
            <a:r>
              <a:rPr lang="en-US" sz="2000" b="1" dirty="0">
                <a:solidFill>
                  <a:schemeClr val="tx1">
                    <a:tint val="75000"/>
                  </a:schemeClr>
                </a:solidFill>
              </a:rPr>
              <a:t>The first course part is designed to provide students with basic knowledge of Python programming language. Python is intended for software engineers, who wish to use the Python for various task automation. </a:t>
            </a:r>
            <a:endParaRPr lang="en-US" sz="2400" b="1" dirty="0">
              <a:solidFill>
                <a:schemeClr val="tx1">
                  <a:tint val="75000"/>
                </a:schemeClr>
              </a:solidFill>
            </a:endParaRPr>
          </a:p>
          <a:p>
            <a:pPr algn="just"/>
            <a:endParaRPr lang="en-US" sz="2000" b="1" dirty="0">
              <a:solidFill>
                <a:schemeClr val="tx1">
                  <a:tint val="75000"/>
                </a:schemeClr>
              </a:solidFill>
            </a:endParaRPr>
          </a:p>
          <a:p>
            <a:pPr algn="just"/>
            <a:r>
              <a:rPr lang="en-US" sz="2000" b="1" dirty="0">
                <a:solidFill>
                  <a:schemeClr val="tx1">
                    <a:tint val="75000"/>
                  </a:schemeClr>
                </a:solidFill>
              </a:rPr>
              <a:t>The second part of the course is designed to give students basic understanding of MATLAB, design simple algorithms and calculations to solve selected transportation problems.  </a:t>
            </a:r>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40" y="5449292"/>
            <a:ext cx="2500707" cy="844665"/>
          </a:xfrm>
          <a:prstGeom prst="rect">
            <a:avLst/>
          </a:prstGeom>
        </p:spPr>
      </p:pic>
      <p:pic>
        <p:nvPicPr>
          <p:cNvPr id="11" name="Obrázok 10">
            <a:extLst>
              <a:ext uri="{FF2B5EF4-FFF2-40B4-BE49-F238E27FC236}">
                <a16:creationId xmlns:a16="http://schemas.microsoft.com/office/drawing/2014/main" id="{A154165B-4AFE-4739-A7C1-F4E529969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771" y="5449292"/>
            <a:ext cx="2438611" cy="923624"/>
          </a:xfrm>
          <a:prstGeom prst="rect">
            <a:avLst/>
          </a:prstGeom>
        </p:spPr>
      </p:pic>
    </p:spTree>
    <p:extLst>
      <p:ext uri="{BB962C8B-B14F-4D97-AF65-F5344CB8AC3E}">
        <p14:creationId xmlns:p14="http://schemas.microsoft.com/office/powerpoint/2010/main" val="59974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862322"/>
          </a:xfrm>
          <a:prstGeom prst="rect">
            <a:avLst/>
          </a:prstGeom>
          <a:noFill/>
        </p:spPr>
        <p:txBody>
          <a:bodyPr wrap="square" rtlCol="0">
            <a:spAutoFit/>
          </a:bodyPr>
          <a:lstStyle/>
          <a:p>
            <a:pPr lvl="0"/>
            <a:r>
              <a:rPr lang="en-US" sz="2000" b="1" dirty="0"/>
              <a:t>15. Automating commands with scripts</a:t>
            </a:r>
          </a:p>
          <a:p>
            <a:pPr marL="457200" lvl="0" indent="-457200">
              <a:buAutoNum type="arabicPeriod"/>
            </a:pPr>
            <a:endParaRPr lang="en-US" sz="2000" dirty="0"/>
          </a:p>
          <a:p>
            <a:pPr marL="342900" lvl="0" indent="-342900">
              <a:buFont typeface="Arial" panose="020B0604020202020204" pitchFamily="34" charset="0"/>
              <a:buChar char="•"/>
            </a:pPr>
            <a:r>
              <a:rPr lang="en-US" sz="2000" dirty="0"/>
              <a:t>Creating and Running Script Files</a:t>
            </a:r>
          </a:p>
          <a:p>
            <a:pPr marL="342900" lvl="0" indent="-342900">
              <a:buFont typeface="Arial" panose="020B0604020202020204" pitchFamily="34" charset="0"/>
              <a:buChar char="•"/>
            </a:pPr>
            <a:r>
              <a:rPr lang="en-US" sz="2000" dirty="0"/>
              <a:t>M-Files</a:t>
            </a:r>
          </a:p>
          <a:p>
            <a:pPr marL="342900" lvl="0" indent="-342900">
              <a:buFont typeface="Arial" panose="020B0604020202020204" pitchFamily="34" charset="0"/>
              <a:buChar char="•"/>
            </a:pPr>
            <a:r>
              <a:rPr lang="en-US" sz="2000" dirty="0"/>
              <a:t>Specifying M-files directory</a:t>
            </a:r>
          </a:p>
          <a:p>
            <a:pPr marL="342900" lvl="0" indent="-342900">
              <a:buFont typeface="Arial" panose="020B0604020202020204" pitchFamily="34" charset="0"/>
              <a:buChar char="•"/>
            </a:pPr>
            <a:r>
              <a:rPr lang="en-US" sz="2000" dirty="0"/>
              <a:t>Functions defined in M-File</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sk-SK"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sp>
        <p:nvSpPr>
          <p:cNvPr id="2" name="Obdĺžnik 1">
            <a:extLst>
              <a:ext uri="{FF2B5EF4-FFF2-40B4-BE49-F238E27FC236}">
                <a16:creationId xmlns:a16="http://schemas.microsoft.com/office/drawing/2014/main" id="{A692CCCA-DD5A-4029-8E16-185EAA2AE5EC}"/>
              </a:ext>
            </a:extLst>
          </p:cNvPr>
          <p:cNvSpPr/>
          <p:nvPr/>
        </p:nvSpPr>
        <p:spPr>
          <a:xfrm>
            <a:off x="1112423" y="4275502"/>
            <a:ext cx="7262782" cy="2031325"/>
          </a:xfrm>
          <a:prstGeom prst="rect">
            <a:avLst/>
          </a:prstGeom>
        </p:spPr>
        <p:txBody>
          <a:bodyPr wrap="square">
            <a:spAutoFit/>
          </a:bodyPr>
          <a:lstStyle/>
          <a:p>
            <a:r>
              <a:rPr lang="en-US" sz="1400" dirty="0">
                <a:solidFill>
                  <a:srgbClr val="595979"/>
                </a:solidFill>
                <a:latin typeface="Consolas" panose="020B0609020204030204" pitchFamily="49" charset="0"/>
              </a:rPr>
              <a:t>% Create and plot a sphere with radius r.</a:t>
            </a:r>
            <a:r>
              <a:rPr lang="en-US" sz="1400" dirty="0">
                <a:solidFill>
                  <a:srgbClr val="000020"/>
                </a:solidFill>
                <a:latin typeface="Consolas" panose="020B0609020204030204" pitchFamily="49" charset="0"/>
              </a:rPr>
              <a:t> </a:t>
            </a:r>
          </a:p>
          <a:p>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x</a:t>
            </a:r>
            <a:r>
              <a:rPr lang="en-US" sz="1400" dirty="0">
                <a:solidFill>
                  <a:srgbClr val="308080"/>
                </a:solidFill>
                <a:latin typeface="Consolas" panose="020B0609020204030204" pitchFamily="49" charset="0"/>
              </a:rPr>
              <a:t>, </a:t>
            </a:r>
            <a:r>
              <a:rPr lang="en-US" sz="1400" dirty="0">
                <a:solidFill>
                  <a:srgbClr val="000020"/>
                </a:solidFill>
                <a:latin typeface="Consolas" panose="020B0609020204030204" pitchFamily="49" charset="0"/>
              </a:rPr>
              <a:t>y</a:t>
            </a:r>
            <a:r>
              <a:rPr lang="en-US" sz="1400" dirty="0">
                <a:solidFill>
                  <a:srgbClr val="308080"/>
                </a:solidFill>
                <a:latin typeface="Consolas" panose="020B0609020204030204" pitchFamily="49" charset="0"/>
              </a:rPr>
              <a:t>, </a:t>
            </a:r>
            <a:r>
              <a:rPr lang="en-US" sz="1400" dirty="0">
                <a:solidFill>
                  <a:srgbClr val="000020"/>
                </a:solidFill>
                <a:latin typeface="Consolas" panose="020B0609020204030204" pitchFamily="49" charset="0"/>
              </a:rPr>
              <a:t>z</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sphere</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a:t>
            </a:r>
            <a:r>
              <a:rPr lang="en-US" sz="1400" dirty="0">
                <a:solidFill>
                  <a:srgbClr val="595979"/>
                </a:solidFill>
                <a:latin typeface="Consolas" panose="020B0609020204030204" pitchFamily="49" charset="0"/>
              </a:rPr>
              <a:t>% Create a unit sphere.</a:t>
            </a:r>
            <a:r>
              <a:rPr lang="en-US" sz="1400" dirty="0">
                <a:solidFill>
                  <a:srgbClr val="000020"/>
                </a:solidFill>
                <a:latin typeface="Consolas" panose="020B0609020204030204" pitchFamily="49" charset="0"/>
              </a:rPr>
              <a:t> </a:t>
            </a:r>
          </a:p>
          <a:p>
            <a:r>
              <a:rPr lang="en-US" sz="1400" dirty="0">
                <a:solidFill>
                  <a:srgbClr val="000020"/>
                </a:solidFill>
                <a:latin typeface="Consolas" panose="020B0609020204030204" pitchFamily="49" charset="0"/>
              </a:rPr>
              <a:t>r </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2</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a:t>
            </a:r>
          </a:p>
          <a:p>
            <a:r>
              <a:rPr lang="en-US" sz="1400" dirty="0">
                <a:solidFill>
                  <a:srgbClr val="000020"/>
                </a:solidFill>
                <a:latin typeface="Consolas" panose="020B0609020204030204" pitchFamily="49" charset="0"/>
              </a:rPr>
              <a:t>surf</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x</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r</a:t>
            </a:r>
            <a:r>
              <a:rPr lang="en-US" sz="1400" dirty="0">
                <a:solidFill>
                  <a:srgbClr val="308080"/>
                </a:solidFill>
                <a:latin typeface="Consolas" panose="020B0609020204030204" pitchFamily="49" charset="0"/>
              </a:rPr>
              <a:t>, </a:t>
            </a:r>
            <a:r>
              <a:rPr lang="en-US" sz="1400" dirty="0">
                <a:solidFill>
                  <a:srgbClr val="000020"/>
                </a:solidFill>
                <a:latin typeface="Consolas" panose="020B0609020204030204" pitchFamily="49" charset="0"/>
              </a:rPr>
              <a:t>y</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r</a:t>
            </a:r>
            <a:r>
              <a:rPr lang="en-US" sz="1400" dirty="0">
                <a:solidFill>
                  <a:srgbClr val="308080"/>
                </a:solidFill>
                <a:latin typeface="Consolas" panose="020B0609020204030204" pitchFamily="49" charset="0"/>
              </a:rPr>
              <a:t>, </a:t>
            </a:r>
            <a:r>
              <a:rPr lang="en-US" sz="1400" dirty="0">
                <a:solidFill>
                  <a:srgbClr val="000020"/>
                </a:solidFill>
                <a:latin typeface="Consolas" panose="020B0609020204030204" pitchFamily="49" charset="0"/>
              </a:rPr>
              <a:t>z</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r</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a:t>
            </a:r>
            <a:r>
              <a:rPr lang="en-US" sz="1400" dirty="0">
                <a:solidFill>
                  <a:srgbClr val="595979"/>
                </a:solidFill>
                <a:latin typeface="Consolas" panose="020B0609020204030204" pitchFamily="49" charset="0"/>
              </a:rPr>
              <a:t>% Adjust each dimension and plot.</a:t>
            </a:r>
            <a:r>
              <a:rPr lang="en-US" sz="1400" dirty="0">
                <a:solidFill>
                  <a:srgbClr val="000020"/>
                </a:solidFill>
                <a:latin typeface="Consolas" panose="020B0609020204030204" pitchFamily="49" charset="0"/>
              </a:rPr>
              <a:t> </a:t>
            </a:r>
          </a:p>
          <a:p>
            <a:r>
              <a:rPr lang="en-US" sz="1400" dirty="0">
                <a:solidFill>
                  <a:srgbClr val="7779BB"/>
                </a:solidFill>
                <a:latin typeface="Consolas" panose="020B0609020204030204" pitchFamily="49" charset="0"/>
              </a:rPr>
              <a:t>axis</a:t>
            </a:r>
            <a:r>
              <a:rPr lang="en-US" sz="1400" dirty="0">
                <a:solidFill>
                  <a:srgbClr val="000020"/>
                </a:solidFill>
                <a:latin typeface="Consolas" panose="020B0609020204030204" pitchFamily="49" charset="0"/>
              </a:rPr>
              <a:t> equal 		</a:t>
            </a:r>
            <a:r>
              <a:rPr lang="en-US" sz="1400" dirty="0">
                <a:solidFill>
                  <a:srgbClr val="595979"/>
                </a:solidFill>
                <a:latin typeface="Consolas" panose="020B0609020204030204" pitchFamily="49" charset="0"/>
              </a:rPr>
              <a:t>% Use the same scale for each axis.</a:t>
            </a:r>
          </a:p>
          <a:p>
            <a:r>
              <a:rPr lang="en-US" sz="1400" dirty="0">
                <a:solidFill>
                  <a:srgbClr val="595979"/>
                </a:solidFill>
                <a:latin typeface="Consolas" panose="020B0609020204030204" pitchFamily="49" charset="0"/>
              </a:rPr>
              <a:t> </a:t>
            </a:r>
          </a:p>
          <a:p>
            <a:r>
              <a:rPr lang="en-US" sz="1400" dirty="0">
                <a:solidFill>
                  <a:srgbClr val="595979"/>
                </a:solidFill>
                <a:latin typeface="Consolas" panose="020B0609020204030204" pitchFamily="49" charset="0"/>
              </a:rPr>
              <a:t>% Find the surface area and volume.</a:t>
            </a:r>
            <a:r>
              <a:rPr lang="en-US" sz="1400" dirty="0">
                <a:solidFill>
                  <a:srgbClr val="000020"/>
                </a:solidFill>
                <a:latin typeface="Consolas" panose="020B0609020204030204" pitchFamily="49" charset="0"/>
              </a:rPr>
              <a:t> </a:t>
            </a:r>
          </a:p>
          <a:p>
            <a:r>
              <a:rPr lang="en-US" sz="1400" dirty="0">
                <a:solidFill>
                  <a:srgbClr val="000020"/>
                </a:solidFill>
                <a:latin typeface="Consolas" panose="020B0609020204030204" pitchFamily="49" charset="0"/>
              </a:rPr>
              <a:t>A </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4 </a:t>
            </a:r>
            <a:r>
              <a:rPr lang="en-US" sz="1400" dirty="0">
                <a:solidFill>
                  <a:srgbClr val="308080"/>
                </a:solidFill>
                <a:latin typeface="Consolas" panose="020B0609020204030204" pitchFamily="49" charset="0"/>
              </a:rPr>
              <a:t>* </a:t>
            </a:r>
            <a:r>
              <a:rPr lang="en-US" sz="1400" dirty="0">
                <a:solidFill>
                  <a:srgbClr val="7779BB"/>
                </a:solidFill>
                <a:latin typeface="Consolas" panose="020B0609020204030204" pitchFamily="49" charset="0"/>
              </a:rPr>
              <a:t>pi </a:t>
            </a:r>
            <a:r>
              <a:rPr lang="en-US" sz="1400" dirty="0">
                <a:solidFill>
                  <a:srgbClr val="308080"/>
                </a:solidFill>
                <a:latin typeface="Consolas" panose="020B0609020204030204" pitchFamily="49" charset="0"/>
              </a:rPr>
              <a:t>* </a:t>
            </a:r>
            <a:r>
              <a:rPr lang="en-US" sz="1400" dirty="0">
                <a:solidFill>
                  <a:srgbClr val="000020"/>
                </a:solidFill>
                <a:latin typeface="Consolas" panose="020B0609020204030204" pitchFamily="49" charset="0"/>
              </a:rPr>
              <a:t>r</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2</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a:t>
            </a:r>
          </a:p>
          <a:p>
            <a:r>
              <a:rPr lang="en-US" sz="1400" dirty="0">
                <a:solidFill>
                  <a:srgbClr val="000020"/>
                </a:solidFill>
                <a:latin typeface="Consolas" panose="020B0609020204030204" pitchFamily="49" charset="0"/>
              </a:rPr>
              <a:t>V </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 </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4</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3</a:t>
            </a:r>
            <a:r>
              <a:rPr lang="en-US" sz="1400" dirty="0">
                <a:solidFill>
                  <a:srgbClr val="308080"/>
                </a:solidFill>
                <a:latin typeface="Consolas" panose="020B0609020204030204" pitchFamily="49" charset="0"/>
              </a:rPr>
              <a:t>) * </a:t>
            </a:r>
            <a:r>
              <a:rPr lang="en-US" sz="1400" dirty="0">
                <a:solidFill>
                  <a:srgbClr val="7779BB"/>
                </a:solidFill>
                <a:latin typeface="Consolas" panose="020B0609020204030204" pitchFamily="49" charset="0"/>
              </a:rPr>
              <a:t>pi </a:t>
            </a:r>
            <a:r>
              <a:rPr lang="en-US" sz="1400" dirty="0">
                <a:solidFill>
                  <a:srgbClr val="308080"/>
                </a:solidFill>
                <a:latin typeface="Consolas" panose="020B0609020204030204" pitchFamily="49" charset="0"/>
              </a:rPr>
              <a:t>* </a:t>
            </a:r>
            <a:r>
              <a:rPr lang="en-US" sz="1400" dirty="0">
                <a:solidFill>
                  <a:srgbClr val="000020"/>
                </a:solidFill>
                <a:latin typeface="Consolas" panose="020B0609020204030204" pitchFamily="49" charset="0"/>
              </a:rPr>
              <a:t>r</a:t>
            </a:r>
            <a:r>
              <a:rPr lang="en-US" sz="1400" dirty="0">
                <a:solidFill>
                  <a:srgbClr val="308080"/>
                </a:solidFill>
                <a:latin typeface="Consolas" panose="020B0609020204030204" pitchFamily="49" charset="0"/>
              </a:rPr>
              <a:t>^</a:t>
            </a:r>
            <a:r>
              <a:rPr lang="en-US" sz="1400" dirty="0">
                <a:solidFill>
                  <a:srgbClr val="000020"/>
                </a:solidFill>
                <a:latin typeface="Consolas" panose="020B0609020204030204" pitchFamily="49" charset="0"/>
              </a:rPr>
              <a:t>3</a:t>
            </a:r>
            <a:r>
              <a:rPr lang="en-US" sz="1400" dirty="0">
                <a:solidFill>
                  <a:srgbClr val="308080"/>
                </a:solidFill>
                <a:latin typeface="Consolas" panose="020B0609020204030204" pitchFamily="49" charset="0"/>
              </a:rPr>
              <a:t>;</a:t>
            </a:r>
            <a:endParaRPr lang="en-US" sz="1400" dirty="0">
              <a:latin typeface="Consolas" panose="020B0609020204030204" pitchFamily="49" charset="0"/>
            </a:endParaRPr>
          </a:p>
        </p:txBody>
      </p:sp>
    </p:spTree>
    <p:extLst>
      <p:ext uri="{BB962C8B-B14F-4D97-AF65-F5344CB8AC3E}">
        <p14:creationId xmlns:p14="http://schemas.microsoft.com/office/powerpoint/2010/main" val="375319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Obrázok, na ktorom je stena, vnútri&#10;&#10;Automaticky generovaný popis">
            <a:extLst>
              <a:ext uri="{FF2B5EF4-FFF2-40B4-BE49-F238E27FC236}">
                <a16:creationId xmlns:a16="http://schemas.microsoft.com/office/drawing/2014/main" id="{3741AF16-133F-4DB1-A89D-2CEB427622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7635" y="766822"/>
            <a:ext cx="2744139" cy="2744139"/>
          </a:xfrm>
          <a:prstGeom prst="rect">
            <a:avLst/>
          </a:prstGeom>
        </p:spPr>
      </p:pic>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Teaching method</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7" y="1979712"/>
            <a:ext cx="8530868" cy="3477875"/>
          </a:xfrm>
          <a:prstGeom prst="rect">
            <a:avLst/>
          </a:prstGeom>
          <a:noFill/>
        </p:spPr>
        <p:txBody>
          <a:bodyPr wrap="square" rtlCol="0">
            <a:spAutoFit/>
          </a:bodyPr>
          <a:lstStyle/>
          <a:p>
            <a:r>
              <a:rPr lang="en-GB" sz="2000" b="1" dirty="0"/>
              <a:t>Lectures, tutorials/exercises</a:t>
            </a:r>
            <a:endParaRPr lang="sk-SK" sz="2000" b="1" dirty="0"/>
          </a:p>
          <a:p>
            <a:pPr lvl="0"/>
            <a:endParaRPr lang="en-US" sz="2000" dirty="0"/>
          </a:p>
          <a:p>
            <a:pPr lvl="0"/>
            <a:r>
              <a:rPr lang="en-US" sz="2000" b="1" dirty="0">
                <a:solidFill>
                  <a:schemeClr val="tx1">
                    <a:tint val="75000"/>
                  </a:schemeClr>
                </a:solidFill>
              </a:rPr>
              <a:t>The lectures should focus to explain basic overview </a:t>
            </a:r>
          </a:p>
          <a:p>
            <a:pPr lvl="0"/>
            <a:r>
              <a:rPr lang="en-US" sz="2000" b="1" dirty="0">
                <a:solidFill>
                  <a:schemeClr val="tx1">
                    <a:tint val="75000"/>
                  </a:schemeClr>
                </a:solidFill>
              </a:rPr>
              <a:t>of the topics. As any other study of programming </a:t>
            </a:r>
          </a:p>
          <a:p>
            <a:pPr lvl="0"/>
            <a:r>
              <a:rPr lang="en-US" sz="2000" b="1" dirty="0">
                <a:solidFill>
                  <a:schemeClr val="tx1">
                    <a:tint val="75000"/>
                  </a:schemeClr>
                </a:solidFill>
              </a:rPr>
              <a:t>language, teacher must place importance on</a:t>
            </a:r>
            <a:r>
              <a:rPr lang="sk-SK" sz="2000" b="1" dirty="0">
                <a:solidFill>
                  <a:schemeClr val="tx1">
                    <a:tint val="75000"/>
                  </a:schemeClr>
                </a:solidFill>
              </a:rPr>
              <a:t> </a:t>
            </a:r>
            <a:r>
              <a:rPr lang="en-US" sz="2000" b="1" dirty="0">
                <a:solidFill>
                  <a:schemeClr val="tx1">
                    <a:tint val="75000"/>
                  </a:schemeClr>
                </a:solidFill>
              </a:rPr>
              <a:t>practical examples during</a:t>
            </a:r>
            <a:r>
              <a:rPr lang="sk-SK" sz="2000" b="1" dirty="0">
                <a:solidFill>
                  <a:schemeClr val="tx1">
                    <a:tint val="75000"/>
                  </a:schemeClr>
                </a:solidFill>
              </a:rPr>
              <a:t> </a:t>
            </a:r>
            <a:r>
              <a:rPr lang="en-US" sz="2000" b="1" dirty="0">
                <a:solidFill>
                  <a:schemeClr val="tx1">
                    <a:tint val="75000"/>
                  </a:schemeClr>
                </a:solidFill>
              </a:rPr>
              <a:t>exercises (in computer labs)</a:t>
            </a:r>
            <a:r>
              <a:rPr lang="sk-SK" sz="2000" b="1" dirty="0">
                <a:solidFill>
                  <a:schemeClr val="tx1">
                    <a:tint val="75000"/>
                  </a:schemeClr>
                </a:solidFill>
              </a:rPr>
              <a:t>. </a:t>
            </a:r>
            <a:r>
              <a:rPr lang="en-US" sz="2000" b="1" dirty="0">
                <a:solidFill>
                  <a:schemeClr val="tx1">
                    <a:tint val="75000"/>
                  </a:schemeClr>
                </a:solidFill>
              </a:rPr>
              <a:t> </a:t>
            </a:r>
          </a:p>
          <a:p>
            <a:pPr lvl="0"/>
            <a:r>
              <a:rPr lang="en-US" sz="2000" b="1" dirty="0">
                <a:solidFill>
                  <a:schemeClr val="tx1">
                    <a:tint val="75000"/>
                  </a:schemeClr>
                </a:solidFill>
              </a:rPr>
              <a:t>Best practice is to have a set of ready to use example in Python and </a:t>
            </a:r>
            <a:r>
              <a:rPr lang="en-US" sz="2000" b="1" dirty="0" err="1">
                <a:solidFill>
                  <a:schemeClr val="tx1">
                    <a:tint val="75000"/>
                  </a:schemeClr>
                </a:solidFill>
              </a:rPr>
              <a:t>Matlab</a:t>
            </a:r>
            <a:r>
              <a:rPr lang="en-US" sz="2000" b="1" dirty="0">
                <a:solidFill>
                  <a:schemeClr val="tx1">
                    <a:tint val="75000"/>
                  </a:schemeClr>
                </a:solidFill>
              </a:rPr>
              <a:t>. Student can study the source code a try to understand the code. Then they can do various tasks, e.g. modification of existing code, adding a new features. </a:t>
            </a:r>
          </a:p>
          <a:p>
            <a:pPr lvl="0"/>
            <a:r>
              <a:rPr lang="en-US" sz="2000" b="1" dirty="0">
                <a:solidFill>
                  <a:schemeClr val="tx1">
                    <a:tint val="75000"/>
                  </a:schemeClr>
                </a:solidFill>
              </a:rPr>
              <a:t>Another way to learn and practice the programming is to left some lines of source code empty and the student’s task is to complete the script.</a:t>
            </a:r>
          </a:p>
        </p:txBody>
      </p:sp>
    </p:spTree>
    <p:extLst>
      <p:ext uri="{BB962C8B-B14F-4D97-AF65-F5344CB8AC3E}">
        <p14:creationId xmlns:p14="http://schemas.microsoft.com/office/powerpoint/2010/main" val="1405610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Assessment method</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7" y="1979712"/>
            <a:ext cx="8530868" cy="400110"/>
          </a:xfrm>
          <a:prstGeom prst="rect">
            <a:avLst/>
          </a:prstGeom>
          <a:noFill/>
        </p:spPr>
        <p:txBody>
          <a:bodyPr wrap="square" rtlCol="0">
            <a:spAutoFit/>
          </a:bodyPr>
          <a:lstStyle/>
          <a:p>
            <a:r>
              <a:rPr lang="sk-SK" sz="2000" b="1" dirty="0"/>
              <a:t>Project </a:t>
            </a:r>
            <a:r>
              <a:rPr lang="en-GB" sz="2000" b="1" dirty="0"/>
              <a:t>(creating a non-trivial </a:t>
            </a:r>
            <a:r>
              <a:rPr lang="en-US" sz="2000" b="1" dirty="0"/>
              <a:t>script in Python or </a:t>
            </a:r>
            <a:r>
              <a:rPr lang="en-US" sz="2000" b="1" dirty="0" err="1"/>
              <a:t>Matlab</a:t>
            </a:r>
            <a:r>
              <a:rPr lang="en-GB" sz="2000" b="1" dirty="0"/>
              <a:t>)</a:t>
            </a:r>
            <a:endParaRPr lang="en-US" sz="2000" dirty="0"/>
          </a:p>
        </p:txBody>
      </p:sp>
      <p:pic>
        <p:nvPicPr>
          <p:cNvPr id="5" name="Obrázok 4" descr="Obrázok, na ktorom je text&#10;&#10;Automaticky generovaný popis">
            <a:extLst>
              <a:ext uri="{FF2B5EF4-FFF2-40B4-BE49-F238E27FC236}">
                <a16:creationId xmlns:a16="http://schemas.microsoft.com/office/drawing/2014/main" id="{D54ACE16-8B1F-4EA0-B11B-FA60B0798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087" y="2950869"/>
            <a:ext cx="4193427" cy="2961608"/>
          </a:xfrm>
          <a:prstGeom prst="rect">
            <a:avLst/>
          </a:prstGeom>
        </p:spPr>
      </p:pic>
    </p:spTree>
    <p:extLst>
      <p:ext uri="{BB962C8B-B14F-4D97-AF65-F5344CB8AC3E}">
        <p14:creationId xmlns:p14="http://schemas.microsoft.com/office/powerpoint/2010/main" val="2753615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Textbooks – Software (Python)</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3785652"/>
          </a:xfrm>
          <a:prstGeom prst="rect">
            <a:avLst/>
          </a:prstGeom>
          <a:noFill/>
        </p:spPr>
        <p:txBody>
          <a:bodyPr wrap="square" rtlCol="0">
            <a:spAutoFit/>
          </a:bodyPr>
          <a:lstStyle/>
          <a:p>
            <a:pPr lvl="0"/>
            <a:r>
              <a:rPr lang="en-US" sz="2000" b="1" dirty="0"/>
              <a:t>Textbooks</a:t>
            </a:r>
          </a:p>
          <a:p>
            <a:pPr marL="342900" lvl="0" indent="-342900">
              <a:buFont typeface="Arial" panose="020B0604020202020204" pitchFamily="34" charset="0"/>
              <a:buChar char="•"/>
            </a:pPr>
            <a:r>
              <a:rPr lang="sk-SK" sz="2000" dirty="0" err="1"/>
              <a:t>Mark</a:t>
            </a:r>
            <a:r>
              <a:rPr lang="sk-SK" sz="2000" dirty="0"/>
              <a:t> </a:t>
            </a:r>
            <a:r>
              <a:rPr lang="sk-SK" sz="2000" dirty="0" err="1"/>
              <a:t>Summerfield</a:t>
            </a:r>
            <a:r>
              <a:rPr lang="sk-SK" sz="2000" dirty="0"/>
              <a:t>: </a:t>
            </a:r>
            <a:r>
              <a:rPr lang="sk-SK" sz="2000" dirty="0" err="1"/>
              <a:t>Programming</a:t>
            </a:r>
            <a:r>
              <a:rPr lang="sk-SK" sz="2000" dirty="0"/>
              <a:t> in </a:t>
            </a:r>
            <a:r>
              <a:rPr lang="sk-SK" sz="2000" dirty="0" err="1"/>
              <a:t>Python</a:t>
            </a:r>
            <a:r>
              <a:rPr lang="sk-SK" sz="2000" dirty="0"/>
              <a:t> 3 A </a:t>
            </a:r>
            <a:r>
              <a:rPr lang="sk-SK" sz="2000" dirty="0" err="1"/>
              <a:t>Complete</a:t>
            </a:r>
            <a:r>
              <a:rPr lang="sk-SK" sz="2000" dirty="0"/>
              <a:t> </a:t>
            </a:r>
            <a:r>
              <a:rPr lang="sk-SK" sz="2000" dirty="0" err="1"/>
              <a:t>Introduction</a:t>
            </a:r>
            <a:r>
              <a:rPr lang="sk-SK" sz="2000" dirty="0"/>
              <a:t> to </a:t>
            </a:r>
            <a:r>
              <a:rPr lang="sk-SK" sz="2000" dirty="0" err="1"/>
              <a:t>the</a:t>
            </a:r>
            <a:r>
              <a:rPr lang="sk-SK" sz="2000" dirty="0"/>
              <a:t> </a:t>
            </a:r>
            <a:r>
              <a:rPr lang="sk-SK" sz="2000" dirty="0" err="1"/>
              <a:t>Python</a:t>
            </a:r>
            <a:r>
              <a:rPr lang="sk-SK" sz="2000" dirty="0"/>
              <a:t> </a:t>
            </a:r>
            <a:r>
              <a:rPr lang="sk-SK" sz="2000" dirty="0" err="1"/>
              <a:t>Language</a:t>
            </a:r>
            <a:r>
              <a:rPr lang="sk-SK" sz="2000" dirty="0"/>
              <a:t>, </a:t>
            </a:r>
            <a:r>
              <a:rPr lang="sk-SK" sz="2000" dirty="0" err="1"/>
              <a:t>second</a:t>
            </a:r>
            <a:r>
              <a:rPr lang="sk-SK" sz="2000" dirty="0"/>
              <a:t> </a:t>
            </a:r>
            <a:r>
              <a:rPr lang="sk-SK" sz="2000" dirty="0" err="1"/>
              <a:t>edition</a:t>
            </a:r>
            <a:r>
              <a:rPr lang="sk-SK" sz="2000" dirty="0"/>
              <a:t>, </a:t>
            </a:r>
            <a:r>
              <a:rPr lang="sk-SK" sz="2000" dirty="0" err="1"/>
              <a:t>Pearson</a:t>
            </a:r>
            <a:r>
              <a:rPr lang="sk-SK" sz="2000" dirty="0"/>
              <a:t> </a:t>
            </a:r>
            <a:r>
              <a:rPr lang="sk-SK" sz="2000" dirty="0" err="1"/>
              <a:t>Education</a:t>
            </a:r>
            <a:r>
              <a:rPr lang="sk-SK" sz="2000" dirty="0"/>
              <a:t>, </a:t>
            </a:r>
            <a:r>
              <a:rPr lang="sk-SK" sz="2000" dirty="0" err="1"/>
              <a:t>Inc</a:t>
            </a:r>
            <a:r>
              <a:rPr lang="sk-SK" sz="2000" dirty="0"/>
              <a:t>. ISBN 978-0-321-68056-3</a:t>
            </a:r>
            <a:endParaRPr lang="en-US" sz="2000" dirty="0"/>
          </a:p>
          <a:p>
            <a:pPr marL="342900" lvl="0" indent="-342900">
              <a:buFont typeface="Arial" panose="020B0604020202020204" pitchFamily="34" charset="0"/>
              <a:buChar char="•"/>
            </a:pPr>
            <a:r>
              <a:rPr lang="sk-SK" sz="2000" dirty="0" err="1"/>
              <a:t>Mark</a:t>
            </a:r>
            <a:r>
              <a:rPr lang="sk-SK" sz="2000" dirty="0"/>
              <a:t> Lutz: </a:t>
            </a:r>
            <a:r>
              <a:rPr lang="sk-SK" sz="2000" dirty="0" err="1"/>
              <a:t>Learning</a:t>
            </a:r>
            <a:r>
              <a:rPr lang="sk-SK" sz="2000" dirty="0"/>
              <a:t> </a:t>
            </a:r>
            <a:r>
              <a:rPr lang="sk-SK" sz="2000" dirty="0" err="1"/>
              <a:t>Python</a:t>
            </a:r>
            <a:r>
              <a:rPr lang="sk-SK" sz="2000" dirty="0"/>
              <a:t>, 5th </a:t>
            </a:r>
            <a:r>
              <a:rPr lang="sk-SK" sz="2000" dirty="0" err="1"/>
              <a:t>edition</a:t>
            </a:r>
            <a:r>
              <a:rPr lang="sk-SK" sz="2000" dirty="0"/>
              <a:t>, ISBN-10: 1449355730</a:t>
            </a:r>
          </a:p>
          <a:p>
            <a:pPr marL="342900" lvl="0" indent="-342900">
              <a:buFont typeface="Arial" panose="020B0604020202020204" pitchFamily="34" charset="0"/>
              <a:buChar char="•"/>
            </a:pPr>
            <a:r>
              <a:rPr lang="sk-SK" sz="2000" dirty="0"/>
              <a:t>Michael </a:t>
            </a:r>
            <a:r>
              <a:rPr lang="sk-SK" sz="2000" dirty="0" err="1"/>
              <a:t>Dawson</a:t>
            </a:r>
            <a:r>
              <a:rPr lang="sk-SK" sz="2000" dirty="0"/>
              <a:t>: </a:t>
            </a:r>
            <a:r>
              <a:rPr lang="sk-SK" sz="2000" dirty="0" err="1"/>
              <a:t>Python</a:t>
            </a:r>
            <a:r>
              <a:rPr lang="sk-SK" sz="2000" dirty="0"/>
              <a:t> </a:t>
            </a:r>
            <a:r>
              <a:rPr lang="sk-SK" sz="2000" dirty="0" err="1"/>
              <a:t>Programming</a:t>
            </a:r>
            <a:r>
              <a:rPr lang="sk-SK" sz="2000" dirty="0"/>
              <a:t> </a:t>
            </a:r>
            <a:r>
              <a:rPr lang="sk-SK" sz="2000" dirty="0" err="1"/>
              <a:t>for</a:t>
            </a:r>
            <a:r>
              <a:rPr lang="sk-SK" sz="2000" dirty="0"/>
              <a:t> </a:t>
            </a:r>
            <a:r>
              <a:rPr lang="sk-SK" sz="2000" dirty="0" err="1"/>
              <a:t>the</a:t>
            </a:r>
            <a:r>
              <a:rPr lang="sk-SK" sz="2000" dirty="0"/>
              <a:t> </a:t>
            </a:r>
            <a:r>
              <a:rPr lang="sk-SK" sz="2000" dirty="0" err="1"/>
              <a:t>absolute</a:t>
            </a:r>
            <a:r>
              <a:rPr lang="sk-SK" sz="2000" dirty="0"/>
              <a:t> </a:t>
            </a:r>
            <a:r>
              <a:rPr lang="sk-SK" sz="2000" dirty="0" err="1"/>
              <a:t>beginner</a:t>
            </a:r>
            <a:r>
              <a:rPr lang="sk-SK" sz="2000" dirty="0"/>
              <a:t>, </a:t>
            </a:r>
            <a:r>
              <a:rPr lang="sk-SK" sz="2000" dirty="0" err="1"/>
              <a:t>Third</a:t>
            </a:r>
            <a:r>
              <a:rPr lang="sk-SK" sz="2000" dirty="0"/>
              <a:t> </a:t>
            </a:r>
            <a:r>
              <a:rPr lang="sk-SK" sz="2000" dirty="0" err="1"/>
              <a:t>Edition</a:t>
            </a:r>
            <a:r>
              <a:rPr lang="sk-SK" sz="2000" dirty="0"/>
              <a:t>, ISBN-10: 1435455002</a:t>
            </a:r>
            <a:endParaRPr lang="en-US" sz="2000" dirty="0"/>
          </a:p>
          <a:p>
            <a:pPr marL="342900" lvl="0" indent="-342900">
              <a:buFont typeface="Arial" panose="020B0604020202020204" pitchFamily="34" charset="0"/>
              <a:buChar char="•"/>
            </a:pPr>
            <a:endParaRPr lang="en-US" sz="2000" dirty="0"/>
          </a:p>
          <a:p>
            <a:pPr lvl="0"/>
            <a:r>
              <a:rPr lang="sk-SK" sz="2000" b="1" dirty="0"/>
              <a:t>Software</a:t>
            </a:r>
          </a:p>
          <a:p>
            <a:pPr marL="342900" lvl="0" indent="-342900">
              <a:buFont typeface="Arial" panose="020B0604020202020204" pitchFamily="34" charset="0"/>
              <a:buChar char="•"/>
            </a:pPr>
            <a:r>
              <a:rPr lang="sk-SK" sz="2000" dirty="0" err="1"/>
              <a:t>Python</a:t>
            </a:r>
            <a:r>
              <a:rPr lang="sk-SK" sz="2000" dirty="0"/>
              <a:t> 3 </a:t>
            </a:r>
            <a:r>
              <a:rPr lang="sk-SK" sz="2000" dirty="0">
                <a:hlinkClick r:id="rId2"/>
              </a:rPr>
              <a:t>https://www.python.org/</a:t>
            </a:r>
            <a:r>
              <a:rPr lang="en-US" sz="2000" dirty="0"/>
              <a:t> </a:t>
            </a:r>
            <a:r>
              <a:rPr lang="sk-SK" sz="2000" dirty="0"/>
              <a:t> </a:t>
            </a:r>
            <a:endParaRPr lang="en-US" sz="2000" dirty="0"/>
          </a:p>
          <a:p>
            <a:pPr marL="342900" lvl="0" indent="-342900">
              <a:buFont typeface="Arial" panose="020B0604020202020204" pitchFamily="34" charset="0"/>
              <a:buChar char="•"/>
            </a:pPr>
            <a:r>
              <a:rPr lang="en-US" sz="2000" dirty="0"/>
              <a:t>IDE: PyCharm Edu </a:t>
            </a:r>
            <a:r>
              <a:rPr lang="en-US" sz="2000" dirty="0">
                <a:hlinkClick r:id="rId3"/>
              </a:rPr>
              <a:t>https://www.jetbrains.com/pycharm/</a:t>
            </a:r>
            <a:r>
              <a:rPr lang="en-US" sz="2000" dirty="0"/>
              <a:t> </a:t>
            </a:r>
            <a:endParaRPr lang="sk-SK" sz="2000" dirty="0"/>
          </a:p>
          <a:p>
            <a:pPr lvl="0"/>
            <a:endParaRPr lang="en-US"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spTree>
    <p:extLst>
      <p:ext uri="{BB962C8B-B14F-4D97-AF65-F5344CB8AC3E}">
        <p14:creationId xmlns:p14="http://schemas.microsoft.com/office/powerpoint/2010/main" val="162973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Textbooks – Software (</a:t>
            </a:r>
            <a:r>
              <a:rPr lang="en-GB" sz="3200" b="1" dirty="0" err="1">
                <a:solidFill>
                  <a:srgbClr val="0070C0"/>
                </a:solidFill>
              </a:rPr>
              <a:t>Matlab</a:t>
            </a:r>
            <a:r>
              <a:rPr lang="en-GB" sz="3200" b="1" dirty="0">
                <a:solidFill>
                  <a:srgbClr val="0070C0"/>
                </a:solidFill>
              </a:rPr>
              <a:t>)</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3170099"/>
          </a:xfrm>
          <a:prstGeom prst="rect">
            <a:avLst/>
          </a:prstGeom>
          <a:noFill/>
        </p:spPr>
        <p:txBody>
          <a:bodyPr wrap="square" rtlCol="0">
            <a:spAutoFit/>
          </a:bodyPr>
          <a:lstStyle/>
          <a:p>
            <a:pPr lvl="0"/>
            <a:r>
              <a:rPr lang="en-US" sz="2000" b="1" dirty="0"/>
              <a:t>Textbooks</a:t>
            </a:r>
          </a:p>
          <a:p>
            <a:pPr marL="342900" lvl="0" indent="-342900">
              <a:buFont typeface="Arial" panose="020B0604020202020204" pitchFamily="34" charset="0"/>
              <a:buChar char="•"/>
            </a:pPr>
            <a:r>
              <a:rPr lang="sk-SK" sz="2000" dirty="0" err="1"/>
              <a:t>Stormy</a:t>
            </a:r>
            <a:r>
              <a:rPr lang="sk-SK" sz="2000" dirty="0"/>
              <a:t> </a:t>
            </a:r>
            <a:r>
              <a:rPr lang="sk-SK" sz="2000" dirty="0" err="1"/>
              <a:t>Attaway</a:t>
            </a:r>
            <a:r>
              <a:rPr lang="sk-SK" sz="2000" dirty="0"/>
              <a:t>: MATLAB A </a:t>
            </a:r>
            <a:r>
              <a:rPr lang="sk-SK" sz="2000" dirty="0" err="1"/>
              <a:t>practical</a:t>
            </a:r>
            <a:r>
              <a:rPr lang="sk-SK" sz="2000" dirty="0"/>
              <a:t> </a:t>
            </a:r>
            <a:r>
              <a:rPr lang="sk-SK" sz="2000" dirty="0" err="1"/>
              <a:t>Introduction</a:t>
            </a:r>
            <a:r>
              <a:rPr lang="sk-SK" sz="2000" dirty="0"/>
              <a:t> to </a:t>
            </a:r>
            <a:r>
              <a:rPr lang="sk-SK" sz="2000" dirty="0" err="1"/>
              <a:t>Programming</a:t>
            </a:r>
            <a:r>
              <a:rPr lang="sk-SK" sz="2000" dirty="0"/>
              <a:t> and </a:t>
            </a:r>
            <a:r>
              <a:rPr lang="sk-SK" sz="2000" dirty="0" err="1"/>
              <a:t>Problem</a:t>
            </a:r>
            <a:r>
              <a:rPr lang="sk-SK" sz="2000" dirty="0"/>
              <a:t> </a:t>
            </a:r>
            <a:r>
              <a:rPr lang="sk-SK" sz="2000" dirty="0" err="1"/>
              <a:t>Solving</a:t>
            </a:r>
            <a:r>
              <a:rPr lang="sk-SK" sz="2000" dirty="0"/>
              <a:t>, 4th </a:t>
            </a:r>
            <a:r>
              <a:rPr lang="sk-SK" sz="2000" dirty="0" err="1"/>
              <a:t>edition</a:t>
            </a:r>
            <a:r>
              <a:rPr lang="sk-SK" sz="2000" dirty="0"/>
              <a:t>, </a:t>
            </a:r>
            <a:r>
              <a:rPr lang="sk-SK" sz="2000" dirty="0" err="1"/>
              <a:t>Todd</a:t>
            </a:r>
            <a:r>
              <a:rPr lang="sk-SK" sz="2000" dirty="0"/>
              <a:t> </a:t>
            </a:r>
            <a:r>
              <a:rPr lang="sk-SK" sz="2000" dirty="0" err="1"/>
              <a:t>Green</a:t>
            </a:r>
            <a:r>
              <a:rPr lang="sk-SK" sz="2000" dirty="0"/>
              <a:t>, ISBN: 978-0-12-804525-1</a:t>
            </a:r>
          </a:p>
          <a:p>
            <a:pPr marL="342900" lvl="0" indent="-342900">
              <a:buFont typeface="Arial" panose="020B0604020202020204" pitchFamily="34" charset="0"/>
              <a:buChar char="•"/>
            </a:pPr>
            <a:r>
              <a:rPr lang="sk-SK" sz="2000" dirty="0" err="1"/>
              <a:t>Kiusalaas</a:t>
            </a:r>
            <a:r>
              <a:rPr lang="sk-SK" sz="2000" dirty="0"/>
              <a:t>, J.: </a:t>
            </a:r>
            <a:r>
              <a:rPr lang="sk-SK" sz="2000" dirty="0" err="1"/>
              <a:t>Numerical</a:t>
            </a:r>
            <a:r>
              <a:rPr lang="sk-SK" sz="2000" dirty="0"/>
              <a:t> </a:t>
            </a:r>
            <a:r>
              <a:rPr lang="sk-SK" sz="2000" dirty="0" err="1"/>
              <a:t>Methods</a:t>
            </a:r>
            <a:r>
              <a:rPr lang="sk-SK" sz="2000" dirty="0"/>
              <a:t> in </a:t>
            </a:r>
            <a:r>
              <a:rPr lang="sk-SK" sz="2000" dirty="0" err="1"/>
              <a:t>Engineering</a:t>
            </a:r>
            <a:r>
              <a:rPr lang="sk-SK" sz="2000" dirty="0"/>
              <a:t> </a:t>
            </a:r>
            <a:r>
              <a:rPr lang="sk-SK" sz="2000" dirty="0" err="1"/>
              <a:t>with</a:t>
            </a:r>
            <a:r>
              <a:rPr lang="sk-SK" sz="2000" dirty="0"/>
              <a:t> </a:t>
            </a:r>
            <a:r>
              <a:rPr lang="sk-SK" sz="2000" dirty="0" err="1"/>
              <a:t>Matlab</a:t>
            </a:r>
            <a:r>
              <a:rPr lang="sk-SK" sz="2000" dirty="0"/>
              <a:t>. </a:t>
            </a:r>
            <a:r>
              <a:rPr lang="sk-SK" sz="2000" dirty="0" err="1"/>
              <a:t>Cambridge</a:t>
            </a:r>
            <a:r>
              <a:rPr lang="sk-SK" sz="2000" dirty="0"/>
              <a:t> </a:t>
            </a:r>
            <a:r>
              <a:rPr lang="sk-SK" sz="2000" dirty="0" err="1"/>
              <a:t>University</a:t>
            </a:r>
            <a:r>
              <a:rPr lang="sk-SK" sz="2000" dirty="0"/>
              <a:t> Press, 2005.</a:t>
            </a:r>
          </a:p>
          <a:p>
            <a:pPr marL="342900" lvl="0" indent="-342900">
              <a:buFont typeface="Arial" panose="020B0604020202020204" pitchFamily="34" charset="0"/>
              <a:buChar char="•"/>
            </a:pPr>
            <a:endParaRPr lang="en-US" sz="2000" dirty="0"/>
          </a:p>
          <a:p>
            <a:pPr lvl="0"/>
            <a:r>
              <a:rPr lang="sk-SK" sz="2000" b="1" dirty="0"/>
              <a:t>Software</a:t>
            </a:r>
          </a:p>
          <a:p>
            <a:pPr marL="342900" lvl="0" indent="-342900">
              <a:buFont typeface="Arial" panose="020B0604020202020204" pitchFamily="34" charset="0"/>
              <a:buChar char="•"/>
            </a:pPr>
            <a:r>
              <a:rPr lang="sk-SK" sz="2000" dirty="0"/>
              <a:t>MATLAB TAH FULL SUITE </a:t>
            </a:r>
            <a:r>
              <a:rPr lang="sk-SK" sz="2000" dirty="0" err="1"/>
              <a:t>for</a:t>
            </a:r>
            <a:r>
              <a:rPr lang="sk-SK" sz="2000" dirty="0"/>
              <a:t> </a:t>
            </a:r>
            <a:r>
              <a:rPr lang="sk-SK" sz="2000" dirty="0" err="1"/>
              <a:t>scientific</a:t>
            </a:r>
            <a:r>
              <a:rPr lang="sk-SK" sz="2000" dirty="0"/>
              <a:t> </a:t>
            </a:r>
            <a:r>
              <a:rPr lang="sk-SK" sz="2000" dirty="0" err="1"/>
              <a:t>computing</a:t>
            </a:r>
            <a:r>
              <a:rPr lang="sk-SK" sz="2000" dirty="0"/>
              <a:t>, </a:t>
            </a:r>
            <a:r>
              <a:rPr lang="sk-SK" sz="2000" dirty="0" err="1"/>
              <a:t>MathWorks</a:t>
            </a:r>
            <a:r>
              <a:rPr lang="sk-SK" sz="2000" dirty="0"/>
              <a:t> (1984), USA</a:t>
            </a:r>
          </a:p>
          <a:p>
            <a:pPr marL="342900" lvl="0" indent="-342900">
              <a:buFont typeface="Arial" panose="020B0604020202020204" pitchFamily="34" charset="0"/>
              <a:buChar char="•"/>
            </a:pPr>
            <a:r>
              <a:rPr lang="sk-SK" sz="2000" dirty="0">
                <a:hlinkClick r:id="rId2"/>
              </a:rPr>
              <a:t>https://de.mathworks.com/academia/student_version.html</a:t>
            </a:r>
            <a:r>
              <a:rPr lang="en-US" sz="2000" dirty="0"/>
              <a:t> </a:t>
            </a:r>
            <a:r>
              <a:rPr lang="sk-SK" sz="2000" dirty="0"/>
              <a:t> </a:t>
            </a:r>
            <a:r>
              <a:rPr lang="en-US" sz="2000" dirty="0"/>
              <a:t> </a:t>
            </a:r>
            <a:endParaRPr lang="sk-SK" sz="2000" dirty="0"/>
          </a:p>
          <a:p>
            <a:pPr lvl="0"/>
            <a:endParaRPr lang="sk-SK" sz="2000" dirty="0"/>
          </a:p>
        </p:txBody>
      </p:sp>
      <p:pic>
        <p:nvPicPr>
          <p:cNvPr id="10" name="Obrázok 9">
            <a:extLst>
              <a:ext uri="{FF2B5EF4-FFF2-40B4-BE49-F238E27FC236}">
                <a16:creationId xmlns:a16="http://schemas.microsoft.com/office/drawing/2014/main" id="{A7DA9097-8C89-4690-9E3D-B2B8BB936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9194" y="5934376"/>
            <a:ext cx="2438611" cy="923624"/>
          </a:xfrm>
          <a:prstGeom prst="rect">
            <a:avLst/>
          </a:prstGeom>
        </p:spPr>
      </p:pic>
    </p:spTree>
    <p:extLst>
      <p:ext uri="{BB962C8B-B14F-4D97-AF65-F5344CB8AC3E}">
        <p14:creationId xmlns:p14="http://schemas.microsoft.com/office/powerpoint/2010/main" val="9419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lvl="0" algn="ctr">
              <a:spcBef>
                <a:spcPct val="0"/>
              </a:spcBef>
            </a:pPr>
            <a:r>
              <a:rPr lang="en-GB" sz="3200" b="1" dirty="0">
                <a:solidFill>
                  <a:srgbClr val="0070C0"/>
                </a:solidFill>
              </a:rPr>
              <a:t>ECTS credits</a:t>
            </a:r>
            <a:endParaRPr lang="sk-SK" sz="3200" b="1" dirty="0">
              <a:solidFill>
                <a:srgbClr val="0070C0"/>
              </a:solidFill>
            </a:endParaRPr>
          </a:p>
        </p:txBody>
      </p:sp>
      <p:sp>
        <p:nvSpPr>
          <p:cNvPr id="5" name="Zástupný symbol obsahu 2">
            <a:extLst>
              <a:ext uri="{FF2B5EF4-FFF2-40B4-BE49-F238E27FC236}">
                <a16:creationId xmlns:a16="http://schemas.microsoft.com/office/drawing/2014/main" id="{CED0B3E2-0511-48C5-9520-EE90E19A26E3}"/>
              </a:ext>
            </a:extLst>
          </p:cNvPr>
          <p:cNvSpPr txBox="1">
            <a:spLocks/>
          </p:cNvSpPr>
          <p:nvPr/>
        </p:nvSpPr>
        <p:spPr>
          <a:xfrm>
            <a:off x="467544" y="1888232"/>
            <a:ext cx="8229600" cy="1594642"/>
          </a:xfrm>
          <a:prstGeom prst="rect">
            <a:avLst/>
          </a:prstGeom>
        </p:spPr>
        <p:txBody>
          <a:bodyPr vert="horz" lIns="91440" tIns="45720" rIns="91440" bIns="45720" rtlCol="0">
            <a:normAutofit fontScale="77500" lnSpcReduction="20000"/>
          </a:bodyPr>
          <a:lstStyle/>
          <a:p>
            <a:pPr lvl="0" algn="ctr">
              <a:spcBef>
                <a:spcPct val="20000"/>
              </a:spcBef>
              <a:defRPr/>
            </a:pPr>
            <a:r>
              <a:rPr lang="en-US" sz="3200" b="1" dirty="0"/>
              <a:t>8 Credits</a:t>
            </a:r>
          </a:p>
          <a:p>
            <a:pPr lvl="0" algn="ctr">
              <a:spcBef>
                <a:spcPct val="20000"/>
              </a:spcBef>
              <a:defRPr/>
            </a:pPr>
            <a:endParaRPr lang="en-US" sz="3200" b="1" dirty="0"/>
          </a:p>
          <a:p>
            <a:pPr marL="457200" lvl="0" indent="-457200">
              <a:spcBef>
                <a:spcPct val="20000"/>
              </a:spcBef>
              <a:buFont typeface="Arial" panose="020B0604020202020204" pitchFamily="34" charset="0"/>
              <a:buChar char="•"/>
              <a:defRPr/>
            </a:pPr>
            <a:r>
              <a:rPr lang="en-US" sz="3200" dirty="0"/>
              <a:t>45 hours of Theory</a:t>
            </a:r>
          </a:p>
          <a:p>
            <a:pPr marL="457200" lvl="0" indent="-457200">
              <a:spcBef>
                <a:spcPct val="20000"/>
              </a:spcBef>
              <a:buFont typeface="Arial" panose="020B0604020202020204" pitchFamily="34" charset="0"/>
              <a:buChar char="•"/>
              <a:defRPr/>
            </a:pPr>
            <a:r>
              <a:rPr lang="en-US" sz="3200" dirty="0"/>
              <a:t>30 hours of Exercises &amp; Lab </a:t>
            </a:r>
            <a:endParaRPr kumimoji="0" lang="sk-SK" sz="3200" i="0" u="none" strike="noStrike" kern="1200" cap="none" spc="0" normalizeH="0" baseline="0" noProof="0" dirty="0">
              <a:ln>
                <a:noFill/>
              </a:ln>
              <a:effectLst/>
              <a:uLnTx/>
              <a:uFillTx/>
              <a:latin typeface="+mn-lt"/>
              <a:ea typeface="+mn-ea"/>
              <a:cs typeface="+mn-cs"/>
            </a:endParaRPr>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40" y="5449292"/>
            <a:ext cx="2500707" cy="844665"/>
          </a:xfrm>
          <a:prstGeom prst="rect">
            <a:avLst/>
          </a:prstGeom>
        </p:spPr>
      </p:pic>
      <p:pic>
        <p:nvPicPr>
          <p:cNvPr id="11" name="Obrázok 10">
            <a:extLst>
              <a:ext uri="{FF2B5EF4-FFF2-40B4-BE49-F238E27FC236}">
                <a16:creationId xmlns:a16="http://schemas.microsoft.com/office/drawing/2014/main" id="{A154165B-4AFE-4739-A7C1-F4E529969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771" y="5449292"/>
            <a:ext cx="2438611" cy="923624"/>
          </a:xfrm>
          <a:prstGeom prst="rect">
            <a:avLst/>
          </a:prstGeom>
        </p:spPr>
      </p:pic>
      <p:pic>
        <p:nvPicPr>
          <p:cNvPr id="3" name="Obrázok 2" descr="Obrázok, na ktorom je ClipArt&#10;&#10;Automaticky generovaný popis">
            <a:extLst>
              <a:ext uri="{FF2B5EF4-FFF2-40B4-BE49-F238E27FC236}">
                <a16:creationId xmlns:a16="http://schemas.microsoft.com/office/drawing/2014/main" id="{CF54685C-5430-416F-AF10-9EB1C8A72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067" y="2743694"/>
            <a:ext cx="2552700" cy="1790700"/>
          </a:xfrm>
          <a:prstGeom prst="rect">
            <a:avLst/>
          </a:prstGeom>
        </p:spPr>
      </p:pic>
    </p:spTree>
    <p:extLst>
      <p:ext uri="{BB962C8B-B14F-4D97-AF65-F5344CB8AC3E}">
        <p14:creationId xmlns:p14="http://schemas.microsoft.com/office/powerpoint/2010/main" val="323379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ea typeface="+mj-ea"/>
                <a:cs typeface="+mj-cs"/>
              </a:rPr>
              <a:t>Objectives</a:t>
            </a:r>
            <a:r>
              <a:rPr kumimoji="0" lang="en-GB" sz="3200" b="1" i="0" u="none" strike="noStrike" kern="1200" cap="none" spc="0" normalizeH="0" baseline="0" noProof="0" dirty="0">
                <a:ln>
                  <a:noFill/>
                </a:ln>
                <a:solidFill>
                  <a:srgbClr val="0070C0"/>
                </a:solidFill>
                <a:effectLst/>
                <a:uLnTx/>
                <a:uFillTx/>
                <a:ea typeface="+mj-ea"/>
                <a:cs typeface="+mj-cs"/>
              </a:rPr>
              <a:t> of the course</a:t>
            </a:r>
            <a:endParaRPr kumimoji="0" lang="sk-SK" sz="3200" b="1" i="0" u="none" strike="noStrike" kern="1200" cap="none" spc="0" normalizeH="0" baseline="0" noProof="0" dirty="0">
              <a:ln>
                <a:noFill/>
              </a:ln>
              <a:solidFill>
                <a:srgbClr val="0070C0"/>
              </a:solidFill>
              <a:effectLst/>
              <a:uLnTx/>
              <a:uFillTx/>
              <a:ea typeface="+mj-ea"/>
              <a:cs typeface="+mj-cs"/>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405880" y="1979712"/>
            <a:ext cx="8352928" cy="3231654"/>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Students will acquire basic knowledge of language structure and important parts of Python (Mathematics, Expressions, Methods, Classes).</a:t>
            </a:r>
          </a:p>
          <a:p>
            <a:pPr marL="342900" indent="-342900" algn="just">
              <a:buFont typeface="Arial" panose="020B0604020202020204" pitchFamily="34" charset="0"/>
              <a:buChar char="•"/>
            </a:pPr>
            <a:r>
              <a:rPr lang="en-US" sz="2000" dirty="0"/>
              <a:t>Students learn how to design and program simple applications. Having this knowledge students understand various parts in software like </a:t>
            </a:r>
            <a:r>
              <a:rPr lang="en-US" sz="2000" dirty="0" err="1"/>
              <a:t>Aimsun</a:t>
            </a:r>
            <a:r>
              <a:rPr lang="en-US" sz="2000" dirty="0"/>
              <a:t> (API), QGIS scripts etc.</a:t>
            </a:r>
            <a:r>
              <a:rPr lang="sk-SK" sz="2000" dirty="0"/>
              <a:t> </a:t>
            </a:r>
            <a:endParaRPr lang="en-US" sz="2000" dirty="0"/>
          </a:p>
          <a:p>
            <a:pPr marL="342900" indent="-342900" algn="just">
              <a:buFont typeface="Arial" panose="020B0604020202020204" pitchFamily="34" charset="0"/>
              <a:buChar char="•"/>
            </a:pPr>
            <a:r>
              <a:rPr lang="en-US" sz="2000" dirty="0"/>
              <a:t>Students will also</a:t>
            </a:r>
            <a:r>
              <a:rPr lang="sk-SK" sz="2000" dirty="0"/>
              <a:t> </a:t>
            </a:r>
            <a:r>
              <a:rPr lang="en-US" sz="2000" dirty="0"/>
              <a:t>acquire basic knowledge of the MATLAB and understand how to convert simple tasks into MATLAB. </a:t>
            </a:r>
          </a:p>
          <a:p>
            <a:pPr marL="342900" indent="-342900" algn="just">
              <a:buFont typeface="Arial" panose="020B0604020202020204" pitchFamily="34" charset="0"/>
              <a:buChar char="•"/>
            </a:pPr>
            <a:r>
              <a:rPr lang="en-US" sz="2000" dirty="0"/>
              <a:t>Students will be able to write simple programs in MATLAB to solve scientific and mathematical problems.</a:t>
            </a:r>
          </a:p>
          <a:p>
            <a:endParaRPr lang="sk-SK" sz="2400" b="1"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40" y="5449292"/>
            <a:ext cx="2500707" cy="844665"/>
          </a:xfrm>
          <a:prstGeom prst="rect">
            <a:avLst/>
          </a:prstGeom>
        </p:spPr>
      </p:pic>
      <p:pic>
        <p:nvPicPr>
          <p:cNvPr id="11" name="Obrázok 10">
            <a:extLst>
              <a:ext uri="{FF2B5EF4-FFF2-40B4-BE49-F238E27FC236}">
                <a16:creationId xmlns:a16="http://schemas.microsoft.com/office/drawing/2014/main" id="{A154165B-4AFE-4739-A7C1-F4E529969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771" y="5449292"/>
            <a:ext cx="2438611" cy="923624"/>
          </a:xfrm>
          <a:prstGeom prst="rect">
            <a:avLst/>
          </a:prstGeom>
        </p:spPr>
      </p:pic>
    </p:spTree>
    <p:extLst>
      <p:ext uri="{BB962C8B-B14F-4D97-AF65-F5344CB8AC3E}">
        <p14:creationId xmlns:p14="http://schemas.microsoft.com/office/powerpoint/2010/main" val="121556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Learning outcomes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405880" y="1979712"/>
            <a:ext cx="8352928" cy="2246769"/>
          </a:xfrm>
          <a:prstGeom prst="rect">
            <a:avLst/>
          </a:prstGeom>
          <a:noFill/>
        </p:spPr>
        <p:txBody>
          <a:bodyPr wrap="square" rtlCol="0">
            <a:spAutoFit/>
          </a:bodyPr>
          <a:lstStyle/>
          <a:p>
            <a:pPr marL="342900" lvl="0" indent="-342900">
              <a:buFont typeface="Wingdings" panose="05000000000000000000" pitchFamily="2" charset="2"/>
              <a:buChar char="ü"/>
            </a:pPr>
            <a:r>
              <a:rPr lang="en-US" sz="2000" dirty="0"/>
              <a:t>Understanding of basics programming in </a:t>
            </a:r>
            <a:r>
              <a:rPr lang="en-US" sz="2000" i="1" dirty="0"/>
              <a:t>Python/</a:t>
            </a:r>
            <a:r>
              <a:rPr lang="en-US" sz="2000" i="1" dirty="0" err="1"/>
              <a:t>Matlab</a:t>
            </a:r>
            <a:endParaRPr lang="sk-SK" sz="2000" i="1" dirty="0"/>
          </a:p>
          <a:p>
            <a:pPr marL="342900" lvl="0" indent="-342900">
              <a:buFont typeface="Wingdings" panose="05000000000000000000" pitchFamily="2" charset="2"/>
              <a:buChar char="ü"/>
            </a:pPr>
            <a:r>
              <a:rPr lang="en-US" sz="2000" dirty="0"/>
              <a:t>Acquiring basic knowledge in programs, functions, recursions, arrays, texts, strings, lists, and graphic in Python, and variables, matrices, vector and matrix data visualizing in MATLAB</a:t>
            </a:r>
            <a:endParaRPr lang="sk-SK" sz="2000" dirty="0"/>
          </a:p>
          <a:p>
            <a:pPr marL="342900" lvl="0" indent="-342900">
              <a:buFont typeface="Wingdings" panose="05000000000000000000" pitchFamily="2" charset="2"/>
              <a:buChar char="ü"/>
            </a:pPr>
            <a:r>
              <a:rPr lang="en-US" sz="2000" dirty="0"/>
              <a:t>Mastering of the script creation, which can be used in other modelling programs (</a:t>
            </a:r>
            <a:r>
              <a:rPr lang="en-US" sz="2000" i="1" dirty="0" err="1"/>
              <a:t>Aimsun</a:t>
            </a:r>
            <a:r>
              <a:rPr lang="en-US" sz="2000" i="1" dirty="0"/>
              <a:t> API Programming</a:t>
            </a:r>
            <a:r>
              <a:rPr lang="en-US" sz="2000" dirty="0"/>
              <a:t>)</a:t>
            </a:r>
            <a:endParaRPr lang="sk-SK" sz="2000" dirty="0"/>
          </a:p>
          <a:p>
            <a:pPr marL="342900" lvl="0" indent="-342900">
              <a:buFont typeface="Wingdings" panose="05000000000000000000" pitchFamily="2" charset="2"/>
              <a:buChar char="ü"/>
            </a:pPr>
            <a:r>
              <a:rPr lang="en-US" sz="2000" dirty="0"/>
              <a:t>Mastering of base graphic in </a:t>
            </a:r>
            <a:r>
              <a:rPr lang="en-US" sz="2000" i="1" dirty="0" err="1"/>
              <a:t>Tkinter</a:t>
            </a:r>
            <a:r>
              <a:rPr lang="en-US" sz="2000" dirty="0"/>
              <a:t> and </a:t>
            </a:r>
            <a:r>
              <a:rPr lang="en-US" sz="2000" i="1" dirty="0"/>
              <a:t>turtles</a:t>
            </a:r>
            <a:endParaRPr lang="sk-SK" sz="2000" b="1" i="1"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40" y="5449292"/>
            <a:ext cx="2500707" cy="844665"/>
          </a:xfrm>
          <a:prstGeom prst="rect">
            <a:avLst/>
          </a:prstGeom>
        </p:spPr>
      </p:pic>
      <p:pic>
        <p:nvPicPr>
          <p:cNvPr id="11" name="Obrázok 10">
            <a:extLst>
              <a:ext uri="{FF2B5EF4-FFF2-40B4-BE49-F238E27FC236}">
                <a16:creationId xmlns:a16="http://schemas.microsoft.com/office/drawing/2014/main" id="{A154165B-4AFE-4739-A7C1-F4E529969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771" y="5449292"/>
            <a:ext cx="2438611" cy="923624"/>
          </a:xfrm>
          <a:prstGeom prst="rect">
            <a:avLst/>
          </a:prstGeom>
        </p:spPr>
      </p:pic>
    </p:spTree>
    <p:extLst>
      <p:ext uri="{BB962C8B-B14F-4D97-AF65-F5344CB8AC3E}">
        <p14:creationId xmlns:p14="http://schemas.microsoft.com/office/powerpoint/2010/main" val="66906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405880" y="1979712"/>
            <a:ext cx="8352928" cy="2554545"/>
          </a:xfrm>
          <a:prstGeom prst="rect">
            <a:avLst/>
          </a:prstGeom>
          <a:noFill/>
        </p:spPr>
        <p:txBody>
          <a:bodyPr wrap="square" rtlCol="0">
            <a:spAutoFit/>
          </a:bodyPr>
          <a:lstStyle/>
          <a:p>
            <a:pPr lvl="0"/>
            <a:r>
              <a:rPr lang="en-US" sz="2000" b="1" dirty="0"/>
              <a:t>1. Introduction, data types, variables</a:t>
            </a:r>
          </a:p>
          <a:p>
            <a:pPr marL="457200" lvl="0" indent="-457200">
              <a:buAutoNum type="arabicPeriod"/>
            </a:pPr>
            <a:endParaRPr lang="en-US" sz="2000" dirty="0"/>
          </a:p>
          <a:p>
            <a:pPr marL="342900" lvl="0" indent="-342900">
              <a:buFont typeface="Arial" panose="020B0604020202020204" pitchFamily="34" charset="0"/>
              <a:buChar char="•"/>
            </a:pPr>
            <a:r>
              <a:rPr lang="en-US" sz="2000" dirty="0"/>
              <a:t>Getting Python</a:t>
            </a:r>
          </a:p>
          <a:p>
            <a:pPr marL="342900" lvl="0" indent="-342900">
              <a:buFont typeface="Arial" panose="020B0604020202020204" pitchFamily="34" charset="0"/>
              <a:buChar char="•"/>
            </a:pPr>
            <a:r>
              <a:rPr lang="en-US" sz="2000" dirty="0"/>
              <a:t>Unix, Linux, Windows installation of Python</a:t>
            </a:r>
          </a:p>
          <a:p>
            <a:pPr marL="342900" lvl="0" indent="-342900">
              <a:buFont typeface="Arial" panose="020B0604020202020204" pitchFamily="34" charset="0"/>
              <a:buChar char="•"/>
            </a:pPr>
            <a:r>
              <a:rPr lang="en-US" sz="2000" dirty="0"/>
              <a:t>Local environment setup, Python environment variables </a:t>
            </a:r>
          </a:p>
          <a:p>
            <a:pPr marL="342900" lvl="0" indent="-342900">
              <a:buFont typeface="Arial" panose="020B0604020202020204" pitchFamily="34" charset="0"/>
              <a:buChar char="•"/>
            </a:pPr>
            <a:r>
              <a:rPr lang="en-US" sz="2000" dirty="0"/>
              <a:t>Script from the command-line </a:t>
            </a:r>
          </a:p>
          <a:p>
            <a:pPr marL="342900" lvl="0" indent="-342900">
              <a:buFont typeface="Arial" panose="020B0604020202020204" pitchFamily="34" charset="0"/>
              <a:buChar char="•"/>
            </a:pPr>
            <a:r>
              <a:rPr lang="en-US" sz="2000" dirty="0"/>
              <a:t>Choosing IDE for development </a:t>
            </a:r>
          </a:p>
          <a:p>
            <a:pPr marL="342900" lvl="0" indent="-342900">
              <a:buFont typeface="Arial" panose="020B0604020202020204" pitchFamily="34" charset="0"/>
              <a:buChar char="•"/>
            </a:pPr>
            <a:r>
              <a:rPr lang="en-US" sz="2000" dirty="0"/>
              <a:t>Basic datatypes, variables, constants</a:t>
            </a:r>
            <a:endParaRPr lang="sk-SK" sz="2000" b="1" i="1"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998" y="5932701"/>
            <a:ext cx="2500707" cy="844665"/>
          </a:xfrm>
          <a:prstGeom prst="rect">
            <a:avLst/>
          </a:prstGeom>
        </p:spPr>
      </p:pic>
      <p:pic>
        <p:nvPicPr>
          <p:cNvPr id="2" name="Obrázok 1">
            <a:extLst>
              <a:ext uri="{FF2B5EF4-FFF2-40B4-BE49-F238E27FC236}">
                <a16:creationId xmlns:a16="http://schemas.microsoft.com/office/drawing/2014/main" id="{283B42BE-3171-40D8-B488-9F13006B2B57}"/>
              </a:ext>
            </a:extLst>
          </p:cNvPr>
          <p:cNvPicPr>
            <a:picLocks noChangeAspect="1"/>
          </p:cNvPicPr>
          <p:nvPr/>
        </p:nvPicPr>
        <p:blipFill>
          <a:blip r:embed="rId3"/>
          <a:stretch>
            <a:fillRect/>
          </a:stretch>
        </p:blipFill>
        <p:spPr>
          <a:xfrm>
            <a:off x="698904" y="4741107"/>
            <a:ext cx="5035760" cy="1613926"/>
          </a:xfrm>
          <a:prstGeom prst="rect">
            <a:avLst/>
          </a:prstGeom>
        </p:spPr>
      </p:pic>
    </p:spTree>
    <p:extLst>
      <p:ext uri="{BB962C8B-B14F-4D97-AF65-F5344CB8AC3E}">
        <p14:creationId xmlns:p14="http://schemas.microsoft.com/office/powerpoint/2010/main" val="280783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554545"/>
          </a:xfrm>
          <a:prstGeom prst="rect">
            <a:avLst/>
          </a:prstGeom>
          <a:noFill/>
        </p:spPr>
        <p:txBody>
          <a:bodyPr wrap="square" rtlCol="0">
            <a:spAutoFit/>
          </a:bodyPr>
          <a:lstStyle/>
          <a:p>
            <a:pPr lvl="0"/>
            <a:r>
              <a:rPr lang="en-US" sz="2000" b="1" dirty="0"/>
              <a:t>2. Language basics, iterations, loops, conditions, modules</a:t>
            </a:r>
          </a:p>
          <a:p>
            <a:pPr marL="457200" lvl="0" indent="-457200">
              <a:buAutoNum type="arabicPeriod"/>
            </a:pPr>
            <a:endParaRPr lang="en-US" sz="2000" dirty="0"/>
          </a:p>
          <a:p>
            <a:pPr marL="342900" lvl="0" indent="-342900">
              <a:buFont typeface="Arial" panose="020B0604020202020204" pitchFamily="34" charset="0"/>
              <a:buChar char="•"/>
            </a:pPr>
            <a:r>
              <a:rPr lang="en-US" sz="2000" dirty="0"/>
              <a:t>The first Python program </a:t>
            </a:r>
          </a:p>
          <a:p>
            <a:pPr marL="342900" lvl="0" indent="-342900">
              <a:buFont typeface="Arial" panose="020B0604020202020204" pitchFamily="34" charset="0"/>
              <a:buChar char="•"/>
            </a:pPr>
            <a:r>
              <a:rPr lang="en-US" sz="2000" dirty="0"/>
              <a:t>Reserved words </a:t>
            </a:r>
          </a:p>
          <a:p>
            <a:pPr marL="342900" lvl="0" indent="-342900">
              <a:buFont typeface="Arial" panose="020B0604020202020204" pitchFamily="34" charset="0"/>
              <a:buChar char="•"/>
            </a:pPr>
            <a:r>
              <a:rPr lang="en-US" sz="2000" dirty="0"/>
              <a:t>Quotation, comments</a:t>
            </a:r>
          </a:p>
          <a:p>
            <a:pPr marL="342900" lvl="0" indent="-342900">
              <a:buFont typeface="Arial" panose="020B0604020202020204" pitchFamily="34" charset="0"/>
              <a:buChar char="•"/>
            </a:pPr>
            <a:r>
              <a:rPr lang="en-US" sz="2000" dirty="0"/>
              <a:t>Basic operations in Python</a:t>
            </a:r>
          </a:p>
          <a:p>
            <a:pPr marL="342900" lvl="0" indent="-342900">
              <a:buFont typeface="Arial" panose="020B0604020202020204" pitchFamily="34" charset="0"/>
              <a:buChar char="•"/>
            </a:pPr>
            <a:r>
              <a:rPr lang="en-US" sz="2000" dirty="0"/>
              <a:t>Loop control statements</a:t>
            </a:r>
          </a:p>
          <a:p>
            <a:pPr marL="342900" lvl="0" indent="-342900">
              <a:buFont typeface="Arial" panose="020B0604020202020204" pitchFamily="34" charset="0"/>
              <a:buChar char="•"/>
            </a:pPr>
            <a:r>
              <a:rPr lang="en-US" sz="2000" dirty="0"/>
              <a:t>Nested loops</a:t>
            </a:r>
            <a:endParaRPr lang="sk-SK" sz="2000" b="1" i="1"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998" y="5932701"/>
            <a:ext cx="2500707" cy="844665"/>
          </a:xfrm>
          <a:prstGeom prst="rect">
            <a:avLst/>
          </a:prstGeom>
        </p:spPr>
      </p:pic>
      <p:sp>
        <p:nvSpPr>
          <p:cNvPr id="8" name="Rectangle 1">
            <a:extLst>
              <a:ext uri="{FF2B5EF4-FFF2-40B4-BE49-F238E27FC236}">
                <a16:creationId xmlns:a16="http://schemas.microsoft.com/office/drawing/2014/main" id="{AD31FFCA-901C-4112-98ED-53E20E6A4298}"/>
              </a:ext>
            </a:extLst>
          </p:cNvPr>
          <p:cNvSpPr>
            <a:spLocks noChangeArrowheads="1"/>
          </p:cNvSpPr>
          <p:nvPr/>
        </p:nvSpPr>
        <p:spPr bwMode="auto">
          <a:xfrm>
            <a:off x="3680897" y="4534257"/>
            <a:ext cx="3663182" cy="738664"/>
          </a:xfrm>
          <a:prstGeom prst="rect">
            <a:avLst/>
          </a:prstGeom>
          <a:solidFill>
            <a:srgbClr val="F6F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This</a:t>
            </a:r>
            <a:r>
              <a:rPr kumimoji="0" lang="sk-SK" altLang="sk-SK" sz="1400" b="0" i="0" u="none" strike="noStrike" cap="none" normalizeH="0" baseline="0" dirty="0">
                <a:ln>
                  <a:noFill/>
                </a:ln>
                <a:solidFill>
                  <a:srgbClr val="595979"/>
                </a:solidFill>
                <a:effectLst/>
                <a:latin typeface="Consolas" panose="020B0609020204030204" pitchFamily="49" charset="0"/>
              </a:rPr>
              <a:t> program </a:t>
            </a:r>
            <a:r>
              <a:rPr kumimoji="0" lang="sk-SK" altLang="sk-SK" sz="1400" b="0" i="0" u="none" strike="noStrike" cap="none" normalizeH="0" baseline="0" dirty="0" err="1">
                <a:ln>
                  <a:noFill/>
                </a:ln>
                <a:solidFill>
                  <a:srgbClr val="595979"/>
                </a:solidFill>
                <a:effectLst/>
                <a:latin typeface="Consolas" panose="020B0609020204030204" pitchFamily="49" charset="0"/>
              </a:rPr>
              <a:t>prints</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Hello</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world</a:t>
            </a:r>
            <a:r>
              <a:rPr kumimoji="0" lang="sk-SK" altLang="sk-SK" sz="1400" b="0" i="0" u="none" strike="noStrike" cap="none" normalizeH="0" baseline="0" dirty="0">
                <a:ln>
                  <a:noFill/>
                </a:ln>
                <a:solidFill>
                  <a:srgbClr val="595979"/>
                </a:solidFill>
                <a:effectLst/>
                <a:latin typeface="Consolas" panose="020B0609020204030204" pitchFamily="49" charset="0"/>
              </a:rPr>
              <a:t>!</a:t>
            </a:r>
            <a:endParaRPr kumimoji="0" lang="en-US" altLang="sk-SK" sz="1400" b="0" i="0" u="none" strike="noStrike" cap="none" normalizeH="0" baseline="0" dirty="0">
              <a:ln>
                <a:noFill/>
              </a:ln>
              <a:solidFill>
                <a:srgbClr val="595979"/>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err="1">
                <a:ln>
                  <a:noFill/>
                </a:ln>
                <a:solidFill>
                  <a:srgbClr val="200080"/>
                </a:solidFill>
                <a:effectLst/>
                <a:latin typeface="Consolas" panose="020B0609020204030204" pitchFamily="49" charset="0"/>
              </a:rPr>
              <a:t>print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err="1">
                <a:ln>
                  <a:noFill/>
                </a:ln>
                <a:solidFill>
                  <a:srgbClr val="1060B6"/>
                </a:solidFill>
                <a:effectLst/>
                <a:latin typeface="Consolas" panose="020B0609020204030204" pitchFamily="49" charset="0"/>
              </a:rPr>
              <a:t>Hello</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world</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sk-SK" altLang="sk-SK" sz="1400" b="0" i="0" u="none" strike="noStrike" cap="none" normalizeH="0" baseline="0" dirty="0">
              <a:ln>
                <a:noFill/>
              </a:ln>
              <a:solidFill>
                <a:schemeClr val="tx1"/>
              </a:solidFill>
              <a:effectLst/>
              <a:latin typeface="Consolas" panose="020B0609020204030204" pitchFamily="49" charset="0"/>
            </a:endParaRPr>
          </a:p>
        </p:txBody>
      </p:sp>
    </p:spTree>
    <p:extLst>
      <p:ext uri="{BB962C8B-B14F-4D97-AF65-F5344CB8AC3E}">
        <p14:creationId xmlns:p14="http://schemas.microsoft.com/office/powerpoint/2010/main" val="87660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554545"/>
          </a:xfrm>
          <a:prstGeom prst="rect">
            <a:avLst/>
          </a:prstGeom>
          <a:noFill/>
        </p:spPr>
        <p:txBody>
          <a:bodyPr wrap="square" rtlCol="0">
            <a:spAutoFit/>
          </a:bodyPr>
          <a:lstStyle/>
          <a:p>
            <a:pPr lvl="0"/>
            <a:r>
              <a:rPr lang="en-US" sz="2000" b="1" dirty="0"/>
              <a:t>3. Strings, encodings, operations with strings</a:t>
            </a:r>
          </a:p>
          <a:p>
            <a:pPr marL="457200" lvl="0" indent="-457200">
              <a:buAutoNum type="arabicPeriod"/>
            </a:pPr>
            <a:endParaRPr lang="en-US" sz="2000" dirty="0"/>
          </a:p>
          <a:p>
            <a:pPr marL="342900" lvl="0" indent="-342900">
              <a:buFont typeface="Arial" panose="020B0604020202020204" pitchFamily="34" charset="0"/>
              <a:buChar char="•"/>
            </a:pPr>
            <a:r>
              <a:rPr lang="en-US" sz="2000" dirty="0"/>
              <a:t>Accessing values in Strings</a:t>
            </a:r>
          </a:p>
          <a:p>
            <a:pPr marL="342900" lvl="0" indent="-342900">
              <a:buFont typeface="Arial" panose="020B0604020202020204" pitchFamily="34" charset="0"/>
              <a:buChar char="•"/>
            </a:pPr>
            <a:r>
              <a:rPr lang="en-US" sz="2000" dirty="0"/>
              <a:t>Escaping characters</a:t>
            </a:r>
          </a:p>
          <a:p>
            <a:pPr marL="342900" lvl="0" indent="-342900">
              <a:buFont typeface="Arial" panose="020B0604020202020204" pitchFamily="34" charset="0"/>
              <a:buChar char="•"/>
            </a:pPr>
            <a:r>
              <a:rPr lang="en-US" sz="2000" dirty="0"/>
              <a:t>String special operators </a:t>
            </a:r>
          </a:p>
          <a:p>
            <a:pPr marL="342900" lvl="0" indent="-342900">
              <a:buFont typeface="Arial" panose="020B0604020202020204" pitchFamily="34" charset="0"/>
              <a:buChar char="•"/>
            </a:pPr>
            <a:r>
              <a:rPr lang="en-US" sz="2000" dirty="0"/>
              <a:t>String formatting operator </a:t>
            </a:r>
          </a:p>
          <a:p>
            <a:pPr marL="342900" lvl="0" indent="-342900">
              <a:buFont typeface="Arial" panose="020B0604020202020204" pitchFamily="34" charset="0"/>
              <a:buChar char="•"/>
            </a:pPr>
            <a:r>
              <a:rPr lang="en-US" sz="2000" dirty="0"/>
              <a:t>Triple quotes </a:t>
            </a:r>
          </a:p>
          <a:p>
            <a:pPr marL="342900" lvl="0" indent="-342900">
              <a:buFont typeface="Arial" panose="020B0604020202020204" pitchFamily="34" charset="0"/>
              <a:buChar char="•"/>
            </a:pPr>
            <a:r>
              <a:rPr lang="en-US" sz="2000" dirty="0"/>
              <a:t>Built-in string methods examples</a:t>
            </a:r>
            <a:endParaRPr lang="sk-SK" sz="2000" b="1" i="1"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998" y="5932701"/>
            <a:ext cx="2500707" cy="844665"/>
          </a:xfrm>
          <a:prstGeom prst="rect">
            <a:avLst/>
          </a:prstGeom>
        </p:spPr>
      </p:pic>
      <p:sp>
        <p:nvSpPr>
          <p:cNvPr id="10" name="Rectangle 2">
            <a:extLst>
              <a:ext uri="{FF2B5EF4-FFF2-40B4-BE49-F238E27FC236}">
                <a16:creationId xmlns:a16="http://schemas.microsoft.com/office/drawing/2014/main" id="{8E72A12E-440F-4318-9059-5B59C8BF0BD6}"/>
              </a:ext>
            </a:extLst>
          </p:cNvPr>
          <p:cNvSpPr>
            <a:spLocks noChangeArrowheads="1"/>
          </p:cNvSpPr>
          <p:nvPr/>
        </p:nvSpPr>
        <p:spPr bwMode="auto">
          <a:xfrm>
            <a:off x="2998172" y="4759446"/>
            <a:ext cx="5750292" cy="1169551"/>
          </a:xfrm>
          <a:prstGeom prst="rect">
            <a:avLst/>
          </a:prstGeom>
          <a:solidFill>
            <a:srgbClr val="F6F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err="1">
                <a:ln>
                  <a:noFill/>
                </a:ln>
                <a:solidFill>
                  <a:srgbClr val="000020"/>
                </a:solidFill>
                <a:effectLst/>
                <a:latin typeface="Consolas" panose="020B0609020204030204" pitchFamily="49" charset="0"/>
              </a:rPr>
              <a:t>quantity</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8C00"/>
                </a:solidFill>
                <a:effectLst/>
                <a:latin typeface="Consolas" panose="020B0609020204030204" pitchFamily="49" charset="0"/>
              </a:rPr>
              <a:t>3</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err="1">
                <a:ln>
                  <a:noFill/>
                </a:ln>
                <a:solidFill>
                  <a:srgbClr val="000020"/>
                </a:solidFill>
                <a:effectLst/>
                <a:latin typeface="Consolas" panose="020B0609020204030204" pitchFamily="49" charset="0"/>
              </a:rPr>
              <a:t>itemno</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8C00"/>
                </a:solidFill>
                <a:effectLst/>
                <a:latin typeface="Consolas" panose="020B0609020204030204" pitchFamily="49" charset="0"/>
              </a:rPr>
              <a:t>567</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err="1">
                <a:ln>
                  <a:noFill/>
                </a:ln>
                <a:solidFill>
                  <a:srgbClr val="000020"/>
                </a:solidFill>
                <a:effectLst/>
                <a:latin typeface="Consolas" panose="020B0609020204030204" pitchFamily="49" charset="0"/>
              </a:rPr>
              <a:t>price</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008000"/>
                </a:solidFill>
                <a:effectLst/>
                <a:latin typeface="Consolas" panose="020B0609020204030204" pitchFamily="49" charset="0"/>
              </a:rPr>
              <a:t>49.95</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err="1">
                <a:ln>
                  <a:noFill/>
                </a:ln>
                <a:solidFill>
                  <a:srgbClr val="000020"/>
                </a:solidFill>
                <a:effectLst/>
                <a:latin typeface="Consolas" panose="020B0609020204030204" pitchFamily="49" charset="0"/>
              </a:rPr>
              <a:t>myorder</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1060B6"/>
                </a:solidFill>
                <a:effectLst/>
                <a:latin typeface="Consolas" panose="020B0609020204030204" pitchFamily="49" charset="0"/>
              </a:rPr>
              <a:t>"I </a:t>
            </a:r>
            <a:r>
              <a:rPr kumimoji="0" lang="sk-SK" altLang="sk-SK" sz="1400" b="0" i="0" u="none" strike="noStrike" cap="none" normalizeH="0" baseline="0" dirty="0" err="1">
                <a:ln>
                  <a:noFill/>
                </a:ln>
                <a:solidFill>
                  <a:srgbClr val="1060B6"/>
                </a:solidFill>
                <a:effectLst/>
                <a:latin typeface="Consolas" panose="020B0609020204030204" pitchFamily="49" charset="0"/>
              </a:rPr>
              <a:t>want</a:t>
            </a:r>
            <a:r>
              <a:rPr kumimoji="0" lang="sk-SK" altLang="sk-SK" sz="1400" b="0" i="0" u="none" strike="noStrike" cap="none" normalizeH="0" baseline="0" dirty="0">
                <a:ln>
                  <a:noFill/>
                </a:ln>
                <a:solidFill>
                  <a:srgbClr val="1060B6"/>
                </a:solidFill>
                <a:effectLst/>
                <a:latin typeface="Consolas" panose="020B0609020204030204" pitchFamily="49" charset="0"/>
              </a:rPr>
              <a:t> {} </a:t>
            </a:r>
            <a:r>
              <a:rPr kumimoji="0" lang="sk-SK" altLang="sk-SK" sz="1400" b="0" i="0" u="none" strike="noStrike" cap="none" normalizeH="0" baseline="0" dirty="0" err="1">
                <a:ln>
                  <a:noFill/>
                </a:ln>
                <a:solidFill>
                  <a:srgbClr val="1060B6"/>
                </a:solidFill>
                <a:effectLst/>
                <a:latin typeface="Consolas" panose="020B0609020204030204" pitchFamily="49" charset="0"/>
              </a:rPr>
              <a:t>pieces</a:t>
            </a:r>
            <a:r>
              <a:rPr kumimoji="0" lang="sk-SK" altLang="sk-SK" sz="1400" b="0" i="0" u="none" strike="noStrike" cap="none" normalizeH="0" baseline="0" dirty="0">
                <a:ln>
                  <a:noFill/>
                </a:ln>
                <a:solidFill>
                  <a:srgbClr val="1060B6"/>
                </a:solidFill>
                <a:effectLst/>
                <a:latin typeface="Consolas" panose="020B0609020204030204" pitchFamily="49" charset="0"/>
              </a:rPr>
              <a:t> of </a:t>
            </a:r>
            <a:r>
              <a:rPr kumimoji="0" lang="sk-SK" altLang="sk-SK" sz="1400" b="0" i="0" u="none" strike="noStrike" cap="none" normalizeH="0" baseline="0" dirty="0" err="1">
                <a:ln>
                  <a:noFill/>
                </a:ln>
                <a:solidFill>
                  <a:srgbClr val="1060B6"/>
                </a:solidFill>
                <a:effectLst/>
                <a:latin typeface="Consolas" panose="020B0609020204030204" pitchFamily="49" charset="0"/>
              </a:rPr>
              <a:t>item</a:t>
            </a:r>
            <a:r>
              <a:rPr kumimoji="0" lang="sk-SK" altLang="sk-SK" sz="1400" b="0" i="0" u="none" strike="noStrike" cap="none" normalizeH="0" baseline="0" dirty="0">
                <a:ln>
                  <a:noFill/>
                </a:ln>
                <a:solidFill>
                  <a:srgbClr val="1060B6"/>
                </a:solidFill>
                <a:effectLst/>
                <a:latin typeface="Consolas" panose="020B0609020204030204" pitchFamily="49" charset="0"/>
              </a:rPr>
              <a:t> {} </a:t>
            </a:r>
            <a:r>
              <a:rPr kumimoji="0" lang="sk-SK" altLang="sk-SK" sz="1400" b="0" i="0" u="none" strike="noStrike" cap="none" normalizeH="0" baseline="0" dirty="0" err="1">
                <a:ln>
                  <a:noFill/>
                </a:ln>
                <a:solidFill>
                  <a:srgbClr val="1060B6"/>
                </a:solidFill>
                <a:effectLst/>
                <a:latin typeface="Consolas" panose="020B0609020204030204" pitchFamily="49" charset="0"/>
              </a:rPr>
              <a:t>for</a:t>
            </a:r>
            <a:r>
              <a:rPr kumimoji="0" lang="sk-SK" altLang="sk-SK" sz="1400" b="0" i="0" u="none" strike="noStrike" cap="none" normalizeH="0" baseline="0" dirty="0">
                <a:ln>
                  <a:noFill/>
                </a:ln>
                <a:solidFill>
                  <a:srgbClr val="1060B6"/>
                </a:solidFill>
                <a:effectLst/>
                <a:latin typeface="Consolas" panose="020B0609020204030204" pitchFamily="49" charset="0"/>
              </a:rPr>
              <a:t> {} </a:t>
            </a:r>
            <a:r>
              <a:rPr kumimoji="0" lang="sk-SK" altLang="sk-SK" sz="1400" b="0" i="0" u="none" strike="noStrike" cap="none" normalizeH="0" baseline="0" dirty="0" err="1">
                <a:ln>
                  <a:noFill/>
                </a:ln>
                <a:solidFill>
                  <a:srgbClr val="1060B6"/>
                </a:solidFill>
                <a:effectLst/>
                <a:latin typeface="Consolas" panose="020B0609020204030204" pitchFamily="49" charset="0"/>
              </a:rPr>
              <a:t>dollars</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err="1">
                <a:ln>
                  <a:noFill/>
                </a:ln>
                <a:solidFill>
                  <a:srgbClr val="200080"/>
                </a:solidFill>
                <a:effectLst/>
                <a:latin typeface="Consolas" panose="020B0609020204030204" pitchFamily="49" charset="0"/>
              </a:rPr>
              <a:t>print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err="1">
                <a:ln>
                  <a:noFill/>
                </a:ln>
                <a:solidFill>
                  <a:srgbClr val="000020"/>
                </a:solidFill>
                <a:effectLst/>
                <a:latin typeface="Consolas" panose="020B0609020204030204" pitchFamily="49" charset="0"/>
              </a:rPr>
              <a:t>myorder</a:t>
            </a:r>
            <a:r>
              <a:rPr kumimoji="0" lang="sk-SK" altLang="sk-SK" sz="1400" b="0" i="0" u="none" strike="noStrike" cap="none" normalizeH="0" baseline="0" dirty="0" err="1">
                <a:ln>
                  <a:noFill/>
                </a:ln>
                <a:solidFill>
                  <a:srgbClr val="308080"/>
                </a:solidFill>
                <a:effectLst/>
                <a:latin typeface="Consolas" panose="020B0609020204030204" pitchFamily="49" charset="0"/>
              </a:rPr>
              <a:t>.</a:t>
            </a:r>
            <a:r>
              <a:rPr kumimoji="0" lang="sk-SK" altLang="sk-SK" sz="1400" b="0" i="0" u="none" strike="noStrike" cap="none" normalizeH="0" baseline="0" dirty="0" err="1">
                <a:ln>
                  <a:noFill/>
                </a:ln>
                <a:solidFill>
                  <a:srgbClr val="000020"/>
                </a:solidFill>
                <a:effectLst/>
                <a:latin typeface="Consolas" panose="020B0609020204030204" pitchFamily="49" charset="0"/>
              </a:rPr>
              <a:t>format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err="1">
                <a:ln>
                  <a:noFill/>
                </a:ln>
                <a:solidFill>
                  <a:srgbClr val="000020"/>
                </a:solidFill>
                <a:effectLst/>
                <a:latin typeface="Consolas" panose="020B0609020204030204" pitchFamily="49" charset="0"/>
              </a:rPr>
              <a:t>quantity</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err="1">
                <a:ln>
                  <a:noFill/>
                </a:ln>
                <a:solidFill>
                  <a:srgbClr val="000020"/>
                </a:solidFill>
                <a:effectLst/>
                <a:latin typeface="Consolas" panose="020B0609020204030204" pitchFamily="49" charset="0"/>
              </a:rPr>
              <a:t>itemno</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err="1">
                <a:ln>
                  <a:noFill/>
                </a:ln>
                <a:solidFill>
                  <a:srgbClr val="000020"/>
                </a:solidFill>
                <a:effectLst/>
                <a:latin typeface="Consolas" panose="020B0609020204030204" pitchFamily="49" charset="0"/>
              </a:rPr>
              <a:t>price</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sk-SK" altLang="sk-SK" sz="1400" b="0" i="0" u="none" strike="noStrike" cap="none" normalizeH="0" baseline="0" dirty="0">
              <a:ln>
                <a:noFill/>
              </a:ln>
              <a:solidFill>
                <a:schemeClr val="tx1"/>
              </a:solidFill>
              <a:effectLst/>
              <a:latin typeface="Consolas" panose="020B0609020204030204" pitchFamily="49" charset="0"/>
            </a:endParaRPr>
          </a:p>
        </p:txBody>
      </p:sp>
    </p:spTree>
    <p:extLst>
      <p:ext uri="{BB962C8B-B14F-4D97-AF65-F5344CB8AC3E}">
        <p14:creationId xmlns:p14="http://schemas.microsoft.com/office/powerpoint/2010/main" val="161513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C785E19-7753-450B-BCBC-CF71D8814BD2}"/>
              </a:ext>
            </a:extLst>
          </p:cNvPr>
          <p:cNvSpPr txBox="1">
            <a:spLocks/>
          </p:cNvSpPr>
          <p:nvPr/>
        </p:nvSpPr>
        <p:spPr>
          <a:xfrm>
            <a:off x="467544" y="836712"/>
            <a:ext cx="8229600" cy="1143000"/>
          </a:xfrm>
          <a:prstGeom prst="rect">
            <a:avLst/>
          </a:prstGeom>
        </p:spPr>
        <p:txBody>
          <a:bodyPr vert="horz" lIns="91440" tIns="45720" rIns="91440" bIns="45720" rtlCol="0" anchor="ctr">
            <a:normAutofit/>
          </a:bodyPr>
          <a:lstStyle/>
          <a:p>
            <a:pPr algn="ctr"/>
            <a:r>
              <a:rPr lang="en-GB" sz="3200" b="1" dirty="0">
                <a:solidFill>
                  <a:srgbClr val="0070C0"/>
                </a:solidFill>
              </a:rPr>
              <a:t>Contents</a:t>
            </a:r>
            <a:endParaRPr lang="sk-SK" sz="3200" b="1" dirty="0">
              <a:solidFill>
                <a:srgbClr val="0070C0"/>
              </a:solidFill>
            </a:endParaRPr>
          </a:p>
        </p:txBody>
      </p:sp>
      <p:sp>
        <p:nvSpPr>
          <p:cNvPr id="6" name="BlokTextu 5">
            <a:extLst>
              <a:ext uri="{FF2B5EF4-FFF2-40B4-BE49-F238E27FC236}">
                <a16:creationId xmlns:a16="http://schemas.microsoft.com/office/drawing/2014/main" id="{329B48BC-A24C-46EB-9507-3C96C60A98E8}"/>
              </a:ext>
            </a:extLst>
          </p:cNvPr>
          <p:cNvSpPr txBox="1"/>
          <p:nvPr/>
        </p:nvSpPr>
        <p:spPr>
          <a:xfrm>
            <a:off x="395536" y="1979712"/>
            <a:ext cx="8352928" cy="2554545"/>
          </a:xfrm>
          <a:prstGeom prst="rect">
            <a:avLst/>
          </a:prstGeom>
          <a:noFill/>
        </p:spPr>
        <p:txBody>
          <a:bodyPr wrap="square" rtlCol="0">
            <a:spAutoFit/>
          </a:bodyPr>
          <a:lstStyle/>
          <a:p>
            <a:pPr lvl="0"/>
            <a:r>
              <a:rPr lang="en-US" sz="2000" b="1" dirty="0"/>
              <a:t>4. Function syntax, parameters, namespaces</a:t>
            </a:r>
          </a:p>
          <a:p>
            <a:pPr lvl="0"/>
            <a:endParaRPr lang="en-US" sz="2000" dirty="0"/>
          </a:p>
          <a:p>
            <a:pPr marL="342900" lvl="0" indent="-342900">
              <a:buFont typeface="Arial" panose="020B0604020202020204" pitchFamily="34" charset="0"/>
              <a:buChar char="•"/>
            </a:pPr>
            <a:r>
              <a:rPr lang="en-US" sz="2000" dirty="0"/>
              <a:t>Functions definitions in Python</a:t>
            </a:r>
          </a:p>
          <a:p>
            <a:pPr marL="342900" lvl="0" indent="-342900">
              <a:buFont typeface="Arial" panose="020B0604020202020204" pitchFamily="34" charset="0"/>
              <a:buChar char="•"/>
            </a:pPr>
            <a:r>
              <a:rPr lang="en-US" sz="2000" dirty="0"/>
              <a:t>Parameters of functions, return values</a:t>
            </a:r>
          </a:p>
          <a:p>
            <a:pPr marL="342900" indent="-342900">
              <a:buFont typeface="Arial" panose="020B0604020202020204" pitchFamily="34" charset="0"/>
              <a:buChar char="•"/>
            </a:pPr>
            <a:r>
              <a:rPr lang="en-US" sz="2000" dirty="0"/>
              <a:t>Built-in functions, user-defined functions</a:t>
            </a:r>
          </a:p>
          <a:p>
            <a:pPr marL="342900" lvl="0" indent="-342900">
              <a:buFont typeface="Arial" panose="020B0604020202020204" pitchFamily="34" charset="0"/>
              <a:buChar char="•"/>
            </a:pPr>
            <a:r>
              <a:rPr lang="en-US" sz="2000" dirty="0"/>
              <a:t>Local and global variables</a:t>
            </a:r>
          </a:p>
          <a:p>
            <a:pPr marL="342900" lvl="0" indent="-342900">
              <a:buFont typeface="Arial" panose="020B0604020202020204" pitchFamily="34" charset="0"/>
              <a:buChar char="•"/>
            </a:pPr>
            <a:r>
              <a:rPr lang="en-US" sz="2000" dirty="0"/>
              <a:t>Anonymous functions</a:t>
            </a:r>
          </a:p>
          <a:p>
            <a:pPr marL="342900" lvl="0" indent="-342900">
              <a:buFont typeface="Arial" panose="020B0604020202020204" pitchFamily="34" charset="0"/>
              <a:buChar char="•"/>
            </a:pPr>
            <a:r>
              <a:rPr lang="en-US" sz="2000" dirty="0"/>
              <a:t>Functions vs methods</a:t>
            </a:r>
            <a:endParaRPr lang="sk-SK" sz="2000" b="1" i="1" dirty="0"/>
          </a:p>
        </p:txBody>
      </p:sp>
      <p:pic>
        <p:nvPicPr>
          <p:cNvPr id="9" name="Obrázok 8">
            <a:extLst>
              <a:ext uri="{FF2B5EF4-FFF2-40B4-BE49-F238E27FC236}">
                <a16:creationId xmlns:a16="http://schemas.microsoft.com/office/drawing/2014/main" id="{A4D651AE-2251-4649-A53F-9B202E7BF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998" y="5932701"/>
            <a:ext cx="2500707" cy="844665"/>
          </a:xfrm>
          <a:prstGeom prst="rect">
            <a:avLst/>
          </a:prstGeom>
        </p:spPr>
      </p:pic>
      <p:sp>
        <p:nvSpPr>
          <p:cNvPr id="5" name="Rectangle 1">
            <a:extLst>
              <a:ext uri="{FF2B5EF4-FFF2-40B4-BE49-F238E27FC236}">
                <a16:creationId xmlns:a16="http://schemas.microsoft.com/office/drawing/2014/main" id="{884C445C-2E95-48A8-BBD7-1D4FA6BBC8BC}"/>
              </a:ext>
            </a:extLst>
          </p:cNvPr>
          <p:cNvSpPr>
            <a:spLocks noChangeArrowheads="1"/>
          </p:cNvSpPr>
          <p:nvPr/>
        </p:nvSpPr>
        <p:spPr bwMode="auto">
          <a:xfrm>
            <a:off x="3390196" y="3958295"/>
            <a:ext cx="5358268" cy="1815882"/>
          </a:xfrm>
          <a:prstGeom prst="rect">
            <a:avLst/>
          </a:prstGeom>
          <a:solidFill>
            <a:srgbClr val="F6F8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Function</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definition</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is</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here</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1" i="0" u="none" strike="noStrike" cap="none" normalizeH="0" baseline="0" dirty="0" err="1">
                <a:ln>
                  <a:noFill/>
                </a:ln>
                <a:solidFill>
                  <a:srgbClr val="200080"/>
                </a:solidFill>
                <a:effectLst/>
                <a:latin typeface="Consolas" panose="020B0609020204030204" pitchFamily="49" charset="0"/>
              </a:rPr>
              <a:t>def</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err="1">
                <a:ln>
                  <a:noFill/>
                </a:ln>
                <a:solidFill>
                  <a:srgbClr val="000020"/>
                </a:solidFill>
                <a:effectLst/>
                <a:latin typeface="Consolas" panose="020B0609020204030204" pitchFamily="49" charset="0"/>
              </a:rPr>
              <a:t>printme</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err="1">
                <a:ln>
                  <a:noFill/>
                </a:ln>
                <a:solidFill>
                  <a:srgbClr val="400000"/>
                </a:solidFill>
                <a:effectLst/>
                <a:latin typeface="Consolas" panose="020B0609020204030204" pitchFamily="49" charset="0"/>
              </a:rPr>
              <a:t>str</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err="1">
                <a:ln>
                  <a:noFill/>
                </a:ln>
                <a:solidFill>
                  <a:srgbClr val="1060B6"/>
                </a:solidFill>
                <a:effectLst/>
                <a:latin typeface="Consolas" panose="020B0609020204030204" pitchFamily="49" charset="0"/>
              </a:rPr>
              <a:t>This</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prints</a:t>
            </a:r>
            <a:r>
              <a:rPr kumimoji="0" lang="sk-SK" altLang="sk-SK" sz="1400" b="0" i="0" u="none" strike="noStrike" cap="none" normalizeH="0" baseline="0" dirty="0">
                <a:ln>
                  <a:noFill/>
                </a:ln>
                <a:solidFill>
                  <a:srgbClr val="1060B6"/>
                </a:solidFill>
                <a:effectLst/>
                <a:latin typeface="Consolas" panose="020B0609020204030204" pitchFamily="49" charset="0"/>
              </a:rPr>
              <a:t> a </a:t>
            </a:r>
            <a:r>
              <a:rPr kumimoji="0" lang="sk-SK" altLang="sk-SK" sz="1400" b="0" i="0" u="none" strike="noStrike" cap="none" normalizeH="0" baseline="0" dirty="0" err="1">
                <a:ln>
                  <a:noFill/>
                </a:ln>
                <a:solidFill>
                  <a:srgbClr val="1060B6"/>
                </a:solidFill>
                <a:effectLst/>
                <a:latin typeface="Consolas" panose="020B0609020204030204" pitchFamily="49" charset="0"/>
              </a:rPr>
              <a:t>passed</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string</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into</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this</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function</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sk-SK" sz="1400" dirty="0">
                <a:solidFill>
                  <a:srgbClr val="000020"/>
                </a:solidFill>
                <a:latin typeface="Consolas" panose="020B0609020204030204" pitchFamily="49" charset="0"/>
              </a:rPr>
              <a:t>    </a:t>
            </a:r>
            <a:r>
              <a:rPr kumimoji="0" lang="sk-SK" altLang="sk-SK" sz="1400" b="1" i="0" u="none" strike="noStrike" cap="none" normalizeH="0" baseline="0" dirty="0" err="1">
                <a:ln>
                  <a:noFill/>
                </a:ln>
                <a:solidFill>
                  <a:srgbClr val="200080"/>
                </a:solidFill>
                <a:effectLst/>
                <a:latin typeface="Consolas" panose="020B0609020204030204" pitchFamily="49" charset="0"/>
              </a:rPr>
              <a:t>print</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0" i="0" u="none" strike="noStrike" cap="none" normalizeH="0" baseline="0" dirty="0" err="1">
                <a:ln>
                  <a:noFill/>
                </a:ln>
                <a:solidFill>
                  <a:srgbClr val="400000"/>
                </a:solidFill>
                <a:effectLst/>
                <a:latin typeface="Consolas" panose="020B0609020204030204" pitchFamily="49" charset="0"/>
              </a:rPr>
              <a:t>str</a:t>
            </a:r>
            <a:r>
              <a:rPr kumimoji="0" lang="sk-SK" altLang="sk-SK" sz="1400" b="0" i="0" u="none" strike="noStrike" cap="none" normalizeH="0" baseline="0" dirty="0">
                <a:ln>
                  <a:noFill/>
                </a:ln>
                <a:solidFill>
                  <a:srgbClr val="000020"/>
                </a:solidFill>
                <a:effectLst/>
                <a:latin typeface="Consolas" panose="020B0609020204030204" pitchFamily="49" charset="0"/>
              </a:rPr>
              <a:t> </a:t>
            </a:r>
            <a:r>
              <a:rPr kumimoji="0" lang="sk-SK" altLang="sk-SK" sz="1400" b="1" i="0" u="none" strike="noStrike" cap="none" normalizeH="0" baseline="0" dirty="0" err="1">
                <a:ln>
                  <a:noFill/>
                </a:ln>
                <a:solidFill>
                  <a:srgbClr val="200080"/>
                </a:solidFill>
                <a:effectLst/>
                <a:latin typeface="Consolas" panose="020B0609020204030204" pitchFamily="49" charset="0"/>
              </a:rPr>
              <a:t>return</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sk-SK" sz="1400" dirty="0">
              <a:solidFill>
                <a:srgbClr val="000020"/>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Now</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you</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can</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call</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printme</a:t>
            </a:r>
            <a:r>
              <a:rPr kumimoji="0" lang="sk-SK" altLang="sk-SK" sz="1400" b="0" i="0" u="none" strike="noStrike" cap="none" normalizeH="0" baseline="0" dirty="0">
                <a:ln>
                  <a:noFill/>
                </a:ln>
                <a:solidFill>
                  <a:srgbClr val="595979"/>
                </a:solidFill>
                <a:effectLst/>
                <a:latin typeface="Consolas" panose="020B0609020204030204" pitchFamily="49" charset="0"/>
              </a:rPr>
              <a:t> </a:t>
            </a:r>
            <a:r>
              <a:rPr kumimoji="0" lang="sk-SK" altLang="sk-SK" sz="1400" b="0" i="0" u="none" strike="noStrike" cap="none" normalizeH="0" baseline="0" dirty="0" err="1">
                <a:ln>
                  <a:noFill/>
                </a:ln>
                <a:solidFill>
                  <a:srgbClr val="595979"/>
                </a:solidFill>
                <a:effectLst/>
                <a:latin typeface="Consolas" panose="020B0609020204030204" pitchFamily="49" charset="0"/>
              </a:rPr>
              <a:t>function</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err="1">
                <a:ln>
                  <a:noFill/>
                </a:ln>
                <a:solidFill>
                  <a:srgbClr val="000020"/>
                </a:solidFill>
                <a:effectLst/>
                <a:latin typeface="Consolas" panose="020B0609020204030204" pitchFamily="49" charset="0"/>
              </a:rPr>
              <a:t>printme</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err="1">
                <a:ln>
                  <a:noFill/>
                </a:ln>
                <a:solidFill>
                  <a:srgbClr val="1060B6"/>
                </a:solidFill>
                <a:effectLst/>
                <a:latin typeface="Consolas" panose="020B0609020204030204" pitchFamily="49" charset="0"/>
              </a:rPr>
              <a:t>I'm</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first</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call</a:t>
            </a:r>
            <a:r>
              <a:rPr kumimoji="0" lang="sk-SK" altLang="sk-SK" sz="1400" b="0" i="0" u="none" strike="noStrike" cap="none" normalizeH="0" baseline="0" dirty="0">
                <a:ln>
                  <a:noFill/>
                </a:ln>
                <a:solidFill>
                  <a:srgbClr val="1060B6"/>
                </a:solidFill>
                <a:effectLst/>
                <a:latin typeface="Consolas" panose="020B0609020204030204" pitchFamily="49" charset="0"/>
              </a:rPr>
              <a:t> to user </a:t>
            </a:r>
            <a:r>
              <a:rPr kumimoji="0" lang="sk-SK" altLang="sk-SK" sz="1400" b="0" i="0" u="none" strike="noStrike" cap="none" normalizeH="0" baseline="0" dirty="0" err="1">
                <a:ln>
                  <a:noFill/>
                </a:ln>
                <a:solidFill>
                  <a:srgbClr val="1060B6"/>
                </a:solidFill>
                <a:effectLst/>
                <a:latin typeface="Consolas" panose="020B0609020204030204" pitchFamily="49" charset="0"/>
              </a:rPr>
              <a:t>defined</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function</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en-US" altLang="sk-SK" sz="1400" b="0" i="0" u="none" strike="noStrike" cap="none" normalizeH="0" baseline="0" dirty="0">
              <a:ln>
                <a:noFill/>
              </a:ln>
              <a:solidFill>
                <a:srgbClr val="00002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400" b="0" i="0" u="none" strike="noStrike" cap="none" normalizeH="0" baseline="0" dirty="0" err="1">
                <a:ln>
                  <a:noFill/>
                </a:ln>
                <a:solidFill>
                  <a:srgbClr val="000020"/>
                </a:solidFill>
                <a:effectLst/>
                <a:latin typeface="Consolas" panose="020B0609020204030204" pitchFamily="49" charset="0"/>
              </a:rPr>
              <a:t>printme</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err="1">
                <a:ln>
                  <a:noFill/>
                </a:ln>
                <a:solidFill>
                  <a:srgbClr val="1060B6"/>
                </a:solidFill>
                <a:effectLst/>
                <a:latin typeface="Consolas" panose="020B0609020204030204" pitchFamily="49" charset="0"/>
              </a:rPr>
              <a:t>Again</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second</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call</a:t>
            </a:r>
            <a:r>
              <a:rPr kumimoji="0" lang="sk-SK" altLang="sk-SK" sz="1400" b="0" i="0" u="none" strike="noStrike" cap="none" normalizeH="0" baseline="0" dirty="0">
                <a:ln>
                  <a:noFill/>
                </a:ln>
                <a:solidFill>
                  <a:srgbClr val="1060B6"/>
                </a:solidFill>
                <a:effectLst/>
                <a:latin typeface="Consolas" panose="020B0609020204030204" pitchFamily="49" charset="0"/>
              </a:rPr>
              <a:t> to </a:t>
            </a:r>
            <a:r>
              <a:rPr kumimoji="0" lang="sk-SK" altLang="sk-SK" sz="1400" b="0" i="0" u="none" strike="noStrike" cap="none" normalizeH="0" baseline="0" dirty="0" err="1">
                <a:ln>
                  <a:noFill/>
                </a:ln>
                <a:solidFill>
                  <a:srgbClr val="1060B6"/>
                </a:solidFill>
                <a:effectLst/>
                <a:latin typeface="Consolas" panose="020B0609020204030204" pitchFamily="49" charset="0"/>
              </a:rPr>
              <a:t>the</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same</a:t>
            </a:r>
            <a:r>
              <a:rPr kumimoji="0" lang="sk-SK" altLang="sk-SK" sz="1400" b="0" i="0" u="none" strike="noStrike" cap="none" normalizeH="0" baseline="0" dirty="0">
                <a:ln>
                  <a:noFill/>
                </a:ln>
                <a:solidFill>
                  <a:srgbClr val="1060B6"/>
                </a:solidFill>
                <a:effectLst/>
                <a:latin typeface="Consolas" panose="020B0609020204030204" pitchFamily="49" charset="0"/>
              </a:rPr>
              <a:t> </a:t>
            </a:r>
            <a:r>
              <a:rPr kumimoji="0" lang="sk-SK" altLang="sk-SK" sz="1400" b="0" i="0" u="none" strike="noStrike" cap="none" normalizeH="0" baseline="0" dirty="0" err="1">
                <a:ln>
                  <a:noFill/>
                </a:ln>
                <a:solidFill>
                  <a:srgbClr val="1060B6"/>
                </a:solidFill>
                <a:effectLst/>
                <a:latin typeface="Consolas" panose="020B0609020204030204" pitchFamily="49" charset="0"/>
              </a:rPr>
              <a:t>function</a:t>
            </a:r>
            <a:r>
              <a:rPr kumimoji="0" lang="sk-SK" altLang="sk-SK" sz="1400" b="0" i="0" u="none" strike="noStrike" cap="none" normalizeH="0" baseline="0" dirty="0">
                <a:ln>
                  <a:noFill/>
                </a:ln>
                <a:solidFill>
                  <a:srgbClr val="1060B6"/>
                </a:solidFill>
                <a:effectLst/>
                <a:latin typeface="Consolas" panose="020B0609020204030204" pitchFamily="49" charset="0"/>
              </a:rPr>
              <a:t>"</a:t>
            </a:r>
            <a:r>
              <a:rPr kumimoji="0" lang="sk-SK" altLang="sk-SK" sz="1400" b="0" i="0" u="none" strike="noStrike" cap="none" normalizeH="0" baseline="0" dirty="0">
                <a:ln>
                  <a:noFill/>
                </a:ln>
                <a:solidFill>
                  <a:srgbClr val="308080"/>
                </a:solidFill>
                <a:effectLst/>
                <a:latin typeface="Consolas" panose="020B0609020204030204" pitchFamily="49" charset="0"/>
              </a:rPr>
              <a:t>)</a:t>
            </a:r>
            <a:r>
              <a:rPr kumimoji="0" lang="sk-SK" altLang="sk-SK" sz="1400" b="0" i="0" u="none" strike="noStrike" cap="none" normalizeH="0" baseline="0" dirty="0">
                <a:ln>
                  <a:noFill/>
                </a:ln>
                <a:solidFill>
                  <a:srgbClr val="000020"/>
                </a:solidFill>
                <a:effectLst/>
                <a:latin typeface="Consolas" panose="020B0609020204030204" pitchFamily="49" charset="0"/>
              </a:rPr>
              <a:t> </a:t>
            </a:r>
            <a:endParaRPr kumimoji="0" lang="sk-SK" altLang="sk-SK" sz="1400" b="0" i="0" u="none" strike="noStrike" cap="none" normalizeH="0" baseline="0" dirty="0">
              <a:ln>
                <a:noFill/>
              </a:ln>
              <a:solidFill>
                <a:schemeClr val="tx1"/>
              </a:solidFill>
              <a:effectLst/>
              <a:latin typeface="Consolas" panose="020B0609020204030204" pitchFamily="49" charset="0"/>
            </a:endParaRPr>
          </a:p>
        </p:txBody>
      </p:sp>
    </p:spTree>
    <p:extLst>
      <p:ext uri="{BB962C8B-B14F-4D97-AF65-F5344CB8AC3E}">
        <p14:creationId xmlns:p14="http://schemas.microsoft.com/office/powerpoint/2010/main" val="2112429883"/>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1298</Words>
  <Application>Microsoft Office PowerPoint</Application>
  <PresentationFormat>Prezentácia na obrazovke (4:3)</PresentationFormat>
  <Paragraphs>244</Paragraphs>
  <Slides>24</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24</vt:i4>
      </vt:variant>
    </vt:vector>
  </HeadingPairs>
  <TitlesOfParts>
    <vt:vector size="30" baseType="lpstr">
      <vt:lpstr>Arial</vt:lpstr>
      <vt:lpstr>Calibri</vt:lpstr>
      <vt:lpstr>Calibri Light</vt:lpstr>
      <vt:lpstr>Consolas</vt:lpstr>
      <vt:lpstr>Wingdings</vt:lpstr>
      <vt:lpstr>Motyw pakietu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MS</dc:creator>
  <cp:lastModifiedBy>Patrik Hrkút</cp:lastModifiedBy>
  <cp:revision>25</cp:revision>
  <dcterms:created xsi:type="dcterms:W3CDTF">2018-02-07T09:39:09Z</dcterms:created>
  <dcterms:modified xsi:type="dcterms:W3CDTF">2019-07-30T10:28:03Z</dcterms:modified>
</cp:coreProperties>
</file>