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handoutMasterIdLst>
    <p:handoutMasterId r:id="rId16"/>
  </p:handoutMasterIdLst>
  <p:sldIdLst>
    <p:sldId id="256" r:id="rId2"/>
    <p:sldId id="288" r:id="rId3"/>
    <p:sldId id="309" r:id="rId4"/>
    <p:sldId id="289" r:id="rId5"/>
    <p:sldId id="329" r:id="rId6"/>
    <p:sldId id="331" r:id="rId7"/>
    <p:sldId id="332" r:id="rId8"/>
    <p:sldId id="333" r:id="rId9"/>
    <p:sldId id="334" r:id="rId10"/>
    <p:sldId id="335" r:id="rId11"/>
    <p:sldId id="336" r:id="rId12"/>
    <p:sldId id="330" r:id="rId13"/>
    <p:sldId id="32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p:cViewPr varScale="1">
        <p:scale>
          <a:sx n="88" d="100"/>
          <a:sy n="88" d="100"/>
        </p:scale>
        <p:origin x="1109" y="72"/>
      </p:cViewPr>
      <p:guideLst>
        <p:guide orient="horz" pos="2160"/>
        <p:guide pos="2880"/>
      </p:guideLst>
    </p:cSldViewPr>
  </p:slideViewPr>
  <p:notesTextViewPr>
    <p:cViewPr>
      <p:scale>
        <a:sx n="1" d="1"/>
        <a:sy n="1" d="1"/>
      </p:scale>
      <p:origin x="0" y="0"/>
    </p:cViewPr>
  </p:notesTextViewPr>
  <p:notesViewPr>
    <p:cSldViewPr>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B3CB66-D2E1-4EFE-9F88-65598CB95A42}" type="datetimeFigureOut">
              <a:rPr lang="sk-SK" smtClean="0"/>
              <a:pPr/>
              <a:t>14. 7. 2019</a:t>
            </a:fld>
            <a:endParaRPr lang="sk-SK"/>
          </a:p>
        </p:txBody>
      </p:sp>
      <p:sp>
        <p:nvSpPr>
          <p:cNvPr id="4" name="Zástupný symbol päty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BA1020-744A-4BA3-9512-D016CA461E00}" type="slidenum">
              <a:rPr lang="sk-SK" smtClean="0"/>
              <a:pPr/>
              <a:t>‹#›</a:t>
            </a:fld>
            <a:endParaRPr lang="sk-SK"/>
          </a:p>
        </p:txBody>
      </p:sp>
    </p:spTree>
    <p:extLst>
      <p:ext uri="{BB962C8B-B14F-4D97-AF65-F5344CB8AC3E}">
        <p14:creationId xmlns:p14="http://schemas.microsoft.com/office/powerpoint/2010/main" val="11663125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B3760B-C415-4909-A0F3-FFC117C6CE2C}" type="datetimeFigureOut">
              <a:rPr lang="sk-SK" smtClean="0"/>
              <a:pPr/>
              <a:t>14. 7. 2019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8705EE-7B40-452A-86B0-13DCF6DBFA9A}" type="slidenum">
              <a:rPr lang="sk-SK" smtClean="0"/>
              <a:pPr/>
              <a:t>‹#›</a:t>
            </a:fld>
            <a:endParaRPr lang="sk-SK"/>
          </a:p>
        </p:txBody>
      </p:sp>
    </p:spTree>
    <p:extLst>
      <p:ext uri="{BB962C8B-B14F-4D97-AF65-F5344CB8AC3E}">
        <p14:creationId xmlns:p14="http://schemas.microsoft.com/office/powerpoint/2010/main" val="2540905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
        <p:nvSpPr>
          <p:cNvPr id="15" name="Prostokąt 14"/>
          <p:cNvSpPr/>
          <p:nvPr/>
        </p:nvSpPr>
        <p:spPr>
          <a:xfrm>
            <a:off x="368978" y="6304002"/>
            <a:ext cx="8202967"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13256533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607777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998320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3039095"/>
            <a:ext cx="7772400" cy="1758057"/>
          </a:xfrm>
        </p:spPr>
        <p:txBody>
          <a:bodyPr/>
          <a:lstStyle/>
          <a:p>
            <a:r>
              <a:rPr lang="sk-SK" smtClean="0"/>
              <a:t>Upravte štýly predlohy textu</a:t>
            </a:r>
            <a:endParaRPr lang="en-US" dirty="0"/>
          </a:p>
        </p:txBody>
      </p:sp>
      <p:sp>
        <p:nvSpPr>
          <p:cNvPr id="3" name="Podnadpis 2"/>
          <p:cNvSpPr>
            <a:spLocks noGrp="1"/>
          </p:cNvSpPr>
          <p:nvPr>
            <p:ph type="subTitle" idx="1"/>
          </p:nvPr>
        </p:nvSpPr>
        <p:spPr>
          <a:xfrm>
            <a:off x="1371600" y="494116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en-US" dirty="0"/>
          </a:p>
        </p:txBody>
      </p:sp>
    </p:spTree>
    <p:extLst>
      <p:ext uri="{BB962C8B-B14F-4D97-AF65-F5344CB8AC3E}">
        <p14:creationId xmlns:p14="http://schemas.microsoft.com/office/powerpoint/2010/main" val="4124854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Nadpis 1"/>
          <p:cNvSpPr>
            <a:spLocks noGrp="1"/>
          </p:cNvSpPr>
          <p:nvPr userDrawn="1">
            <p:ph type="ctrTitle"/>
          </p:nvPr>
        </p:nvSpPr>
        <p:spPr>
          <a:xfrm>
            <a:off x="3206080" y="980728"/>
            <a:ext cx="5542384" cy="1778731"/>
          </a:xfrm>
          <a:prstGeom prst="rect">
            <a:avLst/>
          </a:prstGeom>
        </p:spPr>
        <p:txBody>
          <a:bodyPr anchor="t">
            <a:normAutofit/>
          </a:bodyPr>
          <a:lstStyle/>
          <a:p>
            <a:pPr algn="l"/>
            <a:r>
              <a:rPr lang="sk-SK" sz="3600" smtClean="0">
                <a:solidFill>
                  <a:schemeClr val="bg1"/>
                </a:solidFill>
                <a:latin typeface="Arial" pitchFamily="34" charset="0"/>
                <a:cs typeface="Arial" pitchFamily="34" charset="0"/>
              </a:rPr>
              <a:t>Upravte štýly predlohy textu</a:t>
            </a:r>
            <a:endParaRPr lang="en-US" sz="3600" dirty="0">
              <a:solidFill>
                <a:schemeClr val="bg1"/>
              </a:solidFill>
              <a:latin typeface="Arial" pitchFamily="34" charset="0"/>
              <a:cs typeface="Arial" pitchFamily="34" charset="0"/>
            </a:endParaRPr>
          </a:p>
        </p:txBody>
      </p:sp>
      <p:sp>
        <p:nvSpPr>
          <p:cNvPr id="5" name="Podnadpis 2"/>
          <p:cNvSpPr>
            <a:spLocks noGrp="1"/>
          </p:cNvSpPr>
          <p:nvPr userDrawn="1">
            <p:ph type="subTitle" idx="1"/>
          </p:nvPr>
        </p:nvSpPr>
        <p:spPr>
          <a:xfrm>
            <a:off x="3203848" y="3092455"/>
            <a:ext cx="5616624" cy="1416665"/>
          </a:xfrm>
          <a:prstGeom prst="rect">
            <a:avLst/>
          </a:prstGeom>
        </p:spPr>
        <p:txBody>
          <a:bodyPr/>
          <a:lstStyle>
            <a:lvl1pPr>
              <a:buFontTx/>
              <a:buNone/>
              <a:defRPr/>
            </a:lvl1pPr>
          </a:lstStyle>
          <a:p>
            <a:pPr algn="l"/>
            <a:r>
              <a:rPr lang="sk-SK" smtClean="0">
                <a:latin typeface="Arial" pitchFamily="34" charset="0"/>
                <a:cs typeface="Arial" pitchFamily="34" charset="0"/>
              </a:rPr>
              <a:t>Kliknutím upravte štýl predlohy podnadpisov</a:t>
            </a:r>
            <a:endParaRPr lang="en-US" dirty="0">
              <a:latin typeface="Arial" pitchFamily="34" charset="0"/>
              <a:cs typeface="Arial" pitchFamily="34" charset="0"/>
            </a:endParaRPr>
          </a:p>
        </p:txBody>
      </p:sp>
    </p:spTree>
    <p:extLst>
      <p:ext uri="{BB962C8B-B14F-4D97-AF65-F5344CB8AC3E}">
        <p14:creationId xmlns:p14="http://schemas.microsoft.com/office/powerpoint/2010/main" val="3040966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4708452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07109996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653164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74792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707275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8000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2056697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75183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17577" y="6356351"/>
            <a:ext cx="5797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dirty="0" err="1" smtClean="0"/>
              <a:t>Intelligent</a:t>
            </a:r>
            <a:r>
              <a:rPr lang="pl-PL" dirty="0" smtClean="0"/>
              <a:t> Transport Systems: New ICT – </a:t>
            </a:r>
            <a:r>
              <a:rPr lang="pl-PL" dirty="0" err="1" smtClean="0"/>
              <a:t>based</a:t>
            </a:r>
            <a:r>
              <a:rPr lang="pl-PL" dirty="0" smtClean="0"/>
              <a:t> </a:t>
            </a:r>
            <a:r>
              <a:rPr lang="pl-PL" dirty="0" err="1" smtClean="0"/>
              <a:t>Master’s</a:t>
            </a:r>
            <a:r>
              <a:rPr lang="pl-PL" dirty="0" smtClean="0"/>
              <a:t> Curricula in Uzbekistan (INTRAS)</a:t>
            </a:r>
          </a:p>
          <a:p>
            <a:r>
              <a:rPr lang="pl-PL" dirty="0" smtClean="0"/>
              <a:t>Agreement </a:t>
            </a:r>
            <a:r>
              <a:rPr lang="pl-PL" dirty="0" err="1" smtClean="0"/>
              <a:t>number</a:t>
            </a:r>
            <a:r>
              <a:rPr lang="pl-PL" dirty="0" smtClean="0"/>
              <a:t>: 2017-3516/001-001</a:t>
            </a:r>
          </a:p>
          <a:p>
            <a:r>
              <a:rPr lang="pl-PL" dirty="0" smtClean="0"/>
              <a:t>Project </a:t>
            </a:r>
            <a:r>
              <a:rPr lang="pl-PL" dirty="0" err="1" smtClean="0"/>
              <a:t>reference</a:t>
            </a:r>
            <a:r>
              <a:rPr lang="pl-PL" dirty="0" smtClean="0"/>
              <a:t> </a:t>
            </a:r>
            <a:r>
              <a:rPr lang="pl-PL" dirty="0" err="1" smtClean="0"/>
              <a:t>number</a:t>
            </a:r>
            <a:r>
              <a:rPr lang="pl-PL" dirty="0" smtClean="0"/>
              <a:t>: 586292-EPP-1-2017-1-PL-EPPKA2-CBHE-JP</a:t>
            </a:r>
          </a:p>
          <a:p>
            <a:endParaRPr lang="pl-PL" dirty="0"/>
          </a:p>
        </p:txBody>
      </p:sp>
      <p:pic>
        <p:nvPicPr>
          <p:cNvPr id="7" name="Obraz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8" name="Obraz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Tree>
    <p:extLst>
      <p:ext uri="{BB962C8B-B14F-4D97-AF65-F5344CB8AC3E}">
        <p14:creationId xmlns:p14="http://schemas.microsoft.com/office/powerpoint/2010/main" val="15097158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60"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ctrTitle"/>
          </p:nvPr>
        </p:nvSpPr>
        <p:spPr/>
        <p:txBody>
          <a:bodyPr>
            <a:normAutofit/>
          </a:bodyPr>
          <a:lstStyle/>
          <a:p>
            <a:r>
              <a:rPr lang="en-US" sz="3600" dirty="0"/>
              <a:t>ICT and Localization Systems for </a:t>
            </a:r>
            <a:r>
              <a:rPr lang="en-US" sz="3600" dirty="0" smtClean="0"/>
              <a:t>Railways</a:t>
            </a:r>
            <a:r>
              <a:rPr lang="sk-SK" sz="3600" dirty="0" smtClean="0"/>
              <a:t> - </a:t>
            </a:r>
            <a:r>
              <a:rPr lang="sk-SK" sz="3600" i="1" dirty="0" err="1" smtClean="0"/>
              <a:t>Structure</a:t>
            </a:r>
            <a:r>
              <a:rPr lang="sk-SK" sz="3600" i="1" dirty="0" smtClean="0"/>
              <a:t> of </a:t>
            </a:r>
            <a:r>
              <a:rPr lang="sk-SK" sz="3600" i="1" dirty="0" err="1" smtClean="0"/>
              <a:t>Subject</a:t>
            </a:r>
            <a:endParaRPr lang="en-GB" sz="3600" i="1" dirty="0"/>
          </a:p>
        </p:txBody>
      </p:sp>
      <p:sp>
        <p:nvSpPr>
          <p:cNvPr id="7" name="Podnadpis 6"/>
          <p:cNvSpPr>
            <a:spLocks noGrp="1"/>
          </p:cNvSpPr>
          <p:nvPr>
            <p:ph type="subTitle" idx="1"/>
          </p:nvPr>
        </p:nvSpPr>
        <p:spPr>
          <a:xfrm>
            <a:off x="1371600" y="5949280"/>
            <a:ext cx="6400800" cy="831328"/>
          </a:xfrm>
        </p:spPr>
        <p:txBody>
          <a:bodyPr>
            <a:noAutofit/>
          </a:bodyPr>
          <a:lstStyle/>
          <a:p>
            <a:r>
              <a:rPr lang="en-GB" sz="1800" dirty="0" smtClean="0"/>
              <a:t>assoc. prof. Ing. Juraj Čamaj, PhD.</a:t>
            </a:r>
          </a:p>
          <a:p>
            <a:r>
              <a:rPr lang="en-GB" sz="1800" dirty="0" smtClean="0"/>
              <a:t>Department of Railway transport – FPEDAS</a:t>
            </a:r>
          </a:p>
        </p:txBody>
      </p:sp>
      <p:sp>
        <p:nvSpPr>
          <p:cNvPr id="4" name="Podnadpis 6"/>
          <p:cNvSpPr txBox="1">
            <a:spLocks/>
          </p:cNvSpPr>
          <p:nvPr/>
        </p:nvSpPr>
        <p:spPr>
          <a:xfrm>
            <a:off x="1371600" y="5013176"/>
            <a:ext cx="6400800" cy="487672"/>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Wingdings" pitchFamily="2" charset="2"/>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Wingdings" pitchFamily="2" charset="2"/>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Wingdings" pitchFamily="2" charset="2"/>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Wingdings" pitchFamily="2" charset="2"/>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Wingdings" pitchFamily="2" charset="2"/>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GB" sz="20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b="1" dirty="0" smtClean="0"/>
              <a:t/>
            </a:r>
            <a:br>
              <a:rPr lang="sk-SK" sz="3600" b="1" dirty="0" smtClean="0"/>
            </a:br>
            <a:r>
              <a:rPr lang="sk-SK" sz="3600" b="1" dirty="0" err="1" smtClean="0"/>
              <a:t>Excercises</a:t>
            </a:r>
            <a:endParaRPr lang="sk-SK" sz="3600" b="1" dirty="0"/>
          </a:p>
        </p:txBody>
      </p:sp>
      <p:sp>
        <p:nvSpPr>
          <p:cNvPr id="3" name="Zástupný objekt pre obsah 2"/>
          <p:cNvSpPr>
            <a:spLocks noGrp="1"/>
          </p:cNvSpPr>
          <p:nvPr>
            <p:ph sz="half" idx="1"/>
          </p:nvPr>
        </p:nvSpPr>
        <p:spPr>
          <a:xfrm>
            <a:off x="457200" y="1600201"/>
            <a:ext cx="8229600" cy="4349080"/>
          </a:xfrm>
        </p:spPr>
        <p:txBody>
          <a:bodyPr>
            <a:normAutofit fontScale="70000" lnSpcReduction="20000"/>
          </a:bodyPr>
          <a:lstStyle/>
          <a:p>
            <a:r>
              <a:rPr lang="en-US" dirty="0" smtClean="0"/>
              <a:t>Independent </a:t>
            </a:r>
            <a:r>
              <a:rPr lang="en-US" dirty="0"/>
              <a:t>analytical work in the field of railway information systems and location systems</a:t>
            </a:r>
            <a:r>
              <a:rPr lang="en-US" dirty="0" smtClean="0"/>
              <a:t>;</a:t>
            </a:r>
            <a:endParaRPr lang="sk-SK" dirty="0" smtClean="0"/>
          </a:p>
          <a:p>
            <a:endParaRPr lang="en-US" sz="2200" dirty="0"/>
          </a:p>
          <a:p>
            <a:r>
              <a:rPr lang="en-US" dirty="0" smtClean="0"/>
              <a:t>Addressing </a:t>
            </a:r>
            <a:r>
              <a:rPr lang="en-US" dirty="0"/>
              <a:t>basic and consequently more complex problems in the operational management of rail transport under laboratory conditions</a:t>
            </a:r>
            <a:r>
              <a:rPr lang="en-US" dirty="0" smtClean="0"/>
              <a:t>;</a:t>
            </a:r>
            <a:endParaRPr lang="sk-SK" dirty="0" smtClean="0"/>
          </a:p>
          <a:p>
            <a:endParaRPr lang="en-US" sz="2200" dirty="0"/>
          </a:p>
          <a:p>
            <a:r>
              <a:rPr lang="en-US" dirty="0" smtClean="0"/>
              <a:t>Solving </a:t>
            </a:r>
            <a:r>
              <a:rPr lang="en-US" dirty="0"/>
              <a:t>basic and consequently more complicated problems of using localization systems for railway traffic control in laboratory conditions</a:t>
            </a:r>
            <a:r>
              <a:rPr lang="en-US" dirty="0" smtClean="0"/>
              <a:t>;</a:t>
            </a:r>
            <a:endParaRPr lang="sk-SK" dirty="0" smtClean="0"/>
          </a:p>
          <a:p>
            <a:endParaRPr lang="en-US" sz="2200" dirty="0"/>
          </a:p>
          <a:p>
            <a:r>
              <a:rPr lang="en-US" dirty="0" smtClean="0"/>
              <a:t>Work </a:t>
            </a:r>
            <a:r>
              <a:rPr lang="en-US" dirty="0"/>
              <a:t>with information systems of infrastructure manager to address specific application problems; resp.  management and decision-making in critical rail traffic situations</a:t>
            </a:r>
            <a:r>
              <a:rPr lang="en-US" dirty="0" smtClean="0"/>
              <a:t>;</a:t>
            </a:r>
            <a:endParaRPr lang="sk-SK" dirty="0" smtClean="0"/>
          </a:p>
          <a:p>
            <a:endParaRPr lang="en-US" sz="2200" dirty="0"/>
          </a:p>
          <a:p>
            <a:r>
              <a:rPr lang="en-US" dirty="0" smtClean="0"/>
              <a:t>Creative </a:t>
            </a:r>
            <a:r>
              <a:rPr lang="en-US" dirty="0"/>
              <a:t>use of GNSS and other ICT techniques as support for decision-making in rail transport.</a:t>
            </a:r>
          </a:p>
          <a:p>
            <a:endParaRPr lang="sk-SK"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73082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b="1" dirty="0" smtClean="0"/>
              <a:t/>
            </a:r>
            <a:br>
              <a:rPr lang="sk-SK" sz="3600" b="1" dirty="0" smtClean="0"/>
            </a:br>
            <a:r>
              <a:rPr lang="en-US" sz="3600" b="1" dirty="0" smtClean="0"/>
              <a:t>Teaching method</a:t>
            </a:r>
            <a:endParaRPr lang="en-US" sz="3600" b="1" dirty="0"/>
          </a:p>
        </p:txBody>
      </p:sp>
      <p:sp>
        <p:nvSpPr>
          <p:cNvPr id="3" name="Zástupný objekt pre obsah 2"/>
          <p:cNvSpPr>
            <a:spLocks noGrp="1"/>
          </p:cNvSpPr>
          <p:nvPr>
            <p:ph sz="half" idx="1"/>
          </p:nvPr>
        </p:nvSpPr>
        <p:spPr>
          <a:xfrm>
            <a:off x="457200" y="1600201"/>
            <a:ext cx="8229600" cy="4349080"/>
          </a:xfrm>
        </p:spPr>
        <p:txBody>
          <a:bodyPr>
            <a:normAutofit fontScale="77500" lnSpcReduction="20000"/>
          </a:bodyPr>
          <a:lstStyle/>
          <a:p>
            <a:r>
              <a:rPr lang="en-GB" dirty="0"/>
              <a:t>Lectures, case studies, tutorials/exercises</a:t>
            </a:r>
            <a:endParaRPr lang="sk-SK" dirty="0"/>
          </a:p>
          <a:p>
            <a:pPr lvl="1"/>
            <a:r>
              <a:rPr lang="en-GB" dirty="0" smtClean="0"/>
              <a:t>The </a:t>
            </a:r>
            <a:r>
              <a:rPr lang="en-GB" dirty="0"/>
              <a:t>presentations are available for the whole course. They will be provide to students (or uploaded in the IS MOODLE). The full contents of each slides are systematically explained by the Lecturer. Additional examples which are not included in the presentations are proposed by the Lecturer to allow good understanding of the information provided.  </a:t>
            </a:r>
            <a:endParaRPr lang="sk-SK" dirty="0" smtClean="0"/>
          </a:p>
          <a:p>
            <a:pPr lvl="1"/>
            <a:endParaRPr lang="sk-SK" sz="2000" dirty="0"/>
          </a:p>
          <a:p>
            <a:pPr lvl="1"/>
            <a:r>
              <a:rPr lang="en-GB" dirty="0" smtClean="0"/>
              <a:t>The </a:t>
            </a:r>
            <a:r>
              <a:rPr lang="en-GB" dirty="0"/>
              <a:t>presentations contain exercises with solutions for the good understanding of the content of each chapter. These solutions are systematically explained (during the lecture) by the Lecturer</a:t>
            </a:r>
            <a:r>
              <a:rPr lang="en-GB" dirty="0" smtClean="0"/>
              <a:t>.</a:t>
            </a:r>
            <a:endParaRPr lang="sk-SK" dirty="0" smtClean="0"/>
          </a:p>
          <a:p>
            <a:pPr lvl="1"/>
            <a:endParaRPr lang="sk-SK" sz="2000" dirty="0"/>
          </a:p>
          <a:p>
            <a:pPr lvl="1"/>
            <a:r>
              <a:rPr lang="en-GB" dirty="0" smtClean="0"/>
              <a:t>The </a:t>
            </a:r>
            <a:r>
              <a:rPr lang="en-GB" dirty="0"/>
              <a:t>presentations contain also exercises without solutions. They should be solved by students during the lecture (this is part of oral exam). The students are fully assisting by the Lecturer in order to obtain correct/exact solutions to the proposed exercises. This should help to check whether the students have understood the chapters or not</a:t>
            </a:r>
            <a:r>
              <a:rPr lang="en-GB" dirty="0" smtClean="0"/>
              <a:t>.</a:t>
            </a:r>
            <a:endParaRPr lang="sk-SK" dirty="0" smtClean="0"/>
          </a:p>
          <a:p>
            <a:pPr lvl="1"/>
            <a:endParaRPr lang="sk-SK" sz="1900" dirty="0"/>
          </a:p>
          <a:p>
            <a:pPr lvl="1"/>
            <a:r>
              <a:rPr lang="en-GB" dirty="0" smtClean="0"/>
              <a:t>Several </a:t>
            </a:r>
            <a:r>
              <a:rPr lang="en-GB" dirty="0"/>
              <a:t>exercises are propose by the Lecturer to be solve by students as projects. This should help to test the self-learning potential of students.</a:t>
            </a:r>
            <a:endParaRPr lang="sk-SK"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5825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b="1" dirty="0" smtClean="0"/>
              <a:t/>
            </a:r>
            <a:br>
              <a:rPr lang="sk-SK" sz="3600" b="1" dirty="0" smtClean="0"/>
            </a:br>
            <a:r>
              <a:rPr lang="sk-SK" sz="3600" b="1" dirty="0" err="1" smtClean="0"/>
              <a:t>Texbooks</a:t>
            </a:r>
            <a:r>
              <a:rPr lang="sk-SK" sz="3600" b="1" dirty="0" smtClean="0"/>
              <a:t> – </a:t>
            </a:r>
            <a:r>
              <a:rPr lang="sk-SK" sz="3600" b="1" dirty="0" err="1" smtClean="0"/>
              <a:t>Publications</a:t>
            </a:r>
            <a:endParaRPr lang="sk-SK" sz="3600" b="1" dirty="0"/>
          </a:p>
        </p:txBody>
      </p:sp>
      <p:sp>
        <p:nvSpPr>
          <p:cNvPr id="3" name="Zástupný objekt pre obsah 2"/>
          <p:cNvSpPr>
            <a:spLocks noGrp="1"/>
          </p:cNvSpPr>
          <p:nvPr>
            <p:ph sz="half" idx="1"/>
          </p:nvPr>
        </p:nvSpPr>
        <p:spPr>
          <a:xfrm>
            <a:off x="539552" y="1659520"/>
            <a:ext cx="8229600" cy="4349080"/>
          </a:xfrm>
        </p:spPr>
        <p:txBody>
          <a:bodyPr>
            <a:normAutofit fontScale="25000" lnSpcReduction="20000"/>
          </a:bodyPr>
          <a:lstStyle/>
          <a:p>
            <a:pPr marL="0" indent="0">
              <a:buNone/>
            </a:pPr>
            <a:r>
              <a:rPr lang="sk-SK" sz="3500" b="1" dirty="0" err="1" smtClean="0"/>
              <a:t>Texbooks</a:t>
            </a:r>
            <a:r>
              <a:rPr lang="sk-SK" dirty="0" smtClean="0"/>
              <a:t>:</a:t>
            </a:r>
          </a:p>
          <a:p>
            <a:r>
              <a:rPr lang="sk-SK" sz="3000" dirty="0" smtClean="0"/>
              <a:t>Gašparík</a:t>
            </a:r>
            <a:r>
              <a:rPr lang="sk-SK" sz="3000" dirty="0"/>
              <a:t>, J. and </a:t>
            </a:r>
            <a:r>
              <a:rPr lang="sk-SK" sz="3000" dirty="0" err="1"/>
              <a:t>col</a:t>
            </a:r>
            <a:r>
              <a:rPr lang="sk-SK" sz="3000" dirty="0"/>
              <a:t>.: Railway </a:t>
            </a:r>
            <a:r>
              <a:rPr lang="sk-SK" sz="3000" dirty="0" err="1"/>
              <a:t>Traffic</a:t>
            </a:r>
            <a:r>
              <a:rPr lang="sk-SK" sz="3000" dirty="0"/>
              <a:t> </a:t>
            </a:r>
            <a:r>
              <a:rPr lang="sk-SK" sz="3000" dirty="0" err="1"/>
              <a:t>Operation</a:t>
            </a:r>
            <a:r>
              <a:rPr lang="sk-SK" sz="3000" dirty="0"/>
              <a:t>. Žilina: EDIS, 2016. 275 </a:t>
            </a:r>
            <a:r>
              <a:rPr lang="sk-SK" sz="3000" dirty="0" err="1"/>
              <a:t>pages</a:t>
            </a:r>
            <a:r>
              <a:rPr lang="sk-SK" sz="3000" dirty="0"/>
              <a:t>.</a:t>
            </a:r>
          </a:p>
          <a:p>
            <a:r>
              <a:rPr lang="sk-SK" sz="3000" dirty="0" smtClean="0"/>
              <a:t>Čamaj</a:t>
            </a:r>
            <a:r>
              <a:rPr lang="sk-SK" sz="3000" dirty="0"/>
              <a:t>, J. – Gašparík, J.: </a:t>
            </a:r>
            <a:r>
              <a:rPr lang="sk-SK" sz="3000" dirty="0" err="1"/>
              <a:t>Information</a:t>
            </a:r>
            <a:r>
              <a:rPr lang="sk-SK" sz="3000" dirty="0"/>
              <a:t> and </a:t>
            </a:r>
            <a:r>
              <a:rPr lang="sk-SK" sz="3000" dirty="0" err="1"/>
              <a:t>communication</a:t>
            </a:r>
            <a:r>
              <a:rPr lang="sk-SK" sz="3000" dirty="0"/>
              <a:t> </a:t>
            </a:r>
            <a:r>
              <a:rPr lang="sk-SK" sz="3000" dirty="0" err="1"/>
              <a:t>technologies</a:t>
            </a:r>
            <a:r>
              <a:rPr lang="sk-SK" sz="3000" dirty="0"/>
              <a:t> in Railway Transport. Žilina: EDIS, 2010. 179 </a:t>
            </a:r>
            <a:r>
              <a:rPr lang="sk-SK" sz="3000" dirty="0" err="1"/>
              <a:t>pages</a:t>
            </a:r>
            <a:r>
              <a:rPr lang="sk-SK" sz="3000" dirty="0"/>
              <a:t>.</a:t>
            </a:r>
          </a:p>
          <a:p>
            <a:r>
              <a:rPr lang="sk-SK" sz="3000" dirty="0" err="1" smtClean="0"/>
              <a:t>Sladkowski</a:t>
            </a:r>
            <a:r>
              <a:rPr lang="sk-SK" sz="3000" dirty="0"/>
              <a:t>, A. and </a:t>
            </a:r>
            <a:r>
              <a:rPr lang="sk-SK" sz="3000" dirty="0" err="1"/>
              <a:t>col</a:t>
            </a:r>
            <a:r>
              <a:rPr lang="sk-SK" sz="3000" dirty="0"/>
              <a:t>.: </a:t>
            </a:r>
            <a:r>
              <a:rPr lang="sk-SK" sz="3000" dirty="0" err="1"/>
              <a:t>Rail</a:t>
            </a:r>
            <a:r>
              <a:rPr lang="sk-SK" sz="3000" dirty="0"/>
              <a:t> transport – Systems </a:t>
            </a:r>
            <a:r>
              <a:rPr lang="sk-SK" sz="3000" dirty="0" err="1"/>
              <a:t>Approach</a:t>
            </a:r>
            <a:r>
              <a:rPr lang="sk-SK" sz="3000" dirty="0"/>
              <a:t>. </a:t>
            </a:r>
            <a:r>
              <a:rPr lang="sk-SK" sz="3000" dirty="0" err="1"/>
              <a:t>Springer</a:t>
            </a:r>
            <a:r>
              <a:rPr lang="sk-SK" sz="3000" dirty="0"/>
              <a:t>, 2017. </a:t>
            </a:r>
          </a:p>
          <a:p>
            <a:r>
              <a:rPr lang="sk-SK" sz="3000" dirty="0" err="1" smtClean="0"/>
              <a:t>Winter</a:t>
            </a:r>
            <a:r>
              <a:rPr lang="sk-SK" sz="3000" dirty="0"/>
              <a:t>, P.: </a:t>
            </a:r>
            <a:r>
              <a:rPr lang="sk-SK" sz="3000" dirty="0" err="1"/>
              <a:t>Compendium</a:t>
            </a:r>
            <a:r>
              <a:rPr lang="sk-SK" sz="3000" dirty="0"/>
              <a:t> on ERTMS: </a:t>
            </a:r>
            <a:r>
              <a:rPr lang="sk-SK" sz="3000" dirty="0" err="1"/>
              <a:t>European</a:t>
            </a:r>
            <a:r>
              <a:rPr lang="sk-SK" sz="3000" dirty="0"/>
              <a:t> </a:t>
            </a:r>
            <a:r>
              <a:rPr lang="sk-SK" sz="3000" dirty="0" err="1"/>
              <a:t>Rail</a:t>
            </a:r>
            <a:r>
              <a:rPr lang="sk-SK" sz="3000" dirty="0"/>
              <a:t> </a:t>
            </a:r>
            <a:r>
              <a:rPr lang="sk-SK" sz="3000" dirty="0" err="1"/>
              <a:t>Traffic</a:t>
            </a:r>
            <a:r>
              <a:rPr lang="sk-SK" sz="3000" dirty="0"/>
              <a:t> Management </a:t>
            </a:r>
            <a:r>
              <a:rPr lang="sk-SK" sz="3000" dirty="0" err="1"/>
              <a:t>System</a:t>
            </a:r>
            <a:r>
              <a:rPr lang="sk-SK" sz="3000" dirty="0"/>
              <a:t>. UIC, 2009</a:t>
            </a:r>
          </a:p>
          <a:p>
            <a:r>
              <a:rPr lang="sk-SK" sz="3000" dirty="0" smtClean="0"/>
              <a:t>Stanley</a:t>
            </a:r>
            <a:r>
              <a:rPr lang="sk-SK" sz="3000" dirty="0"/>
              <a:t>, P.: ETCS </a:t>
            </a:r>
            <a:r>
              <a:rPr lang="sk-SK" sz="3000" dirty="0" err="1"/>
              <a:t>for</a:t>
            </a:r>
            <a:r>
              <a:rPr lang="sk-SK" sz="3000" dirty="0"/>
              <a:t> </a:t>
            </a:r>
            <a:r>
              <a:rPr lang="sk-SK" sz="3000" dirty="0" err="1"/>
              <a:t>Engineers</a:t>
            </a:r>
            <a:r>
              <a:rPr lang="sk-SK" sz="3000" dirty="0"/>
              <a:t>. </a:t>
            </a:r>
            <a:r>
              <a:rPr lang="sk-SK" sz="3000" dirty="0" err="1"/>
              <a:t>Eurail</a:t>
            </a:r>
            <a:r>
              <a:rPr lang="sk-SK" sz="3000" dirty="0"/>
              <a:t> press, 2011.</a:t>
            </a:r>
          </a:p>
          <a:p>
            <a:pPr marL="0" indent="0">
              <a:buNone/>
            </a:pPr>
            <a:endParaRPr lang="sk-SK" dirty="0"/>
          </a:p>
          <a:p>
            <a:pPr marL="0" indent="0">
              <a:buNone/>
            </a:pPr>
            <a:r>
              <a:rPr lang="sk-SK" sz="3500" b="1" dirty="0" err="1"/>
              <a:t>Selected</a:t>
            </a:r>
            <a:r>
              <a:rPr lang="sk-SK" sz="3500" b="1" dirty="0"/>
              <a:t> </a:t>
            </a:r>
            <a:r>
              <a:rPr lang="sk-SK" sz="3500" b="1" dirty="0" err="1"/>
              <a:t>relevant</a:t>
            </a:r>
            <a:r>
              <a:rPr lang="sk-SK" sz="3500" b="1" dirty="0"/>
              <a:t> </a:t>
            </a:r>
            <a:r>
              <a:rPr lang="sk-SK" sz="3500" b="1" dirty="0" err="1"/>
              <a:t>Publications</a:t>
            </a:r>
            <a:endParaRPr lang="sk-SK" sz="3500" b="1" dirty="0"/>
          </a:p>
          <a:p>
            <a:r>
              <a:rPr lang="sk-SK" sz="3000" dirty="0" smtClean="0"/>
              <a:t>https</a:t>
            </a:r>
            <a:r>
              <a:rPr lang="sk-SK" sz="3000" dirty="0"/>
              <a:t>://www.era.europa.eu/activities/technical-specifications-interoperability_en </a:t>
            </a:r>
          </a:p>
          <a:p>
            <a:r>
              <a:rPr lang="sk-SK" sz="3000" dirty="0" smtClean="0"/>
              <a:t>http</a:t>
            </a:r>
            <a:r>
              <a:rPr lang="sk-SK" sz="3000" dirty="0"/>
              <a:t>://www.rne.eu/it/taf-tap-tsi/</a:t>
            </a:r>
          </a:p>
          <a:p>
            <a:r>
              <a:rPr lang="sk-SK" sz="3000" dirty="0" smtClean="0"/>
              <a:t>http</a:t>
            </a:r>
            <a:r>
              <a:rPr lang="sk-SK" sz="3000" dirty="0"/>
              <a:t>://www.raildata.coop/taf</a:t>
            </a:r>
          </a:p>
          <a:p>
            <a:r>
              <a:rPr lang="sk-SK" sz="3000" dirty="0" smtClean="0"/>
              <a:t>https</a:t>
            </a:r>
            <a:r>
              <a:rPr lang="sk-SK" sz="3000" dirty="0"/>
              <a:t>://www.era.europa.eu/activities/technical-specifications-interoperability_en </a:t>
            </a:r>
          </a:p>
          <a:p>
            <a:r>
              <a:rPr lang="sk-SK" sz="3000" dirty="0" smtClean="0"/>
              <a:t>https</a:t>
            </a:r>
            <a:r>
              <a:rPr lang="sk-SK" sz="3000" dirty="0"/>
              <a:t>://www.oltisgroup.com/products/freight-transport/tracking</a:t>
            </a:r>
            <a:r>
              <a:rPr lang="sk-SK" sz="3000" dirty="0" smtClean="0"/>
              <a:t>/</a:t>
            </a:r>
            <a:endParaRPr lang="sk-SK" sz="3000" dirty="0"/>
          </a:p>
          <a:p>
            <a:endParaRPr lang="sk-SK" dirty="0"/>
          </a:p>
          <a:p>
            <a:pPr marL="0" indent="0">
              <a:buNone/>
            </a:pPr>
            <a:r>
              <a:rPr lang="sk-SK" sz="3500" b="1" dirty="0" err="1" smtClean="0"/>
              <a:t>Softwares</a:t>
            </a:r>
            <a:endParaRPr lang="sk-SK" b="1" dirty="0"/>
          </a:p>
          <a:p>
            <a:r>
              <a:rPr lang="sk-SK" sz="3000" dirty="0" err="1" smtClean="0"/>
              <a:t>Operational</a:t>
            </a:r>
            <a:r>
              <a:rPr lang="sk-SK" sz="3000" dirty="0" smtClean="0"/>
              <a:t> </a:t>
            </a:r>
            <a:r>
              <a:rPr lang="sk-SK" sz="3000" dirty="0" err="1"/>
              <a:t>information</a:t>
            </a:r>
            <a:r>
              <a:rPr lang="sk-SK" sz="3000" dirty="0"/>
              <a:t> </a:t>
            </a:r>
            <a:r>
              <a:rPr lang="sk-SK" sz="3000" dirty="0" err="1"/>
              <a:t>system</a:t>
            </a:r>
            <a:r>
              <a:rPr lang="sk-SK" sz="3000" dirty="0"/>
              <a:t> in manager </a:t>
            </a:r>
            <a:r>
              <a:rPr lang="sk-SK" sz="3000" dirty="0" err="1"/>
              <a:t>infrastructure</a:t>
            </a:r>
            <a:endParaRPr lang="sk-SK" sz="3000" dirty="0"/>
          </a:p>
          <a:p>
            <a:r>
              <a:rPr lang="sk-SK" sz="3000" dirty="0" err="1" smtClean="0"/>
              <a:t>Operational</a:t>
            </a:r>
            <a:r>
              <a:rPr lang="sk-SK" sz="3000" dirty="0" smtClean="0"/>
              <a:t> </a:t>
            </a:r>
            <a:r>
              <a:rPr lang="sk-SK" sz="3000" dirty="0" err="1"/>
              <a:t>Information</a:t>
            </a:r>
            <a:r>
              <a:rPr lang="sk-SK" sz="3000" dirty="0"/>
              <a:t> </a:t>
            </a:r>
            <a:r>
              <a:rPr lang="sk-SK" sz="3000" dirty="0" err="1"/>
              <a:t>system</a:t>
            </a:r>
            <a:r>
              <a:rPr lang="sk-SK" sz="3000" dirty="0"/>
              <a:t> in </a:t>
            </a:r>
            <a:r>
              <a:rPr lang="sk-SK" sz="3000" dirty="0" err="1"/>
              <a:t>railway</a:t>
            </a:r>
            <a:r>
              <a:rPr lang="sk-SK" sz="3000" dirty="0"/>
              <a:t> </a:t>
            </a:r>
            <a:r>
              <a:rPr lang="sk-SK" sz="3000" dirty="0" err="1"/>
              <a:t>undertaking</a:t>
            </a:r>
            <a:endParaRPr lang="sk-SK" sz="3000" dirty="0"/>
          </a:p>
          <a:p>
            <a:r>
              <a:rPr lang="sk-SK" sz="3000" dirty="0" err="1" smtClean="0"/>
              <a:t>Train</a:t>
            </a:r>
            <a:r>
              <a:rPr lang="sk-SK" sz="3000" dirty="0" smtClean="0"/>
              <a:t> </a:t>
            </a:r>
            <a:r>
              <a:rPr lang="sk-SK" sz="3000" dirty="0" err="1"/>
              <a:t>dispatcher</a:t>
            </a:r>
            <a:r>
              <a:rPr lang="sk-SK" sz="3000" dirty="0"/>
              <a:t> </a:t>
            </a:r>
            <a:r>
              <a:rPr lang="sk-SK" sz="3000" dirty="0" err="1"/>
              <a:t>system</a:t>
            </a:r>
            <a:endParaRPr lang="sk-SK" sz="3000" dirty="0"/>
          </a:p>
          <a:p>
            <a:r>
              <a:rPr lang="sk-SK" sz="3000" dirty="0" err="1" smtClean="0"/>
              <a:t>Automatization</a:t>
            </a:r>
            <a:r>
              <a:rPr lang="sk-SK" sz="3000" dirty="0" smtClean="0"/>
              <a:t> </a:t>
            </a:r>
            <a:r>
              <a:rPr lang="sk-SK" sz="3000" dirty="0" err="1"/>
              <a:t>workstation</a:t>
            </a:r>
            <a:r>
              <a:rPr lang="sk-SK" sz="3000" dirty="0"/>
              <a:t> of </a:t>
            </a:r>
            <a:r>
              <a:rPr lang="sk-SK" sz="3000" dirty="0" err="1"/>
              <a:t>station</a:t>
            </a:r>
            <a:r>
              <a:rPr lang="sk-SK" sz="3000" dirty="0"/>
              <a:t> </a:t>
            </a:r>
            <a:r>
              <a:rPr lang="sk-SK" sz="3000" dirty="0" err="1"/>
              <a:t>dispatcher</a:t>
            </a:r>
            <a:endParaRPr lang="sk-SK" sz="3000" dirty="0"/>
          </a:p>
          <a:p>
            <a:r>
              <a:rPr lang="sk-SK" sz="3000" dirty="0" err="1" smtClean="0"/>
              <a:t>The</a:t>
            </a:r>
            <a:r>
              <a:rPr lang="sk-SK" sz="3000" dirty="0" smtClean="0"/>
              <a:t> </a:t>
            </a:r>
            <a:r>
              <a:rPr lang="sk-SK" sz="3000" dirty="0" err="1"/>
              <a:t>Station</a:t>
            </a:r>
            <a:r>
              <a:rPr lang="sk-SK" sz="3000" dirty="0"/>
              <a:t> </a:t>
            </a:r>
            <a:r>
              <a:rPr lang="sk-SK" sz="3000" dirty="0" err="1"/>
              <a:t>Interlocking</a:t>
            </a:r>
            <a:r>
              <a:rPr lang="sk-SK" sz="3000" dirty="0"/>
              <a:t> </a:t>
            </a:r>
            <a:r>
              <a:rPr lang="sk-SK" sz="3000" dirty="0" err="1"/>
              <a:t>systems</a:t>
            </a:r>
            <a:r>
              <a:rPr lang="sk-SK" sz="3000" dirty="0"/>
              <a:t> in Railway transport</a:t>
            </a:r>
          </a:p>
          <a:p>
            <a:r>
              <a:rPr lang="sk-SK" sz="3000" dirty="0" err="1" smtClean="0"/>
              <a:t>The</a:t>
            </a:r>
            <a:r>
              <a:rPr lang="sk-SK" sz="3000" dirty="0" smtClean="0"/>
              <a:t> </a:t>
            </a:r>
            <a:r>
              <a:rPr lang="sk-SK" sz="3000" dirty="0" err="1"/>
              <a:t>Track</a:t>
            </a:r>
            <a:r>
              <a:rPr lang="sk-SK" sz="3000" dirty="0"/>
              <a:t> </a:t>
            </a:r>
            <a:r>
              <a:rPr lang="sk-SK" sz="3000" dirty="0" err="1"/>
              <a:t>Interlocking</a:t>
            </a:r>
            <a:r>
              <a:rPr lang="sk-SK" sz="3000" dirty="0"/>
              <a:t> </a:t>
            </a:r>
            <a:r>
              <a:rPr lang="sk-SK" sz="3000" dirty="0" err="1"/>
              <a:t>systems</a:t>
            </a:r>
            <a:r>
              <a:rPr lang="sk-SK" sz="3000" dirty="0"/>
              <a:t> in Railway </a:t>
            </a:r>
            <a:r>
              <a:rPr lang="sk-SK" sz="3000" dirty="0" smtClean="0"/>
              <a:t>transport</a:t>
            </a:r>
            <a:endParaRPr lang="sk-SK" sz="3000"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47123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2492896"/>
            <a:ext cx="8229600" cy="1143000"/>
          </a:xfrm>
        </p:spPr>
        <p:txBody>
          <a:bodyPr/>
          <a:lstStyle/>
          <a:p>
            <a:r>
              <a:rPr lang="en-US" dirty="0" smtClean="0"/>
              <a:t>Thank you for attention</a:t>
            </a:r>
            <a:endParaRPr lang="en-US" dirty="0"/>
          </a:p>
        </p:txBody>
      </p:sp>
    </p:spTree>
    <p:extLst>
      <p:ext uri="{BB962C8B-B14F-4D97-AF65-F5344CB8AC3E}">
        <p14:creationId xmlns:p14="http://schemas.microsoft.com/office/powerpoint/2010/main" val="2067859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90736" y="764704"/>
            <a:ext cx="7886700" cy="1325563"/>
          </a:xfrm>
        </p:spPr>
        <p:txBody>
          <a:bodyPr>
            <a:normAutofit/>
          </a:bodyPr>
          <a:lstStyle/>
          <a:p>
            <a:r>
              <a:rPr lang="sk-SK" sz="3600" b="1" dirty="0" smtClean="0"/>
              <a:t>ETCS </a:t>
            </a:r>
            <a:r>
              <a:rPr lang="sk-SK" sz="3600" b="1" dirty="0" err="1" smtClean="0"/>
              <a:t>Credits</a:t>
            </a:r>
            <a:endParaRPr lang="en-US" sz="3600" b="1" dirty="0"/>
          </a:p>
        </p:txBody>
      </p:sp>
      <p:sp>
        <p:nvSpPr>
          <p:cNvPr id="3" name="Zástupný objekt pre obsah 2"/>
          <p:cNvSpPr>
            <a:spLocks noGrp="1"/>
          </p:cNvSpPr>
          <p:nvPr>
            <p:ph sz="half" idx="1"/>
          </p:nvPr>
        </p:nvSpPr>
        <p:spPr>
          <a:xfrm>
            <a:off x="490736" y="1556792"/>
            <a:ext cx="8507288" cy="4493095"/>
          </a:xfrm>
        </p:spPr>
        <p:txBody>
          <a:bodyPr>
            <a:normAutofit/>
          </a:bodyPr>
          <a:lstStyle/>
          <a:p>
            <a:r>
              <a:rPr lang="en-US" sz="2400" dirty="0"/>
              <a:t>This lecture provides students with basic knowledge in the field of analytical use of communications and localization systems in railway transport. </a:t>
            </a:r>
            <a:endParaRPr lang="sk-SK" sz="2400" dirty="0" smtClean="0"/>
          </a:p>
          <a:p>
            <a:r>
              <a:rPr lang="en-US" sz="2400" dirty="0" smtClean="0"/>
              <a:t>The </a:t>
            </a:r>
            <a:r>
              <a:rPr lang="en-US" sz="2400" dirty="0"/>
              <a:t>lectures should acquaint students with railway transport technologies, teach to use the selected information systems and interlocking systems in field of railway transport in laboratory conditions and prepare students for their implementation practice in management of other transport companies</a:t>
            </a:r>
            <a:r>
              <a:rPr lang="en-US" sz="2400" dirty="0" smtClean="0"/>
              <a:t>.”</a:t>
            </a:r>
            <a:endParaRPr lang="sk-SK" sz="2400" dirty="0" smtClean="0"/>
          </a:p>
          <a:p>
            <a:endParaRPr lang="sk-SK" sz="2400" dirty="0"/>
          </a:p>
          <a:p>
            <a:r>
              <a:rPr lang="sk-SK" sz="2400" dirty="0" smtClean="0"/>
              <a:t>45 </a:t>
            </a:r>
            <a:r>
              <a:rPr lang="sk-SK" sz="2400" dirty="0" err="1" smtClean="0"/>
              <a:t>hours</a:t>
            </a:r>
            <a:r>
              <a:rPr lang="sk-SK" sz="2400" dirty="0" smtClean="0"/>
              <a:t> of </a:t>
            </a:r>
            <a:r>
              <a:rPr lang="sk-SK" sz="2400" dirty="0" err="1" smtClean="0"/>
              <a:t>theory</a:t>
            </a:r>
            <a:r>
              <a:rPr lang="sk-SK" sz="2400" dirty="0" smtClean="0"/>
              <a:t> + 30 </a:t>
            </a:r>
            <a:r>
              <a:rPr lang="sk-SK" sz="2400" dirty="0" err="1" smtClean="0"/>
              <a:t>hours</a:t>
            </a:r>
            <a:r>
              <a:rPr lang="sk-SK" sz="2400" dirty="0" smtClean="0"/>
              <a:t> of </a:t>
            </a:r>
            <a:r>
              <a:rPr lang="sk-SK" sz="2400" dirty="0" err="1" smtClean="0"/>
              <a:t>exercises</a:t>
            </a:r>
            <a:r>
              <a:rPr lang="sk-SK" sz="2400" dirty="0" smtClean="0"/>
              <a:t> and </a:t>
            </a:r>
            <a:r>
              <a:rPr lang="sk-SK" sz="2400" dirty="0" err="1" smtClean="0"/>
              <a:t>laboratories</a:t>
            </a:r>
            <a:endParaRPr lang="sk-SK" sz="2400" dirty="0" smtClean="0"/>
          </a:p>
          <a:p>
            <a:r>
              <a:rPr lang="sk-SK" sz="2400" dirty="0" err="1" smtClean="0"/>
              <a:t>Total</a:t>
            </a:r>
            <a:r>
              <a:rPr lang="sk-SK" sz="2400" dirty="0" smtClean="0"/>
              <a:t>: 6 </a:t>
            </a:r>
            <a:r>
              <a:rPr lang="sk-SK" sz="2400" dirty="0" err="1" smtClean="0"/>
              <a:t>credit</a:t>
            </a:r>
            <a:endParaRPr lang="en-US" sz="2000" dirty="0"/>
          </a:p>
        </p:txBody>
      </p:sp>
      <p:sp>
        <p:nvSpPr>
          <p:cNvPr id="4" name="Pole tekstowe 157"/>
          <p:cNvSpPr txBox="1">
            <a:spLocks noChangeArrowheads="1"/>
          </p:cNvSpPr>
          <p:nvPr/>
        </p:nvSpPr>
        <p:spPr bwMode="auto">
          <a:xfrm>
            <a:off x="1497946" y="604988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71648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1717" y="754856"/>
            <a:ext cx="7886700" cy="1325563"/>
          </a:xfrm>
        </p:spPr>
        <p:txBody>
          <a:bodyPr>
            <a:normAutofit/>
          </a:bodyPr>
          <a:lstStyle/>
          <a:p>
            <a:r>
              <a:rPr lang="en-US" sz="3600" b="1" dirty="0"/>
              <a:t>The main objectives of this lecture</a:t>
            </a:r>
            <a:endParaRPr lang="en-GB" sz="3600" b="1" dirty="0"/>
          </a:p>
        </p:txBody>
      </p:sp>
      <p:sp>
        <p:nvSpPr>
          <p:cNvPr id="3" name="Zástupný objekt pre obsah 2"/>
          <p:cNvSpPr>
            <a:spLocks noGrp="1"/>
          </p:cNvSpPr>
          <p:nvPr>
            <p:ph sz="half" idx="1"/>
          </p:nvPr>
        </p:nvSpPr>
        <p:spPr>
          <a:xfrm>
            <a:off x="457200" y="1417638"/>
            <a:ext cx="8229600" cy="3556992"/>
          </a:xfrm>
        </p:spPr>
        <p:txBody>
          <a:bodyPr>
            <a:normAutofit fontScale="92500" lnSpcReduction="20000"/>
          </a:bodyPr>
          <a:lstStyle/>
          <a:p>
            <a:r>
              <a:rPr lang="en-US" sz="2400" dirty="0" smtClean="0"/>
              <a:t>International </a:t>
            </a:r>
            <a:r>
              <a:rPr lang="en-US" sz="2400" dirty="0"/>
              <a:t>Electronic Data Interchange </a:t>
            </a:r>
          </a:p>
          <a:p>
            <a:r>
              <a:rPr lang="en-US" sz="2400" dirty="0" smtClean="0"/>
              <a:t>Technical </a:t>
            </a:r>
            <a:r>
              <a:rPr lang="en-US" sz="2400" dirty="0"/>
              <a:t>Specification for Interoperability (TSI)</a:t>
            </a:r>
          </a:p>
          <a:p>
            <a:r>
              <a:rPr lang="en-US" sz="2400" dirty="0" smtClean="0"/>
              <a:t>Information </a:t>
            </a:r>
            <a:r>
              <a:rPr lang="en-US" sz="2400" dirty="0"/>
              <a:t>systems in each Railway Companies (Infrastructure managers and Railway Undertakings)</a:t>
            </a:r>
          </a:p>
          <a:p>
            <a:r>
              <a:rPr lang="en-US" sz="2400" dirty="0" smtClean="0"/>
              <a:t>Localization </a:t>
            </a:r>
            <a:r>
              <a:rPr lang="en-US" sz="2400" dirty="0"/>
              <a:t>systems in Railway transport</a:t>
            </a:r>
          </a:p>
          <a:p>
            <a:r>
              <a:rPr lang="en-US" sz="2400" dirty="0" smtClean="0"/>
              <a:t>European </a:t>
            </a:r>
            <a:r>
              <a:rPr lang="en-US" sz="2400" dirty="0"/>
              <a:t>Railway Transport Management System (ERTMS)</a:t>
            </a:r>
          </a:p>
          <a:p>
            <a:r>
              <a:rPr lang="en-US" sz="2400" dirty="0" smtClean="0"/>
              <a:t>European </a:t>
            </a:r>
            <a:r>
              <a:rPr lang="en-US" sz="2400" dirty="0"/>
              <a:t>Train Control Systems (ETCS)</a:t>
            </a:r>
          </a:p>
          <a:p>
            <a:r>
              <a:rPr lang="en-US" sz="2400" dirty="0" smtClean="0"/>
              <a:t>Navigation systems and application in railway transport</a:t>
            </a:r>
          </a:p>
          <a:p>
            <a:r>
              <a:rPr lang="en-US" sz="2400" dirty="0" smtClean="0"/>
              <a:t>Satellite </a:t>
            </a:r>
            <a:r>
              <a:rPr lang="en-US" sz="2400" dirty="0"/>
              <a:t>navigation system with application in Railway transport</a:t>
            </a:r>
          </a:p>
          <a:p>
            <a:r>
              <a:rPr lang="en-US" sz="2400" dirty="0" smtClean="0"/>
              <a:t>System </a:t>
            </a:r>
            <a:r>
              <a:rPr lang="en-US" sz="2400" dirty="0"/>
              <a:t>for tracking railway wagons and locomotives</a:t>
            </a:r>
          </a:p>
        </p:txBody>
      </p:sp>
      <p:sp>
        <p:nvSpPr>
          <p:cNvPr id="4" name="Pole tekstowe 157"/>
          <p:cNvSpPr txBox="1">
            <a:spLocks noChangeArrowheads="1"/>
          </p:cNvSpPr>
          <p:nvPr/>
        </p:nvSpPr>
        <p:spPr bwMode="auto">
          <a:xfrm>
            <a:off x="1325566" y="616530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71842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b="1" dirty="0" smtClean="0"/>
              <a:t/>
            </a:r>
            <a:br>
              <a:rPr lang="sk-SK" sz="3200" b="1" dirty="0" smtClean="0"/>
            </a:br>
            <a:r>
              <a:rPr lang="sk-SK" sz="3200" b="1" dirty="0" err="1" smtClean="0"/>
              <a:t>Content</a:t>
            </a:r>
            <a:r>
              <a:rPr lang="sk-SK" sz="3200" b="1" dirty="0" smtClean="0"/>
              <a:t> of </a:t>
            </a:r>
            <a:r>
              <a:rPr lang="sk-SK" sz="3200" b="1" dirty="0" err="1" smtClean="0"/>
              <a:t>subject</a:t>
            </a:r>
            <a:endParaRPr lang="sk-SK" sz="3200" b="1" dirty="0"/>
          </a:p>
        </p:txBody>
      </p:sp>
      <p:sp>
        <p:nvSpPr>
          <p:cNvPr id="3" name="Zástupný objekt pre obsah 2"/>
          <p:cNvSpPr>
            <a:spLocks noGrp="1"/>
          </p:cNvSpPr>
          <p:nvPr>
            <p:ph sz="half" idx="1"/>
          </p:nvPr>
        </p:nvSpPr>
        <p:spPr>
          <a:xfrm>
            <a:off x="457200" y="1417638"/>
            <a:ext cx="8147248" cy="4675658"/>
          </a:xfrm>
        </p:spPr>
        <p:txBody>
          <a:bodyPr>
            <a:noAutofit/>
          </a:bodyPr>
          <a:lstStyle/>
          <a:p>
            <a:r>
              <a:rPr lang="sk-SK" sz="2000" dirty="0" err="1" smtClean="0"/>
              <a:t>Introduciton</a:t>
            </a:r>
            <a:r>
              <a:rPr lang="sk-SK" sz="2000" dirty="0" smtClean="0"/>
              <a:t> to ICT</a:t>
            </a:r>
          </a:p>
          <a:p>
            <a:pPr marL="457200" indent="-457200">
              <a:buFont typeface="+mj-lt"/>
              <a:buAutoNum type="arabicPeriod"/>
            </a:pPr>
            <a:r>
              <a:rPr lang="en-US" sz="2000" dirty="0" smtClean="0"/>
              <a:t>T</a:t>
            </a:r>
            <a:r>
              <a:rPr lang="sk-SK" sz="2000" dirty="0" smtClean="0"/>
              <a:t>he</a:t>
            </a:r>
            <a:r>
              <a:rPr lang="en-US" sz="2000" dirty="0" smtClean="0"/>
              <a:t> </a:t>
            </a:r>
            <a:r>
              <a:rPr lang="en-US" sz="2000" dirty="0"/>
              <a:t>International support for information systems in Railway transport </a:t>
            </a:r>
            <a:endParaRPr lang="sk-SK" sz="2000" dirty="0" smtClean="0"/>
          </a:p>
          <a:p>
            <a:pPr marL="457200" indent="-457200">
              <a:buFont typeface="+mj-lt"/>
              <a:buAutoNum type="arabicPeriod"/>
            </a:pPr>
            <a:r>
              <a:rPr lang="en-US" sz="2000" dirty="0" smtClean="0"/>
              <a:t>Information </a:t>
            </a:r>
            <a:r>
              <a:rPr lang="en-US" sz="2000" dirty="0"/>
              <a:t>systems of Infrastructure manager</a:t>
            </a:r>
          </a:p>
          <a:p>
            <a:pPr marL="457200" indent="-457200">
              <a:buFont typeface="+mj-lt"/>
              <a:buAutoNum type="arabicPeriod"/>
            </a:pPr>
            <a:r>
              <a:rPr lang="en-US" sz="2000" dirty="0" smtClean="0"/>
              <a:t>Information </a:t>
            </a:r>
            <a:r>
              <a:rPr lang="en-US" sz="2000" dirty="0"/>
              <a:t>systems of Railway undertakings </a:t>
            </a:r>
          </a:p>
          <a:p>
            <a:pPr marL="457200" indent="-457200">
              <a:buFont typeface="+mj-lt"/>
              <a:buAutoNum type="arabicPeriod"/>
            </a:pPr>
            <a:r>
              <a:rPr lang="en-US" sz="2000" dirty="0" smtClean="0"/>
              <a:t>Localization </a:t>
            </a:r>
            <a:r>
              <a:rPr lang="en-US" sz="2000" dirty="0"/>
              <a:t>systems in railway transport</a:t>
            </a:r>
          </a:p>
          <a:p>
            <a:pPr marL="457200" indent="-457200">
              <a:buFont typeface="+mj-lt"/>
              <a:buAutoNum type="arabicPeriod"/>
            </a:pPr>
            <a:r>
              <a:rPr lang="en-US" sz="2000" dirty="0" smtClean="0"/>
              <a:t>Navigation systems and application in railway transport</a:t>
            </a:r>
          </a:p>
          <a:p>
            <a:endParaRPr lang="en-US" sz="1800" dirty="0"/>
          </a:p>
        </p:txBody>
      </p:sp>
      <p:sp>
        <p:nvSpPr>
          <p:cNvPr id="4" name="Pole tekstowe 157"/>
          <p:cNvSpPr txBox="1">
            <a:spLocks noChangeArrowheads="1"/>
          </p:cNvSpPr>
          <p:nvPr/>
        </p:nvSpPr>
        <p:spPr bwMode="auto">
          <a:xfrm>
            <a:off x="1325566" y="621955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39000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200" b="1" dirty="0" smtClean="0"/>
              <a:t/>
            </a:r>
            <a:br>
              <a:rPr lang="sk-SK" sz="3200" b="1" dirty="0" smtClean="0"/>
            </a:br>
            <a:r>
              <a:rPr lang="sk-SK" sz="3200" b="1" dirty="0" err="1" smtClean="0"/>
              <a:t>Introduction</a:t>
            </a:r>
            <a:r>
              <a:rPr lang="sk-SK" sz="3200" b="1" dirty="0" smtClean="0"/>
              <a:t> to ICT</a:t>
            </a:r>
            <a:endParaRPr lang="sk-SK" sz="3200" b="1" dirty="0"/>
          </a:p>
        </p:txBody>
      </p:sp>
      <p:sp>
        <p:nvSpPr>
          <p:cNvPr id="3" name="Zástupný objekt pre obsah 2"/>
          <p:cNvSpPr>
            <a:spLocks noGrp="1"/>
          </p:cNvSpPr>
          <p:nvPr>
            <p:ph sz="half" idx="1"/>
          </p:nvPr>
        </p:nvSpPr>
        <p:spPr>
          <a:xfrm>
            <a:off x="457200" y="1600201"/>
            <a:ext cx="8363272" cy="4349080"/>
          </a:xfrm>
        </p:spPr>
        <p:txBody>
          <a:bodyPr>
            <a:normAutofit/>
          </a:bodyPr>
          <a:lstStyle/>
          <a:p>
            <a:pPr marL="357188" indent="-357188">
              <a:buNone/>
            </a:pPr>
            <a:r>
              <a:rPr lang="en-US" dirty="0"/>
              <a:t>1</a:t>
            </a:r>
            <a:r>
              <a:rPr lang="en-US" dirty="0" smtClean="0"/>
              <a:t>.</a:t>
            </a:r>
            <a:r>
              <a:rPr lang="sk-SK" dirty="0" smtClean="0"/>
              <a:t> </a:t>
            </a:r>
            <a:r>
              <a:rPr lang="en-US" dirty="0" smtClean="0"/>
              <a:t>Definition </a:t>
            </a:r>
            <a:r>
              <a:rPr lang="en-US" dirty="0"/>
              <a:t>of the term ICT and Localization systems in railway transport</a:t>
            </a:r>
          </a:p>
          <a:p>
            <a:pPr marL="0" indent="0">
              <a:buNone/>
            </a:pPr>
            <a:r>
              <a:rPr lang="en-US" dirty="0" smtClean="0"/>
              <a:t>2</a:t>
            </a:r>
            <a:r>
              <a:rPr lang="sk-SK" dirty="0" smtClean="0"/>
              <a:t>. </a:t>
            </a:r>
            <a:r>
              <a:rPr lang="en-US" dirty="0" smtClean="0"/>
              <a:t>History </a:t>
            </a:r>
            <a:r>
              <a:rPr lang="en-US" dirty="0"/>
              <a:t>of Railway separation process</a:t>
            </a:r>
          </a:p>
          <a:p>
            <a:pPr marL="0" indent="0">
              <a:buNone/>
            </a:pPr>
            <a:r>
              <a:rPr lang="en-US" dirty="0" smtClean="0"/>
              <a:t>3</a:t>
            </a:r>
            <a:r>
              <a:rPr lang="sk-SK" dirty="0" smtClean="0"/>
              <a:t>. </a:t>
            </a:r>
            <a:r>
              <a:rPr lang="en-US" dirty="0" smtClean="0"/>
              <a:t>History </a:t>
            </a:r>
            <a:r>
              <a:rPr lang="en-US" dirty="0"/>
              <a:t>of  ICT in railway transport</a:t>
            </a:r>
          </a:p>
          <a:p>
            <a:pPr marL="0" indent="0">
              <a:buNone/>
            </a:pPr>
            <a:r>
              <a:rPr lang="en-US" dirty="0" smtClean="0"/>
              <a:t>4</a:t>
            </a:r>
            <a:r>
              <a:rPr lang="sk-SK" dirty="0" smtClean="0"/>
              <a:t>. </a:t>
            </a:r>
            <a:r>
              <a:rPr lang="en-US" dirty="0" smtClean="0"/>
              <a:t>Introductory </a:t>
            </a:r>
            <a:r>
              <a:rPr lang="en-US" dirty="0"/>
              <a:t>terms</a:t>
            </a:r>
          </a:p>
          <a:p>
            <a:pPr lvl="1"/>
            <a:r>
              <a:rPr lang="en-US" dirty="0" smtClean="0"/>
              <a:t>4.1</a:t>
            </a:r>
            <a:r>
              <a:rPr lang="sk-SK" dirty="0" smtClean="0"/>
              <a:t> </a:t>
            </a:r>
            <a:r>
              <a:rPr lang="en-US" dirty="0" smtClean="0"/>
              <a:t>Information </a:t>
            </a:r>
            <a:r>
              <a:rPr lang="en-US" dirty="0"/>
              <a:t>systems in Railway Transport and ICT </a:t>
            </a:r>
          </a:p>
          <a:p>
            <a:pPr lvl="1"/>
            <a:r>
              <a:rPr lang="en-US" dirty="0" smtClean="0"/>
              <a:t>4.2</a:t>
            </a:r>
            <a:r>
              <a:rPr lang="sk-SK" dirty="0" smtClean="0"/>
              <a:t> </a:t>
            </a:r>
            <a:r>
              <a:rPr lang="en-US" dirty="0" smtClean="0"/>
              <a:t>Localization </a:t>
            </a:r>
            <a:r>
              <a:rPr lang="en-US" dirty="0"/>
              <a:t>systems in Railway Transport and ICT</a:t>
            </a:r>
          </a:p>
          <a:p>
            <a:endParaRPr lang="sk-SK" dirty="0"/>
          </a:p>
        </p:txBody>
      </p:sp>
      <p:sp>
        <p:nvSpPr>
          <p:cNvPr id="4" name="Pole tekstowe 157"/>
          <p:cNvSpPr txBox="1">
            <a:spLocks noChangeArrowheads="1"/>
          </p:cNvSpPr>
          <p:nvPr/>
        </p:nvSpPr>
        <p:spPr bwMode="auto">
          <a:xfrm>
            <a:off x="1392402" y="6245678"/>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7274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b="1" dirty="0" smtClean="0"/>
              <a:t/>
            </a:r>
            <a:br>
              <a:rPr lang="sk-SK" sz="3200" b="1" dirty="0" smtClean="0"/>
            </a:br>
            <a:r>
              <a:rPr lang="en-US" sz="3200" b="1" dirty="0" smtClean="0"/>
              <a:t>The </a:t>
            </a:r>
            <a:r>
              <a:rPr lang="en-US" sz="3200" b="1" dirty="0"/>
              <a:t>International support for information systems in Railway transport</a:t>
            </a:r>
            <a:endParaRPr lang="sk-SK" sz="3200" b="1" dirty="0"/>
          </a:p>
        </p:txBody>
      </p:sp>
      <p:sp>
        <p:nvSpPr>
          <p:cNvPr id="3" name="Zástupný objekt pre obsah 2"/>
          <p:cNvSpPr>
            <a:spLocks noGrp="1"/>
          </p:cNvSpPr>
          <p:nvPr>
            <p:ph sz="half" idx="1"/>
          </p:nvPr>
        </p:nvSpPr>
        <p:spPr>
          <a:xfrm>
            <a:off x="179512" y="1916832"/>
            <a:ext cx="8507288" cy="4349080"/>
          </a:xfrm>
        </p:spPr>
        <p:txBody>
          <a:bodyPr>
            <a:normAutofit/>
          </a:bodyPr>
          <a:lstStyle/>
          <a:p>
            <a:pPr lvl="1"/>
            <a:r>
              <a:rPr lang="en-GB" dirty="0"/>
              <a:t>Network Hermes </a:t>
            </a:r>
            <a:endParaRPr lang="sk-SK" sz="2000" dirty="0"/>
          </a:p>
          <a:p>
            <a:pPr lvl="2"/>
            <a:r>
              <a:rPr lang="en-GB" dirty="0"/>
              <a:t>History of Hermes network</a:t>
            </a:r>
            <a:endParaRPr lang="sk-SK" sz="1800" dirty="0"/>
          </a:p>
          <a:p>
            <a:pPr lvl="2"/>
            <a:r>
              <a:rPr lang="en-GB" dirty="0"/>
              <a:t>Actual services in Hermes network</a:t>
            </a:r>
            <a:endParaRPr lang="sk-SK" sz="1800" dirty="0"/>
          </a:p>
          <a:p>
            <a:pPr lvl="1"/>
            <a:r>
              <a:rPr lang="en-GB" dirty="0"/>
              <a:t>Technical specification of Interoperability in EU</a:t>
            </a:r>
            <a:endParaRPr lang="sk-SK" sz="2000" dirty="0"/>
          </a:p>
          <a:p>
            <a:pPr lvl="2"/>
            <a:r>
              <a:rPr lang="sk-SK" dirty="0"/>
              <a:t>TSI – </a:t>
            </a:r>
            <a:r>
              <a:rPr lang="sk-SK" dirty="0" err="1"/>
              <a:t>introduction</a:t>
            </a:r>
            <a:r>
              <a:rPr lang="sk-SK" dirty="0"/>
              <a:t> </a:t>
            </a:r>
            <a:endParaRPr lang="sk-SK" sz="1800" dirty="0"/>
          </a:p>
          <a:p>
            <a:pPr lvl="2"/>
            <a:r>
              <a:rPr lang="en-GB" dirty="0"/>
              <a:t>TAF TSI – Technical Specification for Interoperability relating to Telematics Applications for Freight Services</a:t>
            </a:r>
            <a:endParaRPr lang="sk-SK" sz="1800" dirty="0"/>
          </a:p>
          <a:p>
            <a:pPr lvl="2"/>
            <a:r>
              <a:rPr lang="en-GB" dirty="0"/>
              <a:t>TAP TSI – Technical Specification for Interoperability relating to Telematics Applications for Passenger Services</a:t>
            </a:r>
            <a:endParaRPr lang="sk-SK" sz="1800" dirty="0"/>
          </a:p>
          <a:p>
            <a:pPr lvl="1"/>
            <a:r>
              <a:rPr lang="en-GB" dirty="0"/>
              <a:t>The basic elements for control in Railway transport</a:t>
            </a:r>
            <a:endParaRPr lang="sk-SK" sz="2000" dirty="0"/>
          </a:p>
          <a:p>
            <a:pPr lvl="2"/>
            <a:r>
              <a:rPr lang="en-GB" dirty="0"/>
              <a:t>The basic elements in passenger transport</a:t>
            </a:r>
            <a:endParaRPr lang="sk-SK" sz="1800" dirty="0"/>
          </a:p>
          <a:p>
            <a:pPr lvl="2"/>
            <a:r>
              <a:rPr lang="en-GB" dirty="0"/>
              <a:t>The basic elements in freight transport</a:t>
            </a:r>
            <a:endParaRPr lang="sk-SK" sz="1800" dirty="0"/>
          </a:p>
          <a:p>
            <a:endParaRPr lang="sk-SK"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46904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200" b="1" dirty="0" smtClean="0"/>
              <a:t/>
            </a:r>
            <a:br>
              <a:rPr lang="sk-SK" sz="3200" b="1" dirty="0" smtClean="0"/>
            </a:br>
            <a:r>
              <a:rPr lang="en-US" sz="3200" b="1" dirty="0" smtClean="0"/>
              <a:t>Information </a:t>
            </a:r>
            <a:r>
              <a:rPr lang="en-US" sz="3200" b="1" dirty="0"/>
              <a:t>systems of Infrastructure manager</a:t>
            </a:r>
            <a:endParaRPr lang="sk-SK" sz="3200" b="1" dirty="0"/>
          </a:p>
        </p:txBody>
      </p:sp>
      <p:sp>
        <p:nvSpPr>
          <p:cNvPr id="3" name="Zástupný objekt pre obsah 2"/>
          <p:cNvSpPr>
            <a:spLocks noGrp="1"/>
          </p:cNvSpPr>
          <p:nvPr>
            <p:ph sz="half" idx="1"/>
          </p:nvPr>
        </p:nvSpPr>
        <p:spPr>
          <a:xfrm>
            <a:off x="457200" y="1600201"/>
            <a:ext cx="8229600" cy="4349080"/>
          </a:xfrm>
        </p:spPr>
        <p:txBody>
          <a:bodyPr/>
          <a:lstStyle/>
          <a:p>
            <a:pPr marL="0" indent="0">
              <a:buNone/>
            </a:pPr>
            <a:r>
              <a:rPr lang="en-US" dirty="0" smtClean="0"/>
              <a:t>1</a:t>
            </a:r>
            <a:r>
              <a:rPr lang="sk-SK" dirty="0" smtClean="0"/>
              <a:t>. </a:t>
            </a:r>
            <a:r>
              <a:rPr lang="en-US" dirty="0" smtClean="0"/>
              <a:t>Operational </a:t>
            </a:r>
            <a:r>
              <a:rPr lang="en-US" dirty="0"/>
              <a:t>Information system</a:t>
            </a:r>
          </a:p>
          <a:p>
            <a:pPr marL="0" indent="0">
              <a:buNone/>
            </a:pPr>
            <a:r>
              <a:rPr lang="en-US" dirty="0" smtClean="0"/>
              <a:t>2</a:t>
            </a:r>
            <a:r>
              <a:rPr lang="sk-SK" dirty="0" smtClean="0"/>
              <a:t>. </a:t>
            </a:r>
            <a:r>
              <a:rPr lang="en-US" dirty="0" smtClean="0"/>
              <a:t>Train </a:t>
            </a:r>
            <a:r>
              <a:rPr lang="en-US" dirty="0"/>
              <a:t>dispatcher system</a:t>
            </a:r>
          </a:p>
          <a:p>
            <a:pPr marL="0" indent="0">
              <a:buNone/>
            </a:pPr>
            <a:r>
              <a:rPr lang="en-US" dirty="0" smtClean="0"/>
              <a:t>3</a:t>
            </a:r>
            <a:r>
              <a:rPr lang="sk-SK" dirty="0" smtClean="0"/>
              <a:t>. </a:t>
            </a:r>
            <a:r>
              <a:rPr lang="en-US" dirty="0" err="1" smtClean="0"/>
              <a:t>Automatization</a:t>
            </a:r>
            <a:r>
              <a:rPr lang="en-US" dirty="0" smtClean="0"/>
              <a:t> </a:t>
            </a:r>
            <a:r>
              <a:rPr lang="en-US" dirty="0"/>
              <a:t>workstation of station dispatcher</a:t>
            </a:r>
          </a:p>
          <a:p>
            <a:pPr marL="447675" indent="-447675">
              <a:buNone/>
            </a:pPr>
            <a:r>
              <a:rPr lang="en-US" dirty="0" smtClean="0"/>
              <a:t>4</a:t>
            </a:r>
            <a:r>
              <a:rPr lang="sk-SK" dirty="0" smtClean="0"/>
              <a:t>. </a:t>
            </a:r>
            <a:r>
              <a:rPr lang="en-US" dirty="0" smtClean="0"/>
              <a:t>Communication </a:t>
            </a:r>
            <a:r>
              <a:rPr lang="en-US" dirty="0"/>
              <a:t>between The Infrastructure manager information </a:t>
            </a:r>
            <a:r>
              <a:rPr lang="en-US" dirty="0" smtClean="0"/>
              <a:t>systems</a:t>
            </a:r>
            <a:endParaRPr lang="en-US"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7554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600" b="1" dirty="0" smtClean="0"/>
              <a:t/>
            </a:r>
            <a:br>
              <a:rPr lang="sk-SK" sz="3600" b="1" dirty="0" smtClean="0"/>
            </a:br>
            <a:r>
              <a:rPr lang="en-US" sz="3600" b="1" dirty="0" smtClean="0"/>
              <a:t>Localization </a:t>
            </a:r>
            <a:r>
              <a:rPr lang="en-US" sz="3600" b="1" dirty="0"/>
              <a:t>systems in railway transport</a:t>
            </a:r>
            <a:endParaRPr lang="sk-SK" sz="3600" b="1" dirty="0"/>
          </a:p>
        </p:txBody>
      </p:sp>
      <p:sp>
        <p:nvSpPr>
          <p:cNvPr id="3" name="Zástupný objekt pre obsah 2"/>
          <p:cNvSpPr>
            <a:spLocks noGrp="1"/>
          </p:cNvSpPr>
          <p:nvPr>
            <p:ph sz="half" idx="1"/>
          </p:nvPr>
        </p:nvSpPr>
        <p:spPr>
          <a:xfrm>
            <a:off x="457200" y="1600201"/>
            <a:ext cx="8229600" cy="4349080"/>
          </a:xfrm>
        </p:spPr>
        <p:txBody>
          <a:bodyPr/>
          <a:lstStyle/>
          <a:p>
            <a:pPr lvl="1"/>
            <a:r>
              <a:rPr lang="en-GB" dirty="0"/>
              <a:t>European Railway Transport Management System (ERTMS)</a:t>
            </a:r>
            <a:endParaRPr lang="sk-SK" sz="2000" dirty="0"/>
          </a:p>
          <a:p>
            <a:pPr lvl="1"/>
            <a:r>
              <a:rPr lang="en-GB" dirty="0"/>
              <a:t>European Train Control Systems (ETCS)</a:t>
            </a:r>
            <a:endParaRPr lang="sk-SK" sz="2000" dirty="0"/>
          </a:p>
          <a:p>
            <a:pPr lvl="2"/>
            <a:r>
              <a:rPr lang="en-GB" dirty="0"/>
              <a:t>ETCS L1</a:t>
            </a:r>
            <a:endParaRPr lang="sk-SK" sz="1800" dirty="0"/>
          </a:p>
          <a:p>
            <a:pPr lvl="2"/>
            <a:r>
              <a:rPr lang="en-GB" dirty="0"/>
              <a:t>ETCS L2</a:t>
            </a:r>
            <a:endParaRPr lang="sk-SK" sz="1800" dirty="0"/>
          </a:p>
          <a:p>
            <a:pPr lvl="2"/>
            <a:r>
              <a:rPr lang="en-GB" dirty="0"/>
              <a:t>ETCS L3</a:t>
            </a:r>
            <a:endParaRPr lang="sk-SK" sz="1800" dirty="0"/>
          </a:p>
          <a:p>
            <a:pPr lvl="2"/>
            <a:r>
              <a:rPr lang="en-GB" dirty="0"/>
              <a:t>ETCS </a:t>
            </a:r>
            <a:r>
              <a:rPr lang="en-GB" dirty="0" smtClean="0"/>
              <a:t>LC</a:t>
            </a:r>
            <a:endParaRPr lang="sk-SK" sz="1800" dirty="0"/>
          </a:p>
        </p:txBody>
      </p:sp>
      <p:sp>
        <p:nvSpPr>
          <p:cNvPr id="4" name="Pole tekstowe 157"/>
          <p:cNvSpPr txBox="1">
            <a:spLocks noChangeArrowheads="1"/>
          </p:cNvSpPr>
          <p:nvPr/>
        </p:nvSpPr>
        <p:spPr bwMode="auto">
          <a:xfrm>
            <a:off x="1325566" y="628285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08248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sk-SK" sz="3600" b="1" dirty="0" smtClean="0"/>
              <a:t/>
            </a:r>
            <a:br>
              <a:rPr lang="sk-SK" sz="3600" b="1" dirty="0" smtClean="0"/>
            </a:br>
            <a:r>
              <a:rPr lang="en-US" sz="3600" b="1" dirty="0" smtClean="0"/>
              <a:t>Navigation systems and application in railway transport</a:t>
            </a:r>
            <a:endParaRPr lang="en-US" sz="3600" b="1" dirty="0"/>
          </a:p>
        </p:txBody>
      </p:sp>
      <p:sp>
        <p:nvSpPr>
          <p:cNvPr id="3" name="Zástupný objekt pre obsah 2"/>
          <p:cNvSpPr>
            <a:spLocks noGrp="1"/>
          </p:cNvSpPr>
          <p:nvPr>
            <p:ph sz="half" idx="1"/>
          </p:nvPr>
        </p:nvSpPr>
        <p:spPr>
          <a:xfrm>
            <a:off x="457200" y="2132856"/>
            <a:ext cx="8229600" cy="4349080"/>
          </a:xfrm>
        </p:spPr>
        <p:txBody>
          <a:bodyPr/>
          <a:lstStyle/>
          <a:p>
            <a:r>
              <a:rPr lang="en-US" dirty="0" smtClean="0"/>
              <a:t>Introduction </a:t>
            </a:r>
            <a:r>
              <a:rPr lang="en-US" dirty="0"/>
              <a:t>to satellite navigation </a:t>
            </a:r>
          </a:p>
          <a:p>
            <a:r>
              <a:rPr lang="en-US" dirty="0" smtClean="0"/>
              <a:t>Global </a:t>
            </a:r>
            <a:r>
              <a:rPr lang="en-US" dirty="0"/>
              <a:t>satellite navigation systems and application in Railway transport</a:t>
            </a:r>
          </a:p>
          <a:p>
            <a:r>
              <a:rPr lang="en-US" dirty="0" smtClean="0"/>
              <a:t>GPS </a:t>
            </a:r>
            <a:r>
              <a:rPr lang="en-US" dirty="0"/>
              <a:t>and application in Railway transport</a:t>
            </a:r>
          </a:p>
          <a:p>
            <a:r>
              <a:rPr lang="en-US" dirty="0" smtClean="0"/>
              <a:t>Satellite </a:t>
            </a:r>
            <a:r>
              <a:rPr lang="en-US" dirty="0"/>
              <a:t>navigation system Galileo with application in Railway transport</a:t>
            </a:r>
          </a:p>
          <a:p>
            <a:r>
              <a:rPr lang="en-US" dirty="0" smtClean="0"/>
              <a:t>System </a:t>
            </a:r>
            <a:r>
              <a:rPr lang="en-US" dirty="0"/>
              <a:t>for tracking railway wagons and locomotives </a:t>
            </a:r>
          </a:p>
          <a:p>
            <a:endParaRPr lang="sk-SK" dirty="0"/>
          </a:p>
        </p:txBody>
      </p:sp>
      <p:sp>
        <p:nvSpPr>
          <p:cNvPr id="4" name="Pole tekstowe 157"/>
          <p:cNvSpPr txBox="1">
            <a:spLocks noChangeArrowheads="1"/>
          </p:cNvSpPr>
          <p:nvPr/>
        </p:nvSpPr>
        <p:spPr bwMode="auto">
          <a:xfrm>
            <a:off x="1325566" y="618031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91258188"/>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INTRAS Presentations TEMPLATE</Template>
  <TotalTime>5</TotalTime>
  <Words>995</Words>
  <Application>Microsoft Office PowerPoint</Application>
  <PresentationFormat>Prezentácia na obrazovke (4:3)</PresentationFormat>
  <Paragraphs>115</Paragraphs>
  <Slides>13</Slides>
  <Notes>0</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13</vt:i4>
      </vt:variant>
    </vt:vector>
  </HeadingPairs>
  <TitlesOfParts>
    <vt:vector size="19" baseType="lpstr">
      <vt:lpstr>Arial</vt:lpstr>
      <vt:lpstr>Calibri</vt:lpstr>
      <vt:lpstr>Calibri Light</vt:lpstr>
      <vt:lpstr>Times New Roman</vt:lpstr>
      <vt:lpstr>Wingdings</vt:lpstr>
      <vt:lpstr>Motyw pakietu Office</vt:lpstr>
      <vt:lpstr>ICT and Localization Systems for Railways - Structure of Subject</vt:lpstr>
      <vt:lpstr>ETCS Credits</vt:lpstr>
      <vt:lpstr>The main objectives of this lecture</vt:lpstr>
      <vt:lpstr> Content of subject</vt:lpstr>
      <vt:lpstr> Introduction to ICT</vt:lpstr>
      <vt:lpstr> The International support for information systems in Railway transport</vt:lpstr>
      <vt:lpstr> Information systems of Infrastructure manager</vt:lpstr>
      <vt:lpstr> Localization systems in railway transport</vt:lpstr>
      <vt:lpstr> Navigation systems and application in railway transport</vt:lpstr>
      <vt:lpstr> Excercises</vt:lpstr>
      <vt:lpstr> Teaching method</vt:lpstr>
      <vt:lpstr> Texbooks – Publications</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ICT and Localization Systems for Railways -  Structure of Subject</dc:title>
  <dc:creator>Pagan Min</dc:creator>
  <cp:lastModifiedBy>Pagan Min</cp:lastModifiedBy>
  <cp:revision>3</cp:revision>
  <dcterms:created xsi:type="dcterms:W3CDTF">2019-06-14T14:13:41Z</dcterms:created>
  <dcterms:modified xsi:type="dcterms:W3CDTF">2019-07-14T07:11:52Z</dcterms:modified>
</cp:coreProperties>
</file>