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33915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9747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13367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7083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008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08447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7837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89081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2125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9078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45177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1C060-7AE4-4651-AF4D-6A89978B9DAD}" type="datetimeFigureOut">
              <a:rPr lang="uz-Cyrl-UZ" smtClean="0"/>
              <a:t>26.02.2018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37EEF-064A-414B-8FBB-DAE23F175FA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8442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zinakinch@thecanadianteacher.co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friend@mail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(</a:t>
            </a:r>
            <a:r>
              <a:rPr lang="ru-RU" i="1" dirty="0" err="1" smtClean="0"/>
              <a:t>Файлли</a:t>
            </a:r>
            <a:r>
              <a:rPr lang="ru-RU" i="1" dirty="0" smtClean="0"/>
              <a:t> </a:t>
            </a:r>
            <a:r>
              <a:rPr lang="ru-RU" i="1" dirty="0" err="1" smtClean="0"/>
              <a:t>типлар</a:t>
            </a:r>
            <a:r>
              <a:rPr lang="ru-RU" i="1" dirty="0" smtClean="0"/>
              <a:t> </a:t>
            </a:r>
            <a:r>
              <a:rPr lang="ru-RU" i="1" dirty="0" err="1" smtClean="0"/>
              <a:t>билан</a:t>
            </a:r>
            <a:r>
              <a:rPr lang="ru-RU" i="1" dirty="0" smtClean="0"/>
              <a:t> </a:t>
            </a:r>
            <a:r>
              <a:rPr lang="ru-RU" i="1" dirty="0" err="1" smtClean="0"/>
              <a:t>ишлаш</a:t>
            </a:r>
            <a:r>
              <a:rPr lang="en-US" i="1" dirty="0" smtClean="0"/>
              <a:t>)</a:t>
            </a:r>
            <a:br>
              <a:rPr lang="en-US" i="1" dirty="0" smtClean="0"/>
            </a:br>
            <a:r>
              <a:rPr lang="ru-RU" i="1" dirty="0" smtClean="0"/>
              <a:t>Операции </a:t>
            </a:r>
            <a:r>
              <a:rPr lang="ru-RU" i="1" dirty="0"/>
              <a:t>с файлами</a:t>
            </a:r>
            <a:endParaRPr lang="uz-Cyrl-U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4191419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Формат CSV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Файл в формате CSV (</a:t>
            </a:r>
            <a:r>
              <a:rPr lang="ru-RU" dirty="0" err="1"/>
              <a:t>comma-separated</a:t>
            </a:r>
            <a:r>
              <a:rPr lang="ru-RU" dirty="0"/>
              <a:t> </a:t>
            </a:r>
            <a:r>
              <a:rPr lang="ru-RU" dirty="0" err="1"/>
              <a:t>values</a:t>
            </a:r>
            <a:r>
              <a:rPr lang="ru-RU" dirty="0"/>
              <a:t> - значения, разделенные запятыми) - универсальное средство для переноса табличной информации между приложениями (электронными таблицами, СУБД, адресными книгами и т.п.). К сожалению, формат файла не имеет строго определенного стандарта, поэтому между файлами, порождаемыми различными приложениями, существуют некоторые тонкие различия. Внутри файл выглядит примерно так (файл pr.csv):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name,number,text</a:t>
            </a:r>
            <a:r>
              <a:rPr lang="en-US" dirty="0"/>
              <a:t>a,1,something hereb,2,"one, two, three"</a:t>
            </a:r>
            <a:r>
              <a:rPr lang="ru-RU" dirty="0"/>
              <a:t>c,3,"no </a:t>
            </a:r>
            <a:r>
              <a:rPr lang="ru-RU" dirty="0" err="1"/>
              <a:t>commas</a:t>
            </a:r>
            <a:r>
              <a:rPr lang="ru-RU" dirty="0"/>
              <a:t> </a:t>
            </a:r>
            <a:r>
              <a:rPr lang="ru-RU" dirty="0" err="1"/>
              <a:t>here</a:t>
            </a:r>
            <a:r>
              <a:rPr lang="ru-RU" dirty="0"/>
              <a:t>"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Для работы с CSV-файлами имеются две основные функции</a:t>
            </a:r>
            <a:r>
              <a:rPr lang="ru-RU" dirty="0" smtClean="0"/>
              <a:t>: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28311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reader(</a:t>
            </a:r>
            <a:r>
              <a:rPr lang="en-US" dirty="0" err="1"/>
              <a:t>csvfile</a:t>
            </a:r>
            <a:r>
              <a:rPr lang="en-US" dirty="0"/>
              <a:t>[, dialect='excel'[, </a:t>
            </a:r>
            <a:r>
              <a:rPr lang="en-US" dirty="0" err="1"/>
              <a:t>fmtparam</a:t>
            </a:r>
            <a:r>
              <a:rPr lang="en-US" dirty="0"/>
              <a:t>]])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Возвращает читающий объект, который является итератором по всем строкам заданного файла. В качестве </a:t>
            </a:r>
            <a:r>
              <a:rPr lang="ru-RU" dirty="0" err="1"/>
              <a:t>csvfile</a:t>
            </a:r>
            <a:r>
              <a:rPr lang="ru-RU" dirty="0"/>
              <a:t> может выступать любой объект, который поддерживает протокол итератора и возвращает строку при обращении к его методу </a:t>
            </a:r>
            <a:r>
              <a:rPr lang="ru-RU" dirty="0" err="1"/>
              <a:t>next</a:t>
            </a:r>
            <a:r>
              <a:rPr lang="ru-RU" dirty="0"/>
              <a:t>(). Необязательный аргумент </a:t>
            </a:r>
            <a:r>
              <a:rPr lang="ru-RU" dirty="0" err="1"/>
              <a:t>dialect</a:t>
            </a:r>
            <a:r>
              <a:rPr lang="ru-RU" dirty="0"/>
              <a:t>, по умолчанию равный '</a:t>
            </a:r>
            <a:r>
              <a:rPr lang="ru-RU" dirty="0" err="1"/>
              <a:t>excel</a:t>
            </a:r>
            <a:r>
              <a:rPr lang="ru-RU" dirty="0"/>
              <a:t>', указывает на необходимость использования того или иного набора свойств. Узнать доступные варианты можно с помощью </a:t>
            </a:r>
            <a:r>
              <a:rPr lang="ru-RU" dirty="0" err="1"/>
              <a:t>csv.list_dialects</a:t>
            </a:r>
            <a:r>
              <a:rPr lang="ru-RU" dirty="0"/>
              <a:t>(). Аргумент может быть одной из строк, возвращаемых указанной функцией, либо экземпляром подкласса класса </a:t>
            </a:r>
            <a:r>
              <a:rPr lang="ru-RU" dirty="0" err="1"/>
              <a:t>csv.Dialect</a:t>
            </a:r>
            <a:r>
              <a:rPr lang="ru-RU" dirty="0"/>
              <a:t>. Необязательный аргумент </a:t>
            </a:r>
            <a:r>
              <a:rPr lang="ru-RU" dirty="0" err="1"/>
              <a:t>fmtparam</a:t>
            </a:r>
            <a:r>
              <a:rPr lang="ru-RU" dirty="0"/>
              <a:t> служит для переназначения отдельных свойств по сравнению с заданным параметром </a:t>
            </a:r>
            <a:r>
              <a:rPr lang="ru-RU" dirty="0" err="1"/>
              <a:t>dialect</a:t>
            </a:r>
            <a:r>
              <a:rPr lang="ru-RU" dirty="0"/>
              <a:t> набором. Все получаемые данные являются строками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368338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err="1"/>
              <a:t>writer</a:t>
            </a:r>
            <a:r>
              <a:rPr lang="ru-RU" dirty="0"/>
              <a:t>(</a:t>
            </a:r>
            <a:r>
              <a:rPr lang="ru-RU" dirty="0" err="1"/>
              <a:t>csvfile</a:t>
            </a:r>
            <a:r>
              <a:rPr lang="ru-RU" dirty="0"/>
              <a:t>[, </a:t>
            </a:r>
            <a:r>
              <a:rPr lang="ru-RU" dirty="0" err="1"/>
              <a:t>dialect</a:t>
            </a:r>
            <a:r>
              <a:rPr lang="ru-RU" dirty="0"/>
              <a:t>='</a:t>
            </a:r>
            <a:r>
              <a:rPr lang="ru-RU" dirty="0" err="1"/>
              <a:t>excel</a:t>
            </a:r>
            <a:r>
              <a:rPr lang="ru-RU" dirty="0"/>
              <a:t>'[, </a:t>
            </a:r>
            <a:r>
              <a:rPr lang="ru-RU" dirty="0" err="1"/>
              <a:t>fmtparam</a:t>
            </a:r>
            <a:r>
              <a:rPr lang="ru-RU" dirty="0"/>
              <a:t>]])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Возвращает пишущий объект для записи пользовательских данных с использованием разделителя в заданный </a:t>
            </a:r>
            <a:r>
              <a:rPr lang="ru-RU" dirty="0" smtClean="0"/>
              <a:t>файл</a:t>
            </a:r>
            <a:r>
              <a:rPr lang="en-US" dirty="0" smtClean="0"/>
              <a:t> </a:t>
            </a:r>
            <a:r>
              <a:rPr lang="ru-RU" dirty="0" smtClean="0"/>
              <a:t>о</a:t>
            </a:r>
            <a:r>
              <a:rPr lang="en-US" dirty="0" smtClean="0"/>
              <a:t> </a:t>
            </a:r>
            <a:r>
              <a:rPr lang="ru-RU" dirty="0" smtClean="0"/>
              <a:t>подобный </a:t>
            </a:r>
            <a:r>
              <a:rPr lang="ru-RU" dirty="0"/>
              <a:t>объект. Параметры </a:t>
            </a:r>
            <a:r>
              <a:rPr lang="ru-RU" dirty="0" err="1"/>
              <a:t>dialect</a:t>
            </a:r>
            <a:r>
              <a:rPr lang="ru-RU" dirty="0"/>
              <a:t> и </a:t>
            </a:r>
            <a:r>
              <a:rPr lang="ru-RU" dirty="0" err="1"/>
              <a:t>fmtparam</a:t>
            </a:r>
            <a:r>
              <a:rPr lang="ru-RU" dirty="0"/>
              <a:t> имеют тот же смысл, что и выше. Все данные, кроме строк, обрабатывают функцией </a:t>
            </a:r>
            <a:r>
              <a:rPr lang="ru-RU" dirty="0" err="1"/>
              <a:t>str</a:t>
            </a:r>
            <a:r>
              <a:rPr lang="ru-RU" dirty="0"/>
              <a:t>() перед помещением в файл.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В следующем примере читается CSV-файл и записывается другой, где числа второго столбца увеличены на единицу: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 smtClean="0"/>
              <a:t>csv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input_file</a:t>
            </a:r>
            <a:r>
              <a:rPr lang="en-US" dirty="0" smtClean="0"/>
              <a:t> </a:t>
            </a:r>
            <a:r>
              <a:rPr lang="en-US" dirty="0"/>
              <a:t>= open("pr.csv", "</a:t>
            </a:r>
            <a:r>
              <a:rPr lang="en-US" dirty="0" err="1"/>
              <a:t>rb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rdr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csv.reader</a:t>
            </a:r>
            <a:r>
              <a:rPr lang="en-US" dirty="0"/>
              <a:t>(</a:t>
            </a:r>
            <a:r>
              <a:rPr lang="en-US" dirty="0" err="1"/>
              <a:t>input_file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output_file</a:t>
            </a:r>
            <a:r>
              <a:rPr lang="en-US" dirty="0" smtClean="0"/>
              <a:t> </a:t>
            </a:r>
            <a:r>
              <a:rPr lang="en-US" dirty="0"/>
              <a:t>= open("pr1.csv", "</a:t>
            </a:r>
            <a:r>
              <a:rPr lang="en-US" dirty="0" err="1"/>
              <a:t>wb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wrtr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csv.writer</a:t>
            </a:r>
            <a:r>
              <a:rPr lang="en-US" dirty="0"/>
              <a:t>(</a:t>
            </a:r>
            <a:r>
              <a:rPr lang="en-US" dirty="0" err="1"/>
              <a:t>output_file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rec in </a:t>
            </a:r>
            <a:r>
              <a:rPr lang="en-US" dirty="0" err="1"/>
              <a:t>rdr</a:t>
            </a:r>
            <a:r>
              <a:rPr lang="en-US" dirty="0"/>
              <a:t>: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try</a:t>
            </a:r>
            <a:r>
              <a:rPr lang="en-US" dirty="0"/>
              <a:t>:  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rec[1</a:t>
            </a:r>
            <a:r>
              <a:rPr lang="en-US" dirty="0"/>
              <a:t>] = </a:t>
            </a:r>
            <a:r>
              <a:rPr lang="en-US" dirty="0" err="1"/>
              <a:t>int</a:t>
            </a:r>
            <a:r>
              <a:rPr lang="en-US" dirty="0"/>
              <a:t>(rec[1]) + 1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except</a:t>
            </a:r>
            <a:r>
              <a:rPr lang="en-US" dirty="0"/>
              <a:t>:  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pass 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wrtr.writerow</a:t>
            </a:r>
            <a:r>
              <a:rPr lang="en-US" dirty="0" smtClean="0"/>
              <a:t>(rec)</a:t>
            </a:r>
          </a:p>
          <a:p>
            <a:pPr marL="0" indent="0">
              <a:buNone/>
            </a:pPr>
            <a:r>
              <a:rPr lang="en-US" dirty="0" err="1" smtClean="0"/>
              <a:t>input_file.close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err="1" smtClean="0"/>
              <a:t>output_file.close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/>
              <a:t>В результате получится файл pr1.csv следующего содержания: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name,number,texta,2,something hereb,3,"one, two, three"c,4,no commas here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916987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Модуль также определяет два класса для более удобного чтения и записи значений с использованием словаря. Вызовы конструкторов следующие</a:t>
            </a:r>
            <a:r>
              <a:rPr lang="en-US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DictReader</a:t>
            </a:r>
            <a:r>
              <a:rPr lang="en-US" dirty="0"/>
              <a:t>(</a:t>
            </a:r>
            <a:r>
              <a:rPr lang="en-US" dirty="0" err="1"/>
              <a:t>csvfile</a:t>
            </a:r>
            <a:r>
              <a:rPr lang="en-US" dirty="0"/>
              <a:t>, fieldnames[, </a:t>
            </a:r>
            <a:r>
              <a:rPr lang="en-US" dirty="0" err="1"/>
              <a:t>restkey</a:t>
            </a:r>
            <a:r>
              <a:rPr lang="en-US" dirty="0"/>
              <a:t>=None[, </a:t>
            </a:r>
            <a:r>
              <a:rPr lang="en-US" dirty="0" err="1"/>
              <a:t>restval</a:t>
            </a:r>
            <a:r>
              <a:rPr lang="en-US" dirty="0"/>
              <a:t>=None[, dialect='excel']]]])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Создает читающий объект, подобный тому, что рассматривался выше, но помещающий считываемые значения в словарь. Параметры </a:t>
            </a:r>
            <a:r>
              <a:rPr lang="ru-RU" dirty="0" err="1"/>
              <a:t>csvfile</a:t>
            </a:r>
            <a:r>
              <a:rPr lang="ru-RU" dirty="0"/>
              <a:t> и </a:t>
            </a:r>
            <a:r>
              <a:rPr lang="ru-RU" dirty="0" err="1"/>
              <a:t>dialect</a:t>
            </a:r>
            <a:r>
              <a:rPr lang="ru-RU" dirty="0"/>
              <a:t> те же, что и раньше. Параметр </a:t>
            </a:r>
            <a:r>
              <a:rPr lang="ru-RU" dirty="0" err="1"/>
              <a:t>fieldnames</a:t>
            </a:r>
            <a:r>
              <a:rPr lang="ru-RU" dirty="0"/>
              <a:t> задает имена полей списком. Параметр </a:t>
            </a:r>
            <a:r>
              <a:rPr lang="ru-RU" dirty="0" err="1"/>
              <a:t>restkey</a:t>
            </a:r>
            <a:r>
              <a:rPr lang="ru-RU" dirty="0"/>
              <a:t> задает значение ключа для помещения списка значений, для которых не хватило имен полей. Параметр </a:t>
            </a:r>
            <a:r>
              <a:rPr lang="ru-RU" dirty="0" err="1"/>
              <a:t>restval</a:t>
            </a:r>
            <a:r>
              <a:rPr lang="ru-RU" dirty="0"/>
              <a:t> используется как значение в том случае, если в записи не хватает значений для всех полей. Если параметр </a:t>
            </a:r>
            <a:r>
              <a:rPr lang="ru-RU" dirty="0" err="1"/>
              <a:t>fieldnames</a:t>
            </a:r>
            <a:r>
              <a:rPr lang="ru-RU" dirty="0"/>
              <a:t> не задан, имена полей будут прочитаны из первой записи CSV-файла. Начиная с </a:t>
            </a:r>
            <a:r>
              <a:rPr lang="ru-RU" dirty="0" err="1"/>
              <a:t>Python</a:t>
            </a:r>
            <a:r>
              <a:rPr lang="ru-RU" dirty="0"/>
              <a:t> 2.4, параметр </a:t>
            </a:r>
            <a:r>
              <a:rPr lang="ru-RU" dirty="0" err="1"/>
              <a:t>fieldnames</a:t>
            </a:r>
            <a:r>
              <a:rPr lang="ru-RU" dirty="0"/>
              <a:t> необязателен. Если он отсутствует, ключи берутся из первой строки CSV-файла.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DictWriter</a:t>
            </a:r>
            <a:r>
              <a:rPr lang="en-US" dirty="0"/>
              <a:t>(</a:t>
            </a:r>
            <a:r>
              <a:rPr lang="en-US" dirty="0" err="1"/>
              <a:t>csvfile</a:t>
            </a:r>
            <a:r>
              <a:rPr lang="en-US" dirty="0"/>
              <a:t>, fieldnames[, </a:t>
            </a:r>
            <a:r>
              <a:rPr lang="en-US" dirty="0" err="1"/>
              <a:t>restval</a:t>
            </a:r>
            <a:r>
              <a:rPr lang="en-US" dirty="0"/>
              <a:t>=""[, </a:t>
            </a:r>
            <a:r>
              <a:rPr lang="en-US" dirty="0" err="1"/>
              <a:t>extrasaction</a:t>
            </a:r>
            <a:r>
              <a:rPr lang="en-US" dirty="0"/>
              <a:t>='raise'[, dialect='excel']]])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953738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7413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Создает пишущий объект, который записывает в CSV-файл строки, получая данные из словаря. Параметры аналогичны </a:t>
            </a:r>
            <a:r>
              <a:rPr lang="ru-RU" dirty="0" err="1"/>
              <a:t>DictReader</a:t>
            </a:r>
            <a:r>
              <a:rPr lang="ru-RU" dirty="0"/>
              <a:t>, но </a:t>
            </a:r>
            <a:r>
              <a:rPr lang="ru-RU" dirty="0" err="1"/>
              <a:t>fieldnames</a:t>
            </a:r>
            <a:r>
              <a:rPr lang="ru-RU" dirty="0"/>
              <a:t> обязателен, так как он задает порядок следования полей. Параметр </a:t>
            </a:r>
            <a:r>
              <a:rPr lang="ru-RU" dirty="0" err="1"/>
              <a:t>extrasaction</a:t>
            </a:r>
            <a:r>
              <a:rPr lang="ru-RU" dirty="0"/>
              <a:t> указывает на то, какое действие нужно произвести в случае, когда требуемого значения нет в словаре: '</a:t>
            </a:r>
            <a:r>
              <a:rPr lang="ru-RU" dirty="0" err="1"/>
              <a:t>raise</a:t>
            </a:r>
            <a:r>
              <a:rPr lang="ru-RU" dirty="0"/>
              <a:t>' - возбудить исключение </a:t>
            </a:r>
            <a:r>
              <a:rPr lang="ru-RU" dirty="0" err="1"/>
              <a:t>ValueError</a:t>
            </a:r>
            <a:r>
              <a:rPr lang="ru-RU" dirty="0"/>
              <a:t>, '</a:t>
            </a:r>
            <a:r>
              <a:rPr lang="ru-RU" dirty="0" err="1"/>
              <a:t>ignore</a:t>
            </a:r>
            <a:r>
              <a:rPr lang="ru-RU" dirty="0"/>
              <a:t>' - игнорировать.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Соответствующий пример дан ниже. В файле pr.csv имена полей заданы в первой строке файла, поэтому можно не задавать </a:t>
            </a:r>
            <a:r>
              <a:rPr lang="ru-RU" dirty="0" err="1"/>
              <a:t>fieldnames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 smtClean="0"/>
              <a:t>csv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input_file</a:t>
            </a:r>
            <a:r>
              <a:rPr lang="en-US" dirty="0" smtClean="0"/>
              <a:t> </a:t>
            </a:r>
            <a:r>
              <a:rPr lang="en-US" dirty="0"/>
              <a:t>= open("pr.csv", "</a:t>
            </a:r>
            <a:r>
              <a:rPr lang="en-US" dirty="0" err="1"/>
              <a:t>rb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rdr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csv.DictReader</a:t>
            </a:r>
            <a:r>
              <a:rPr lang="en-US" dirty="0"/>
              <a:t>(</a:t>
            </a:r>
            <a:r>
              <a:rPr lang="en-US" dirty="0" err="1"/>
              <a:t>input_file</a:t>
            </a:r>
            <a:r>
              <a:rPr lang="en-US" dirty="0" smtClean="0"/>
              <a:t>, fieldnames</a:t>
            </a:r>
            <a:r>
              <a:rPr lang="en-US" dirty="0"/>
              <a:t>=['name', 'number', 'text</a:t>
            </a:r>
            <a:r>
              <a:rPr lang="en-US" dirty="0" smtClean="0"/>
              <a:t>'])</a:t>
            </a:r>
          </a:p>
          <a:p>
            <a:pPr marL="0" indent="0">
              <a:buNone/>
            </a:pPr>
            <a:r>
              <a:rPr lang="en-US" dirty="0" err="1" smtClean="0"/>
              <a:t>output_file</a:t>
            </a:r>
            <a:r>
              <a:rPr lang="en-US" dirty="0" smtClean="0"/>
              <a:t> </a:t>
            </a:r>
            <a:r>
              <a:rPr lang="en-US" dirty="0"/>
              <a:t>= open("pr1.csv", "</a:t>
            </a:r>
            <a:r>
              <a:rPr lang="en-US" dirty="0" err="1"/>
              <a:t>wb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wrtr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csv.DictWriter</a:t>
            </a:r>
            <a:r>
              <a:rPr lang="en-US" dirty="0"/>
              <a:t>(</a:t>
            </a:r>
            <a:r>
              <a:rPr lang="en-US" dirty="0" err="1"/>
              <a:t>output_file</a:t>
            </a:r>
            <a:r>
              <a:rPr lang="en-US" dirty="0" smtClean="0"/>
              <a:t>, fieldnames</a:t>
            </a:r>
            <a:r>
              <a:rPr lang="en-US" dirty="0"/>
              <a:t>=['name', 'number', 'text</a:t>
            </a:r>
            <a:r>
              <a:rPr lang="en-US" dirty="0" smtClean="0"/>
              <a:t>'])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rec in </a:t>
            </a:r>
            <a:r>
              <a:rPr lang="en-US" dirty="0" err="1"/>
              <a:t>rdr</a:t>
            </a:r>
            <a:r>
              <a:rPr lang="en-US" dirty="0"/>
              <a:t>: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try</a:t>
            </a:r>
            <a:r>
              <a:rPr lang="en-US" dirty="0"/>
              <a:t>:  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rec</a:t>
            </a:r>
            <a:r>
              <a:rPr lang="en-US" dirty="0"/>
              <a:t>['number'] = </a:t>
            </a:r>
            <a:r>
              <a:rPr lang="en-US" dirty="0" err="1"/>
              <a:t>int</a:t>
            </a:r>
            <a:r>
              <a:rPr lang="en-US" dirty="0"/>
              <a:t>(rec['number']) + 1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except</a:t>
            </a:r>
            <a:r>
              <a:rPr lang="en-US" dirty="0"/>
              <a:t>:  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pass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wrtr.writerow</a:t>
            </a:r>
            <a:r>
              <a:rPr lang="en-US" dirty="0" smtClean="0"/>
              <a:t>(rec)</a:t>
            </a:r>
          </a:p>
          <a:p>
            <a:pPr marL="0" indent="0">
              <a:buNone/>
            </a:pPr>
            <a:r>
              <a:rPr lang="en-US" dirty="0" err="1" smtClean="0"/>
              <a:t>input_file.close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err="1" smtClean="0"/>
              <a:t>output_file.close</a:t>
            </a:r>
            <a:r>
              <a:rPr lang="en-US" dirty="0"/>
              <a:t>()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03265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Пакет </a:t>
            </a:r>
            <a:r>
              <a:rPr lang="ru-RU" b="1" dirty="0" err="1"/>
              <a:t>email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Модули пакета </a:t>
            </a:r>
            <a:r>
              <a:rPr lang="ru-RU" dirty="0" err="1"/>
              <a:t>email</a:t>
            </a:r>
            <a:r>
              <a:rPr lang="ru-RU" dirty="0"/>
              <a:t> помогут разобрать, изменить и сгенерировать сообщение в формате RFC 2822. Наиболее часто RFC 2822 применяется в сообщениях электронной почты в Интернете.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В пакете есть несколько модулей, назначение которых (кратко) указано ниже: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Message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Модуль определяет класс </a:t>
            </a:r>
            <a:r>
              <a:rPr lang="ru-RU" dirty="0" err="1"/>
              <a:t>Message</a:t>
            </a:r>
            <a:r>
              <a:rPr lang="ru-RU" dirty="0"/>
              <a:t> - основной класс для представления сообщения в пакете </a:t>
            </a:r>
            <a:r>
              <a:rPr lang="ru-RU" dirty="0" err="1"/>
              <a:t>email</a:t>
            </a:r>
            <a:r>
              <a:rPr lang="ru-RU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Parser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Модуль для разбора представленного в виде текста сообщения с получением объектной структуры сообщения.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Header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Модуль для работы с полями, в которых используется кодировка, отличная от ASCII.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Generator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Порождает текст сообщения RFC 2822 на основании объектной модели.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Utils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Различные утилиты, которые решают разнообразные небольшие задачи, связанные с сообщениями.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В пакете есть и другие модули, которые здесь рассматриваться не будут.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245306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Разбор сообщения. Класс </a:t>
            </a:r>
            <a:r>
              <a:rPr lang="ru-RU" b="1" dirty="0" err="1"/>
              <a:t>Message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Класс </a:t>
            </a:r>
            <a:r>
              <a:rPr lang="ru-RU" dirty="0" err="1"/>
              <a:t>Message</a:t>
            </a:r>
            <a:r>
              <a:rPr lang="ru-RU" dirty="0"/>
              <a:t> - центральный во всем пакете </a:t>
            </a:r>
            <a:r>
              <a:rPr lang="ru-RU" dirty="0" err="1"/>
              <a:t>email</a:t>
            </a:r>
            <a:r>
              <a:rPr lang="ru-RU" dirty="0"/>
              <a:t>. Он определяет методы для работы с сообщением, которое состоит из заголовка (</a:t>
            </a:r>
            <a:r>
              <a:rPr lang="ru-RU" dirty="0" err="1"/>
              <a:t>header</a:t>
            </a:r>
            <a:r>
              <a:rPr lang="ru-RU" dirty="0"/>
              <a:t>) и тела (</a:t>
            </a:r>
            <a:r>
              <a:rPr lang="ru-RU" dirty="0" err="1"/>
              <a:t>payload</a:t>
            </a:r>
            <a:r>
              <a:rPr lang="ru-RU" dirty="0"/>
              <a:t>). Поле заголовка имеет название и значение, разделенное двоеточием (двоеточие не входит ни в название, ни в значение). Названия полей нечувствительны к регистру букв при поиске значения, хотя хранятся с учетом регистра. В классе также определены методы для доступа к некоторым часто используемым сведениям (кодировке сообщения, типу содержимого и т.п.).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Следует заметить, что сообщение может иметь одну или несколько частей, в том числе вложенных друг в друга. Например, сообщение об ошибке доставки письма может содержать исходное письмо в качестве вложения.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Пример наиболее употребительных методов экземпляров класса </a:t>
            </a:r>
            <a:r>
              <a:rPr lang="ru-RU" dirty="0" err="1"/>
              <a:t>Message</a:t>
            </a:r>
            <a:r>
              <a:rPr lang="ru-RU" dirty="0"/>
              <a:t> с пояснениями: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import </a:t>
            </a:r>
            <a:r>
              <a:rPr lang="en-US" dirty="0" smtClean="0"/>
              <a:t>email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input_file</a:t>
            </a:r>
            <a:r>
              <a:rPr lang="en-US" dirty="0"/>
              <a:t> = open("pr1.eml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msg</a:t>
            </a:r>
            <a:r>
              <a:rPr lang="en-US" dirty="0"/>
              <a:t> = </a:t>
            </a:r>
            <a:r>
              <a:rPr lang="en-US" dirty="0" err="1"/>
              <a:t>email.message_from_file</a:t>
            </a:r>
            <a:r>
              <a:rPr lang="en-US" dirty="0"/>
              <a:t>(</a:t>
            </a:r>
            <a:r>
              <a:rPr lang="en-US" dirty="0" err="1"/>
              <a:t>input_file</a:t>
            </a:r>
            <a:r>
              <a:rPr lang="en-US" dirty="0"/>
              <a:t>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513868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Здесь используется функция </a:t>
            </a:r>
            <a:r>
              <a:rPr lang="ru-RU" dirty="0" err="1"/>
              <a:t>email.message_from_file</a:t>
            </a:r>
            <a:r>
              <a:rPr lang="ru-RU" dirty="0"/>
              <a:t>() для чтения сообщения из файла pr1.eml. Сообщение можно получить и из строки с помощью функции </a:t>
            </a:r>
            <a:r>
              <a:rPr lang="ru-RU" dirty="0" err="1"/>
              <a:t>email.message_from_string</a:t>
            </a:r>
            <a:r>
              <a:rPr lang="ru-RU" dirty="0"/>
              <a:t>(). А теперь следует произвести некоторые операции над этим сообщением (не стоит обращать внимания на странные имена - сообщение было взято из папки СПАМ). Доступ к полям по имени осуществляется так: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msg</a:t>
            </a:r>
            <a:r>
              <a:rPr lang="ru-RU" dirty="0"/>
              <a:t>['</a:t>
            </a:r>
            <a:r>
              <a:rPr lang="ru-RU" dirty="0" err="1"/>
              <a:t>from</a:t>
            </a:r>
            <a:r>
              <a:rPr lang="ru-RU" dirty="0" smtClean="0"/>
              <a:t>']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US" dirty="0" err="1"/>
              <a:t>felton</a:t>
            </a:r>
            <a:r>
              <a:rPr lang="en-US" dirty="0"/>
              <a:t> olive" </a:t>
            </a:r>
            <a:r>
              <a:rPr lang="en-US" dirty="0" smtClean="0">
                <a:hlinkClick r:id="rId2"/>
              </a:rPr>
              <a:t>zinakinch@thecanadianteacher.com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msg.get_all</a:t>
            </a:r>
            <a:r>
              <a:rPr lang="en-US" dirty="0"/>
              <a:t>('received</a:t>
            </a:r>
            <a:r>
              <a:rPr lang="en-US" dirty="0" smtClean="0"/>
              <a:t>')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'from mail.onego.ru\n\</a:t>
            </a:r>
            <a:r>
              <a:rPr lang="en-US" dirty="0" err="1"/>
              <a:t>tby</a:t>
            </a:r>
            <a:r>
              <a:rPr lang="en-US" dirty="0"/>
              <a:t> </a:t>
            </a:r>
            <a:r>
              <a:rPr lang="en-US" dirty="0" err="1"/>
              <a:t>localhost</a:t>
            </a:r>
            <a:r>
              <a:rPr lang="en-US" dirty="0"/>
              <a:t> with POP3 (fetchmail-6.2.5 polling mail.onego.ru account spam)\n\</a:t>
            </a:r>
            <a:r>
              <a:rPr lang="en-US" dirty="0" err="1"/>
              <a:t>tfor</a:t>
            </a:r>
            <a:r>
              <a:rPr lang="en-US" dirty="0"/>
              <a:t> </a:t>
            </a:r>
            <a:r>
              <a:rPr lang="en-US" dirty="0" err="1"/>
              <a:t>spam@localhost</a:t>
            </a:r>
            <a:r>
              <a:rPr lang="en-US" dirty="0"/>
              <a:t> (single-drop); Wed, 01 Sep 2004 15:46:33 +0400 (MSD)', 'from thecanadianteacher.com ([222.65.104.100])\n\</a:t>
            </a:r>
            <a:r>
              <a:rPr lang="en-US" dirty="0" err="1"/>
              <a:t>tby</a:t>
            </a:r>
            <a:r>
              <a:rPr lang="en-US" dirty="0"/>
              <a:t> mail.onego.ru (8.12.11/8.12.11) with SMTP id i817UtUN026093;\n\</a:t>
            </a:r>
            <a:r>
              <a:rPr lang="en-US" dirty="0" err="1"/>
              <a:t>tWed</a:t>
            </a:r>
            <a:r>
              <a:rPr lang="en-US" dirty="0"/>
              <a:t>, 1 Sep 2004 </a:t>
            </a:r>
            <a:r>
              <a:rPr lang="ru-RU" dirty="0"/>
              <a:t>11:30:58 +0400']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398025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7413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Стоит заметить, что в электронном письме может быть несколько полей с именем </a:t>
            </a:r>
            <a:r>
              <a:rPr lang="ru-RU" dirty="0" err="1"/>
              <a:t>received</a:t>
            </a:r>
            <a:r>
              <a:rPr lang="ru-RU" dirty="0"/>
              <a:t> (в этом примере их два).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Некоторые важные данные можно получить в готовом виде, например, тип содержимого, кодировку: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msg.get_content_type</a:t>
            </a:r>
            <a:r>
              <a:rPr lang="en-US" dirty="0"/>
              <a:t>()</a:t>
            </a:r>
            <a:r>
              <a:rPr lang="en-US" dirty="0" smtClean="0"/>
              <a:t>'text/plain‘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msg.get_main_type</a:t>
            </a:r>
            <a:r>
              <a:rPr lang="en-US" dirty="0"/>
              <a:t>(), </a:t>
            </a:r>
            <a:r>
              <a:rPr lang="en-US" dirty="0" err="1"/>
              <a:t>msg.get_subtype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text plain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msg.get_charset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None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msg.get_params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[(</a:t>
            </a:r>
            <a:r>
              <a:rPr lang="en-US" dirty="0"/>
              <a:t>'text/plain', ''), ('charset', 'us-</a:t>
            </a:r>
            <a:r>
              <a:rPr lang="en-US" dirty="0" err="1"/>
              <a:t>ascii</a:t>
            </a:r>
            <a:r>
              <a:rPr lang="en-US" dirty="0" smtClean="0"/>
              <a:t>')]</a:t>
            </a:r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 err="1"/>
              <a:t>msg.is_multipart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False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или </a:t>
            </a:r>
            <a:r>
              <a:rPr lang="ru-RU" dirty="0"/>
              <a:t>список полей</a:t>
            </a:r>
            <a:r>
              <a:rPr lang="en-US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msg.keys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'Received', 'Received', 'Message-ID', 'Date', 'From', 'User-Agent', 'MIME-Version', 'To', 'Subject', 'Content-Type', 'Content-Transfer-Encoding', 'Spam', 'X-Spam']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281684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807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Так как сообщение состоит из одной части, можно получить его тело в виде строки: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</a:t>
            </a:r>
            <a:r>
              <a:rPr lang="en-US" dirty="0" err="1"/>
              <a:t>msg.get_payload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err="1" smtClean="0"/>
              <a:t>sorgeloosheid</a:t>
            </a:r>
            <a:r>
              <a:rPr lang="en-US" dirty="0" smtClean="0"/>
              <a:t>  </a:t>
            </a:r>
            <a:r>
              <a:rPr lang="en-US" dirty="0" err="1"/>
              <a:t>hullw</a:t>
            </a:r>
            <a:r>
              <a:rPr lang="en-US" dirty="0"/>
              <a:t> </a:t>
            </a:r>
            <a:r>
              <a:rPr lang="en-US" dirty="0" err="1"/>
              <a:t>ifesh</a:t>
            </a:r>
            <a:r>
              <a:rPr lang="en-US" dirty="0"/>
              <a:t> </a:t>
            </a:r>
            <a:r>
              <a:rPr lang="en-US" dirty="0" err="1"/>
              <a:t>nozama</a:t>
            </a:r>
            <a:r>
              <a:rPr lang="en-US" dirty="0"/>
              <a:t> </a:t>
            </a:r>
            <a:r>
              <a:rPr lang="en-US" dirty="0" err="1" smtClean="0"/>
              <a:t>decompresssequenceframes</a:t>
            </a: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Believe </a:t>
            </a:r>
            <a:r>
              <a:rPr lang="en-US" dirty="0"/>
              <a:t>it or not, I have tried several sites to b"_"</a:t>
            </a:r>
            <a:r>
              <a:rPr lang="en-US" dirty="0" err="1"/>
              <a:t>uy</a:t>
            </a:r>
            <a:r>
              <a:rPr lang="en-US" dirty="0"/>
              <a:t> </a:t>
            </a:r>
            <a:r>
              <a:rPr lang="en-US" dirty="0" err="1"/>
              <a:t>presriptionmedication</a:t>
            </a:r>
            <a:r>
              <a:rPr lang="en-US" dirty="0"/>
              <a:t>. I should say that currently you are still be the best </a:t>
            </a:r>
            <a:r>
              <a:rPr lang="en-US" dirty="0" err="1" smtClean="0"/>
              <a:t>amony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...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Теперь </a:t>
            </a:r>
            <a:r>
              <a:rPr lang="ru-RU" dirty="0"/>
              <a:t>будет рассмотрен другой пример, в котором сообщение состоит из нескольких частей. Это сообщение порождено вирусом. Оно состоит из двух частей: HTML-текста и вложенного файла с расширением </a:t>
            </a:r>
            <a:r>
              <a:rPr lang="ru-RU" dirty="0" err="1"/>
              <a:t>cpl</a:t>
            </a:r>
            <a:r>
              <a:rPr lang="ru-RU" dirty="0"/>
              <a:t>. Для доступа к частям сообщения используется метод </a:t>
            </a:r>
            <a:r>
              <a:rPr lang="ru-RU" dirty="0" err="1"/>
              <a:t>walk</a:t>
            </a:r>
            <a:r>
              <a:rPr lang="ru-RU" dirty="0"/>
              <a:t>(), который обходит все его части. Попутно следует собрать типы содержимого (в списке </a:t>
            </a:r>
            <a:r>
              <a:rPr lang="ru-RU" dirty="0" err="1"/>
              <a:t>parts</a:t>
            </a:r>
            <a:r>
              <a:rPr lang="ru-RU" dirty="0"/>
              <a:t>), поля </a:t>
            </a:r>
            <a:r>
              <a:rPr lang="ru-RU" dirty="0" err="1"/>
              <a:t>Content-Type</a:t>
            </a:r>
            <a:r>
              <a:rPr lang="ru-RU" dirty="0"/>
              <a:t> (в </a:t>
            </a:r>
            <a:r>
              <a:rPr lang="ru-RU" dirty="0" err="1"/>
              <a:t>ct_fields</a:t>
            </a:r>
            <a:r>
              <a:rPr lang="ru-RU" dirty="0"/>
              <a:t>) и имена файлов (в </a:t>
            </a:r>
            <a:r>
              <a:rPr lang="ru-RU" dirty="0" err="1"/>
              <a:t>filenames</a:t>
            </a:r>
            <a:r>
              <a:rPr lang="ru-RU" dirty="0" smtClean="0"/>
              <a:t>):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61000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</a:t>
            </a:r>
            <a:endParaRPr lang="uz-Cyrl-UZ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Методы для работы с файлами</a:t>
            </a:r>
            <a:endParaRPr lang="ru-RU" dirty="0" smtClean="0"/>
          </a:p>
          <a:p>
            <a:r>
              <a:rPr lang="ru-RU" dirty="0"/>
              <a:t>Модуль </a:t>
            </a:r>
            <a:r>
              <a:rPr lang="ru-RU" dirty="0" err="1"/>
              <a:t>pickle</a:t>
            </a:r>
            <a:endParaRPr lang="ru-RU" dirty="0" smtClean="0"/>
          </a:p>
          <a:p>
            <a:r>
              <a:rPr lang="ru-RU" dirty="0" smtClean="0"/>
              <a:t>Пакет </a:t>
            </a:r>
            <a:r>
              <a:rPr lang="ru-RU" dirty="0" err="1"/>
              <a:t>email</a:t>
            </a:r>
            <a:endParaRPr lang="ru-RU" dirty="0" smtClean="0"/>
          </a:p>
          <a:p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374906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smtClean="0"/>
              <a:t>email</a:t>
            </a:r>
          </a:p>
          <a:p>
            <a:pPr marL="0" indent="0">
              <a:buNone/>
            </a:pPr>
            <a:r>
              <a:rPr lang="en-US" dirty="0" smtClean="0"/>
              <a:t>parts </a:t>
            </a:r>
            <a:r>
              <a:rPr lang="en-US" dirty="0"/>
              <a:t>= </a:t>
            </a:r>
            <a:r>
              <a:rPr lang="en-US" dirty="0" smtClean="0"/>
              <a:t>[]</a:t>
            </a:r>
          </a:p>
          <a:p>
            <a:pPr marL="0" indent="0">
              <a:buNone/>
            </a:pPr>
            <a:r>
              <a:rPr lang="en-US" dirty="0" err="1" smtClean="0"/>
              <a:t>ct_fields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[]</a:t>
            </a:r>
          </a:p>
          <a:p>
            <a:pPr marL="0" indent="0">
              <a:buNone/>
            </a:pPr>
            <a:r>
              <a:rPr lang="en-US" dirty="0" smtClean="0"/>
              <a:t>filenames </a:t>
            </a:r>
            <a:r>
              <a:rPr lang="en-US" dirty="0"/>
              <a:t>= </a:t>
            </a:r>
            <a:r>
              <a:rPr lang="en-US" dirty="0" smtClean="0"/>
              <a:t>[]</a:t>
            </a:r>
          </a:p>
          <a:p>
            <a:pPr marL="0" indent="0">
              <a:buNone/>
            </a:pPr>
            <a:r>
              <a:rPr lang="en-US" dirty="0" smtClean="0"/>
              <a:t>f </a:t>
            </a:r>
            <a:r>
              <a:rPr lang="en-US" dirty="0"/>
              <a:t>= open("virus.eml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msg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email.message_from_file</a:t>
            </a:r>
            <a:r>
              <a:rPr lang="en-US" dirty="0"/>
              <a:t>(f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err="1"/>
              <a:t>submsg</a:t>
            </a:r>
            <a:r>
              <a:rPr lang="en-US" dirty="0"/>
              <a:t> in </a:t>
            </a:r>
            <a:r>
              <a:rPr lang="en-US" dirty="0" err="1"/>
              <a:t>msg.walk</a:t>
            </a:r>
            <a:r>
              <a:rPr lang="en-US" dirty="0"/>
              <a:t>():  </a:t>
            </a:r>
            <a:r>
              <a:rPr lang="en-US" dirty="0" smtClean="0"/>
              <a:t>	</a:t>
            </a:r>
            <a:r>
              <a:rPr lang="en-US" dirty="0" err="1" smtClean="0"/>
              <a:t>parts.append</a:t>
            </a:r>
            <a:r>
              <a:rPr lang="en-US" dirty="0" smtClean="0"/>
              <a:t>(</a:t>
            </a:r>
            <a:r>
              <a:rPr lang="en-US" dirty="0" err="1" smtClean="0"/>
              <a:t>submsg.get_content_type</a:t>
            </a:r>
            <a:r>
              <a:rPr lang="en-US" dirty="0"/>
              <a:t>())  </a:t>
            </a:r>
            <a:r>
              <a:rPr lang="en-US" dirty="0" smtClean="0"/>
              <a:t>	</a:t>
            </a:r>
            <a:r>
              <a:rPr lang="en-US" dirty="0" err="1" smtClean="0"/>
              <a:t>ct_fields.append</a:t>
            </a:r>
            <a:r>
              <a:rPr lang="en-US" dirty="0" smtClean="0"/>
              <a:t>(</a:t>
            </a:r>
            <a:r>
              <a:rPr lang="en-US" dirty="0" err="1" smtClean="0"/>
              <a:t>submsg.get</a:t>
            </a:r>
            <a:r>
              <a:rPr lang="en-US" dirty="0"/>
              <a:t>('Content-Type', ''))  </a:t>
            </a:r>
            <a:r>
              <a:rPr lang="en-US" dirty="0" smtClean="0"/>
              <a:t>	</a:t>
            </a:r>
            <a:r>
              <a:rPr lang="en-US" dirty="0" err="1" smtClean="0"/>
              <a:t>filenames.append</a:t>
            </a:r>
            <a:r>
              <a:rPr lang="en-US" dirty="0" smtClean="0"/>
              <a:t>(</a:t>
            </a:r>
            <a:r>
              <a:rPr lang="en-US" dirty="0" err="1" smtClean="0"/>
              <a:t>submsg.get_filename</a:t>
            </a:r>
            <a:r>
              <a:rPr lang="en-US" dirty="0"/>
              <a:t>())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if </a:t>
            </a:r>
            <a:r>
              <a:rPr lang="en-US" dirty="0" err="1"/>
              <a:t>submsg.get_filename</a:t>
            </a:r>
            <a:r>
              <a:rPr lang="en-US" dirty="0"/>
              <a:t>():     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   print </a:t>
            </a:r>
            <a:r>
              <a:rPr lang="en-US" dirty="0"/>
              <a:t>"</a:t>
            </a:r>
            <a:r>
              <a:rPr lang="ru-RU" dirty="0"/>
              <a:t>Длина файла</a:t>
            </a:r>
            <a:r>
              <a:rPr lang="en-US" dirty="0"/>
              <a:t>:", </a:t>
            </a:r>
            <a:r>
              <a:rPr lang="en-US" dirty="0" err="1"/>
              <a:t>len</a:t>
            </a:r>
            <a:r>
              <a:rPr lang="en-US" dirty="0"/>
              <a:t>(</a:t>
            </a:r>
            <a:r>
              <a:rPr lang="en-US" dirty="0" err="1"/>
              <a:t>submsg.get_payload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err="1" smtClean="0"/>
              <a:t>f.close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print parts</a:t>
            </a:r>
          </a:p>
          <a:p>
            <a:pPr marL="0" indent="0">
              <a:buNone/>
            </a:pPr>
            <a:r>
              <a:rPr lang="en-US" dirty="0" smtClean="0"/>
              <a:t>print </a:t>
            </a:r>
            <a:r>
              <a:rPr lang="en-US" dirty="0" err="1" smtClean="0"/>
              <a:t>ct_fields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print</a:t>
            </a:r>
            <a:r>
              <a:rPr lang="ru-RU" dirty="0" smtClean="0"/>
              <a:t> </a:t>
            </a:r>
            <a:r>
              <a:rPr lang="ru-RU" dirty="0" err="1"/>
              <a:t>filenames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133115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В результате получилось: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Длина файла</a:t>
            </a:r>
            <a:r>
              <a:rPr lang="en-US" dirty="0"/>
              <a:t>: </a:t>
            </a:r>
            <a:r>
              <a:rPr lang="en-US" dirty="0" smtClean="0"/>
              <a:t>31173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'multipart/mixed', 'text/html', 'application/octet-stream</a:t>
            </a:r>
            <a:r>
              <a:rPr lang="en-US" dirty="0" smtClean="0"/>
              <a:t>']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'multipart/mixed;\n        boundary="--------</a:t>
            </a:r>
            <a:r>
              <a:rPr lang="en-US" dirty="0" err="1"/>
              <a:t>hidejpxkblmvuwfplzue</a:t>
            </a:r>
            <a:r>
              <a:rPr lang="en-US" dirty="0"/>
              <a:t>"', 'text/html; charset="us-</a:t>
            </a:r>
            <a:r>
              <a:rPr lang="en-US" dirty="0" err="1"/>
              <a:t>ascii</a:t>
            </a:r>
            <a:r>
              <a:rPr lang="en-US" dirty="0"/>
              <a:t>"', 'application/octet-stream; name="</a:t>
            </a:r>
            <a:r>
              <a:rPr lang="en-US" dirty="0" err="1"/>
              <a:t>price.cpl</a:t>
            </a:r>
            <a:r>
              <a:rPr lang="en-US" dirty="0" smtClean="0"/>
              <a:t>"']</a:t>
            </a:r>
          </a:p>
          <a:p>
            <a:pPr marL="0" indent="0">
              <a:buNone/>
            </a:pPr>
            <a:r>
              <a:rPr lang="en-US" dirty="0" smtClean="0"/>
              <a:t>[</a:t>
            </a:r>
            <a:r>
              <a:rPr lang="en-US" dirty="0"/>
              <a:t>None, None, '</a:t>
            </a:r>
            <a:r>
              <a:rPr lang="en-US" dirty="0" err="1"/>
              <a:t>price.cpl</a:t>
            </a:r>
            <a:r>
              <a:rPr lang="en-US" dirty="0"/>
              <a:t>']</a:t>
            </a:r>
            <a:r>
              <a:rPr lang="uz-Cyrl-UZ" dirty="0" smtClean="0">
                <a:effectLst/>
              </a:rPr>
              <a:t> 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Из </a:t>
            </a:r>
            <a:r>
              <a:rPr lang="ru-RU" dirty="0"/>
              <a:t>списка </a:t>
            </a:r>
            <a:r>
              <a:rPr lang="en-US" dirty="0"/>
              <a:t>parts </a:t>
            </a:r>
            <a:r>
              <a:rPr lang="ru-RU" dirty="0"/>
              <a:t>можно увидеть</a:t>
            </a:r>
            <a:r>
              <a:rPr lang="en-US" dirty="0"/>
              <a:t>, </a:t>
            </a:r>
            <a:r>
              <a:rPr lang="ru-RU" dirty="0"/>
              <a:t>что само сообщение имеет тип </a:t>
            </a:r>
            <a:r>
              <a:rPr lang="en-US" dirty="0"/>
              <a:t>multipart/mixed, </a:t>
            </a:r>
            <a:r>
              <a:rPr lang="ru-RU" dirty="0"/>
              <a:t>тогда как две его части</a:t>
            </a:r>
            <a:r>
              <a:rPr lang="en-US" dirty="0"/>
              <a:t> - text/html </a:t>
            </a:r>
            <a:r>
              <a:rPr lang="ru-RU" dirty="0"/>
              <a:t>и </a:t>
            </a:r>
            <a:r>
              <a:rPr lang="en-US" dirty="0"/>
              <a:t>application/octet-stream </a:t>
            </a:r>
            <a:r>
              <a:rPr lang="ru-RU" dirty="0"/>
              <a:t>соответственно</a:t>
            </a:r>
            <a:r>
              <a:rPr lang="en-US" dirty="0"/>
              <a:t>. </a:t>
            </a:r>
            <a:r>
              <a:rPr lang="ru-RU" dirty="0"/>
              <a:t>Только с последней частью связано имя файла (</a:t>
            </a:r>
            <a:r>
              <a:rPr lang="ru-RU" dirty="0" err="1"/>
              <a:t>price.cpl</a:t>
            </a:r>
            <a:r>
              <a:rPr lang="ru-RU" dirty="0"/>
              <a:t>). Файл читается методом </a:t>
            </a:r>
            <a:r>
              <a:rPr lang="ru-RU" dirty="0" err="1"/>
              <a:t>get_payload</a:t>
            </a:r>
            <a:r>
              <a:rPr lang="ru-RU" dirty="0"/>
              <a:t>() и вычисляется его длина.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Кстати, в случае, когда сообщение является контейнером для других частей, </a:t>
            </a:r>
            <a:r>
              <a:rPr lang="ru-RU" dirty="0" err="1"/>
              <a:t>get_payload</a:t>
            </a:r>
            <a:r>
              <a:rPr lang="ru-RU" dirty="0"/>
              <a:t>() выдает список объектов-сообщений (то есть экземпляров класса </a:t>
            </a:r>
            <a:r>
              <a:rPr lang="ru-RU" dirty="0" err="1"/>
              <a:t>Message</a:t>
            </a:r>
            <a:r>
              <a:rPr lang="ru-RU" dirty="0" smtClean="0"/>
              <a:t>).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377067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Формирование сообщения</a:t>
            </a:r>
            <a:endParaRPr lang="uz-Cyrl-UZ" b="1" dirty="0"/>
          </a:p>
          <a:p>
            <a:pPr marL="0" indent="0">
              <a:buNone/>
            </a:pPr>
            <a:r>
              <a:rPr lang="ru-RU" dirty="0"/>
              <a:t>Часто возникает ситуация, когда нужно сформировать сообщение с вложенным файлом. В следующем примере строится сообщение с текстом и вложением. В качестве класса для порождения сообщения можно использовать не только </a:t>
            </a:r>
            <a:r>
              <a:rPr lang="ru-RU" dirty="0" err="1"/>
              <a:t>Message</a:t>
            </a:r>
            <a:r>
              <a:rPr lang="ru-RU" dirty="0"/>
              <a:t> из модуля </a:t>
            </a:r>
            <a:r>
              <a:rPr lang="ru-RU" dirty="0" err="1"/>
              <a:t>email.Message</a:t>
            </a:r>
            <a:r>
              <a:rPr lang="ru-RU" dirty="0"/>
              <a:t>, но и </a:t>
            </a:r>
            <a:r>
              <a:rPr lang="ru-RU" dirty="0" err="1"/>
              <a:t>MIMEMultipart</a:t>
            </a:r>
            <a:r>
              <a:rPr lang="ru-RU" dirty="0"/>
              <a:t> из </a:t>
            </a:r>
            <a:r>
              <a:rPr lang="ru-RU" dirty="0" err="1"/>
              <a:t>email.MIMEMultipart</a:t>
            </a:r>
            <a:r>
              <a:rPr lang="ru-RU" dirty="0"/>
              <a:t> (для сообщений из нескольких частей), </a:t>
            </a:r>
            <a:r>
              <a:rPr lang="ru-RU" dirty="0" err="1"/>
              <a:t>MIMEImage</a:t>
            </a:r>
            <a:r>
              <a:rPr lang="ru-RU" dirty="0"/>
              <a:t> (для сообщения с графическим изображением), </a:t>
            </a:r>
            <a:r>
              <a:rPr lang="ru-RU" dirty="0" err="1"/>
              <a:t>MIMEAudio</a:t>
            </a:r>
            <a:r>
              <a:rPr lang="ru-RU" dirty="0"/>
              <a:t> (для аудиофайлов), </a:t>
            </a:r>
            <a:r>
              <a:rPr lang="ru-RU" dirty="0" err="1"/>
              <a:t>MIMEText</a:t>
            </a:r>
            <a:r>
              <a:rPr lang="ru-RU" dirty="0"/>
              <a:t> (для текстовых частей):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# Загружаются необходимые модули и функции из </a:t>
            </a:r>
            <a:r>
              <a:rPr lang="ru-RU" dirty="0" smtClean="0"/>
              <a:t>модулей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/>
              <a:t>email.Header</a:t>
            </a:r>
            <a:r>
              <a:rPr lang="en-US" dirty="0"/>
              <a:t> import </a:t>
            </a:r>
            <a:r>
              <a:rPr lang="en-US" dirty="0" err="1"/>
              <a:t>make_header</a:t>
            </a:r>
            <a:r>
              <a:rPr lang="en-US" dirty="0"/>
              <a:t> as </a:t>
            </a:r>
            <a:r>
              <a:rPr lang="en-US" dirty="0" err="1" smtClean="0"/>
              <a:t>mkh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/>
              <a:t>email.MIMEMultipart</a:t>
            </a:r>
            <a:r>
              <a:rPr lang="en-US" dirty="0"/>
              <a:t> import </a:t>
            </a:r>
            <a:r>
              <a:rPr lang="en-US" dirty="0" err="1" smtClean="0"/>
              <a:t>MIMEMultipart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/>
              <a:t>email.MIMEText</a:t>
            </a:r>
            <a:r>
              <a:rPr lang="en-US" dirty="0"/>
              <a:t> import </a:t>
            </a:r>
            <a:r>
              <a:rPr lang="en-US" dirty="0" err="1" smtClean="0"/>
              <a:t>MIMEText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/>
              <a:t>email.MIMEBase</a:t>
            </a:r>
            <a:r>
              <a:rPr lang="en-US" dirty="0"/>
              <a:t> import </a:t>
            </a:r>
            <a:r>
              <a:rPr lang="en-US" dirty="0" err="1" smtClean="0"/>
              <a:t>MIMEBase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/>
              <a:t>email.Encoders</a:t>
            </a:r>
            <a:r>
              <a:rPr lang="en-US" dirty="0"/>
              <a:t> import encode_base64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04808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# Создается главное сообщение и задаются некоторые </a:t>
            </a:r>
            <a:r>
              <a:rPr lang="ru-RU" dirty="0" smtClean="0"/>
              <a:t>поля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msg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MIMEMultipart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err="1" smtClean="0"/>
              <a:t>msg</a:t>
            </a:r>
            <a:r>
              <a:rPr lang="en-US" dirty="0"/>
              <a:t>["Subject"] =  </a:t>
            </a:r>
            <a:r>
              <a:rPr lang="en-US" dirty="0" err="1"/>
              <a:t>mkh</a:t>
            </a:r>
            <a:r>
              <a:rPr lang="en-US" dirty="0"/>
              <a:t>([("</a:t>
            </a:r>
            <a:r>
              <a:rPr lang="ru-RU" dirty="0"/>
              <a:t>Привет</a:t>
            </a:r>
            <a:r>
              <a:rPr lang="en-US" dirty="0"/>
              <a:t>", "koi8-r</a:t>
            </a:r>
            <a:r>
              <a:rPr lang="en-US" dirty="0" smtClean="0"/>
              <a:t>")])</a:t>
            </a:r>
          </a:p>
          <a:p>
            <a:pPr marL="0" indent="0">
              <a:buNone/>
            </a:pPr>
            <a:r>
              <a:rPr lang="en-US" dirty="0" err="1" smtClean="0"/>
              <a:t>msg</a:t>
            </a:r>
            <a:r>
              <a:rPr lang="en-US" dirty="0"/>
              <a:t>["From"] = </a:t>
            </a:r>
            <a:r>
              <a:rPr lang="en-US" dirty="0" err="1"/>
              <a:t>mkh</a:t>
            </a:r>
            <a:r>
              <a:rPr lang="en-US" dirty="0"/>
              <a:t>([("</a:t>
            </a:r>
            <a:r>
              <a:rPr lang="ru-RU" dirty="0"/>
              <a:t>Друг</a:t>
            </a:r>
            <a:r>
              <a:rPr lang="en-US" dirty="0"/>
              <a:t>", "koi8-r"), ("&lt;friend@mail.ru&gt;", "us-</a:t>
            </a:r>
            <a:r>
              <a:rPr lang="en-US" dirty="0" err="1"/>
              <a:t>ascii</a:t>
            </a:r>
            <a:r>
              <a:rPr lang="en-US" dirty="0" smtClean="0"/>
              <a:t>")])</a:t>
            </a:r>
          </a:p>
          <a:p>
            <a:pPr marL="0" indent="0">
              <a:buNone/>
            </a:pPr>
            <a:r>
              <a:rPr lang="en-US" dirty="0" err="1" smtClean="0"/>
              <a:t>msg</a:t>
            </a:r>
            <a:r>
              <a:rPr lang="en-US" dirty="0"/>
              <a:t>["To"] = </a:t>
            </a:r>
            <a:r>
              <a:rPr lang="en-US" dirty="0" err="1"/>
              <a:t>mkh</a:t>
            </a:r>
            <a:r>
              <a:rPr lang="en-US" dirty="0"/>
              <a:t>([("</a:t>
            </a:r>
            <a:r>
              <a:rPr lang="ru-RU" dirty="0"/>
              <a:t>Друг</a:t>
            </a:r>
            <a:r>
              <a:rPr lang="en-US" dirty="0"/>
              <a:t>2", "koi8-r"), ("&lt;friend2@yandex.ru&gt;", "us-</a:t>
            </a:r>
            <a:r>
              <a:rPr lang="en-US" dirty="0" err="1"/>
              <a:t>ascii</a:t>
            </a:r>
            <a:r>
              <a:rPr lang="en-US" dirty="0" smtClean="0"/>
              <a:t>")])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ru-RU" dirty="0"/>
              <a:t># То, чего будет не видно, если почтовая программа поддерживает </a:t>
            </a:r>
            <a:r>
              <a:rPr lang="ru-RU" dirty="0" smtClean="0"/>
              <a:t>MIME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msg.preamble</a:t>
            </a:r>
            <a:r>
              <a:rPr lang="en-US" dirty="0" smtClean="0"/>
              <a:t> </a:t>
            </a:r>
            <a:r>
              <a:rPr lang="en-US" dirty="0"/>
              <a:t>= "Multipart </a:t>
            </a:r>
            <a:r>
              <a:rPr lang="en-US" dirty="0" smtClean="0"/>
              <a:t>message“</a:t>
            </a:r>
          </a:p>
          <a:p>
            <a:pPr marL="0" indent="0">
              <a:buNone/>
            </a:pPr>
            <a:r>
              <a:rPr lang="en-US" dirty="0" err="1" smtClean="0"/>
              <a:t>msg.epilogue</a:t>
            </a:r>
            <a:r>
              <a:rPr lang="en-US" dirty="0" smtClean="0"/>
              <a:t> </a:t>
            </a:r>
            <a:r>
              <a:rPr lang="en-US" dirty="0"/>
              <a:t>= "" 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# </a:t>
            </a:r>
            <a:r>
              <a:rPr lang="ru-RU" dirty="0"/>
              <a:t>Текстовая часть </a:t>
            </a:r>
            <a:r>
              <a:rPr lang="ru-RU" dirty="0" smtClean="0"/>
              <a:t>сообщения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ru-RU" dirty="0" err="1"/>
              <a:t>u"""К</a:t>
            </a:r>
            <a:r>
              <a:rPr lang="ru-RU" dirty="0"/>
              <a:t> письму приложен файл с архивом.""".</a:t>
            </a:r>
            <a:r>
              <a:rPr lang="ru-RU" dirty="0" err="1"/>
              <a:t>encode</a:t>
            </a:r>
            <a:r>
              <a:rPr lang="ru-RU" dirty="0"/>
              <a:t>("koi8-r</a:t>
            </a:r>
            <a:r>
              <a:rPr lang="ru-RU" dirty="0" smtClean="0"/>
              <a:t>")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to_attach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MIMEText</a:t>
            </a:r>
            <a:r>
              <a:rPr lang="en-US" dirty="0"/>
              <a:t>(text, _charset="koi8-r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msg.attach</a:t>
            </a:r>
            <a:r>
              <a:rPr lang="en-US" dirty="0" smtClean="0"/>
              <a:t>(</a:t>
            </a:r>
            <a:r>
              <a:rPr lang="en-US" dirty="0" err="1" smtClean="0"/>
              <a:t>to_attach</a:t>
            </a:r>
            <a:r>
              <a:rPr lang="en-US" dirty="0"/>
              <a:t>)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ru-RU" dirty="0"/>
              <a:t>Прикладывается </a:t>
            </a:r>
            <a:r>
              <a:rPr lang="ru-RU" dirty="0" smtClean="0"/>
              <a:t>файл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fp</a:t>
            </a:r>
            <a:r>
              <a:rPr lang="en-US" dirty="0" smtClean="0"/>
              <a:t> </a:t>
            </a:r>
            <a:r>
              <a:rPr lang="en-US" dirty="0"/>
              <a:t>= open("archive_file.zip", "</a:t>
            </a:r>
            <a:r>
              <a:rPr lang="en-US" dirty="0" err="1"/>
              <a:t>rb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to_attach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MIMEBase</a:t>
            </a:r>
            <a:r>
              <a:rPr lang="en-US" dirty="0"/>
              <a:t>("application", "octet-stream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to_attach.set_payload</a:t>
            </a:r>
            <a:r>
              <a:rPr lang="en-US" dirty="0" smtClean="0"/>
              <a:t>(</a:t>
            </a:r>
            <a:r>
              <a:rPr lang="en-US" dirty="0" err="1" smtClean="0"/>
              <a:t>fp.read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encode_base64(</a:t>
            </a:r>
            <a:r>
              <a:rPr lang="en-US" dirty="0" err="1" smtClean="0"/>
              <a:t>to_attach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to_attach.add_header</a:t>
            </a:r>
            <a:r>
              <a:rPr lang="en-US" dirty="0"/>
              <a:t>("Content-Disposition", "attachment",                     </a:t>
            </a:r>
            <a:r>
              <a:rPr lang="en-US" dirty="0" smtClean="0"/>
              <a:t>	filename</a:t>
            </a:r>
            <a:r>
              <a:rPr lang="en-US" dirty="0"/>
              <a:t>="archive_file.zip</a:t>
            </a:r>
            <a:r>
              <a:rPr lang="en-US" dirty="0" smtClean="0"/>
              <a:t>")</a:t>
            </a:r>
          </a:p>
          <a:p>
            <a:pPr marL="0" indent="0">
              <a:buNone/>
            </a:pPr>
            <a:r>
              <a:rPr lang="en-US" dirty="0" err="1" smtClean="0"/>
              <a:t>fp.close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err="1" smtClean="0"/>
              <a:t>msg.attach</a:t>
            </a:r>
            <a:r>
              <a:rPr lang="en-US" dirty="0" smtClean="0"/>
              <a:t>(</a:t>
            </a:r>
            <a:r>
              <a:rPr lang="en-US" dirty="0" err="1" smtClean="0"/>
              <a:t>to_attach</a:t>
            </a:r>
            <a:r>
              <a:rPr lang="en-US" dirty="0"/>
              <a:t>)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print </a:t>
            </a:r>
            <a:r>
              <a:rPr lang="en-US" dirty="0" err="1"/>
              <a:t>msg.as_string</a:t>
            </a:r>
            <a:r>
              <a:rPr lang="en-US" dirty="0"/>
              <a:t>()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033817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В этом примере видно сразу несколько модулей пакета </a:t>
            </a:r>
            <a:r>
              <a:rPr lang="ru-RU" dirty="0" err="1"/>
              <a:t>email</a:t>
            </a:r>
            <a:r>
              <a:rPr lang="ru-RU" dirty="0"/>
              <a:t>. Функция </a:t>
            </a:r>
            <a:r>
              <a:rPr lang="ru-RU" dirty="0" err="1"/>
              <a:t>make_header</a:t>
            </a:r>
            <a:r>
              <a:rPr lang="ru-RU" dirty="0"/>
              <a:t>() из </a:t>
            </a:r>
            <a:r>
              <a:rPr lang="ru-RU" dirty="0" err="1"/>
              <a:t>email.Header</a:t>
            </a:r>
            <a:r>
              <a:rPr lang="ru-RU" dirty="0"/>
              <a:t> позволяет закодировать содержимое для заголовка: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from </a:t>
            </a:r>
            <a:r>
              <a:rPr lang="en-US" dirty="0" err="1"/>
              <a:t>email.Header</a:t>
            </a:r>
            <a:r>
              <a:rPr lang="en-US" dirty="0"/>
              <a:t> import </a:t>
            </a:r>
            <a:r>
              <a:rPr lang="en-US" dirty="0" err="1" smtClean="0"/>
              <a:t>make_header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make_header</a:t>
            </a:r>
            <a:r>
              <a:rPr lang="en-US" dirty="0"/>
              <a:t>([("</a:t>
            </a:r>
            <a:r>
              <a:rPr lang="ru-RU" dirty="0"/>
              <a:t>Друг</a:t>
            </a:r>
            <a:r>
              <a:rPr lang="en-US" dirty="0"/>
              <a:t>", "koi8-r"), ("&lt;friend@mail.ru&gt;", "us-</a:t>
            </a:r>
            <a:r>
              <a:rPr lang="en-US" dirty="0" err="1"/>
              <a:t>ascii</a:t>
            </a:r>
            <a:r>
              <a:rPr lang="en-US" dirty="0"/>
              <a:t>")])=?koi8-r?b?5NLVxw==?= </a:t>
            </a:r>
            <a:r>
              <a:rPr lang="en-US" dirty="0" smtClean="0">
                <a:hlinkClick r:id="rId2"/>
              </a:rPr>
              <a:t>friend@mail.ru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&gt;&gt;&gt; </a:t>
            </a:r>
            <a:r>
              <a:rPr lang="en-US" dirty="0"/>
              <a:t>print </a:t>
            </a:r>
            <a:r>
              <a:rPr lang="en-US" dirty="0" err="1"/>
              <a:t>make_header</a:t>
            </a:r>
            <a:r>
              <a:rPr lang="en-US" dirty="0"/>
              <a:t>([(u"</a:t>
            </a:r>
            <a:r>
              <a:rPr lang="ru-RU" dirty="0"/>
              <a:t>Друг</a:t>
            </a:r>
            <a:r>
              <a:rPr lang="en-US" dirty="0"/>
              <a:t>", ""), ("&lt;friend@mail.ru&gt;", "us-</a:t>
            </a:r>
            <a:r>
              <a:rPr lang="en-US" dirty="0" err="1"/>
              <a:t>ascii</a:t>
            </a:r>
            <a:r>
              <a:rPr lang="en-US" dirty="0"/>
              <a:t>")])=?utf-8?b?w6TDksOVw4c=?= &lt;friend@mail.ru&gt;</a:t>
            </a:r>
            <a:r>
              <a:rPr lang="uz-Cyrl-UZ" dirty="0" smtClean="0">
                <a:effectLst/>
              </a:rPr>
              <a:t> </a:t>
            </a:r>
            <a:r>
              <a:rPr lang="ru-RU" dirty="0"/>
              <a:t>Функция email.Encoders.encode_base64() воздействует на переданное ей сообщение и кодирует тело с помощью base64. Другие варианты: </a:t>
            </a:r>
            <a:r>
              <a:rPr lang="ru-RU" dirty="0" err="1"/>
              <a:t>encode_quopri</a:t>
            </a:r>
            <a:r>
              <a:rPr lang="ru-RU" dirty="0"/>
              <a:t>() - кодировать </a:t>
            </a:r>
            <a:r>
              <a:rPr lang="ru-RU" dirty="0" err="1"/>
              <a:t>quoted</a:t>
            </a:r>
            <a:r>
              <a:rPr lang="ru-RU" dirty="0"/>
              <a:t> </a:t>
            </a:r>
            <a:r>
              <a:rPr lang="ru-RU" dirty="0" err="1"/>
              <a:t>printable</a:t>
            </a:r>
            <a:r>
              <a:rPr lang="ru-RU" dirty="0"/>
              <a:t>, encode_7or8bit() - оставить семь или восемь бит. Эти функции добавляют необходимые поля.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Аргументы конструкторов классов из MIME-модулей пакета </a:t>
            </a:r>
            <a:r>
              <a:rPr lang="ru-RU" dirty="0" err="1"/>
              <a:t>email</a:t>
            </a:r>
            <a:r>
              <a:rPr lang="ru-RU" dirty="0"/>
              <a:t>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MIMEBase</a:t>
            </a:r>
            <a:r>
              <a:rPr lang="en-US" dirty="0"/>
              <a:t>(_</a:t>
            </a:r>
            <a:r>
              <a:rPr lang="en-US" dirty="0" err="1"/>
              <a:t>maintype</a:t>
            </a:r>
            <a:r>
              <a:rPr lang="en-US" dirty="0"/>
              <a:t>, _subtype, **_</a:t>
            </a:r>
            <a:r>
              <a:rPr lang="en-US" dirty="0" err="1"/>
              <a:t>params</a:t>
            </a:r>
            <a:r>
              <a:rPr lang="en-US" dirty="0"/>
              <a:t>)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21588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Методы для работы с </a:t>
            </a:r>
            <a:r>
              <a:rPr lang="ru-RU" b="1" dirty="0"/>
              <a:t>файлами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Питоне широко используются файлы, для операции с данными, которые предполагается хранить длительное время. Для работы с файлами используется специальный объект файла, который содержит в себе функции для открытия, закрытия файлов, чтения и записи данных.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open</a:t>
            </a:r>
            <a:r>
              <a:rPr lang="ru-RU" dirty="0"/>
              <a:t>(имя, режим). Открывает файловый объект для последующего оперирования с ним. Функция принимает два параметра: строку, содержащую путь к файлу(может быть абсолютным или относительным текущего каталога или переменной окружения PATH) и режимом открытия файла. Режим открытия файла определяет допустимые операции доступа к файлу</a:t>
            </a:r>
            <a:r>
              <a:rPr lang="ru-RU" dirty="0" smtClean="0"/>
              <a:t>: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73576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267051"/>
              </p:ext>
            </p:extLst>
          </p:nvPr>
        </p:nvGraphicFramePr>
        <p:xfrm>
          <a:off x="179512" y="188640"/>
          <a:ext cx="8784976" cy="6650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9146"/>
                <a:gridCol w="7115830"/>
              </a:tblGrid>
              <a:tr h="948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w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файл для записи. Если такой файл уже существует, то его содержимое исчезает(если это возможно).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5370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файл только для чтения.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948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a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файл для добавления, т.е. записи в конец файла. Предыдущее содержимое файла сохраняется.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5370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r+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файл для записи/чтения, содержимое файла сохраняется.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5370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w+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файл для записи/чтения, содержимое файла исчезает(см w).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948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r+b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Открыть двоичный (если такие файлы поддерживаются операционной системой) файл для записи/чтения, содержимое файла сохраняется.</a:t>
                      </a:r>
                      <a:endParaRPr lang="uz-Cyrl-U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5370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w+b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двоичный файл для записи/чтения, содержимое файла исчезает(см w).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5370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rb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Открыть двоичный файл только для чтения.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  <a:tr h="948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wb</a:t>
                      </a:r>
                      <a:endParaRPr lang="uz-Cyrl-U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Открыть двоичный файл для записи. Если такой файл уже существует, то его содержимое исчезает(если это возможно).</a:t>
                      </a:r>
                      <a:endParaRPr lang="uz-Cyrl-U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93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Двоичные файлы обеспечивают более быстрый доступ к данным, но бывают не переносимы и, к тому же, их сложно редактировать и просматривать. Текстовые файлы применимы в большинстве случаев, так как они переносимы, легко просматриваются и редактируются, но они медленнее двоичных и могут отображать корректно только символы набора ASCII.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f=open('/</a:t>
            </a:r>
            <a:r>
              <a:rPr lang="en-US" dirty="0" err="1"/>
              <a:t>tmp</a:t>
            </a:r>
            <a:r>
              <a:rPr lang="en-US" dirty="0"/>
              <a:t>/</a:t>
            </a:r>
            <a:r>
              <a:rPr lang="en-US" dirty="0" err="1"/>
              <a:t>workfile</a:t>
            </a:r>
            <a:r>
              <a:rPr lang="en-US" dirty="0"/>
              <a:t>', 'w')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print f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&lt;open file '/</a:t>
            </a:r>
            <a:r>
              <a:rPr lang="en-US" dirty="0" err="1"/>
              <a:t>tmp</a:t>
            </a:r>
            <a:r>
              <a:rPr lang="en-US" dirty="0"/>
              <a:t>/</a:t>
            </a:r>
            <a:r>
              <a:rPr lang="en-US" dirty="0" err="1"/>
              <a:t>workfile</a:t>
            </a:r>
            <a:r>
              <a:rPr lang="en-US" dirty="0"/>
              <a:t>', mode 'w' at 80a0960&gt;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read</a:t>
            </a:r>
            <a:r>
              <a:rPr lang="ru-RU" dirty="0"/>
              <a:t>([</a:t>
            </a:r>
            <a:r>
              <a:rPr lang="ru-RU" dirty="0" err="1"/>
              <a:t>число_байт</a:t>
            </a:r>
            <a:r>
              <a:rPr lang="ru-RU" dirty="0"/>
              <a:t>]). Данный метод читает из файла, открытого для чтения число байтов, указанных в качестве аргумента. Если метод вызывается без параметров, то читается весь файл, если файл был прочитан до конца(встретился символ EOF), то метод </a:t>
            </a:r>
            <a:r>
              <a:rPr lang="ru-RU" dirty="0" err="1"/>
              <a:t>read</a:t>
            </a:r>
            <a:r>
              <a:rPr lang="ru-RU" dirty="0"/>
              <a:t>() возвращает пустую строку: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f.read</a:t>
            </a:r>
            <a:r>
              <a:rPr lang="en-US" dirty="0"/>
              <a:t>()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'This is the entire file.\n'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f.read</a:t>
            </a:r>
            <a:r>
              <a:rPr lang="ru-RU" dirty="0"/>
              <a:t>()</a:t>
            </a:r>
            <a:endParaRPr lang="uz-Cyrl-UZ" dirty="0"/>
          </a:p>
          <a:p>
            <a:pPr marL="0" indent="0">
              <a:buNone/>
            </a:pPr>
            <a:r>
              <a:rPr lang="ru-RU" dirty="0" smtClean="0"/>
              <a:t>''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084297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6552728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readline</a:t>
            </a:r>
            <a:r>
              <a:rPr lang="ru-RU" dirty="0"/>
              <a:t>() читает одну строку файла до символа перевода строки(включая сам символ \n). Если строка состоит только из символа перевода строки, то метод </a:t>
            </a:r>
            <a:r>
              <a:rPr lang="ru-RU" dirty="0" err="1"/>
              <a:t>readline</a:t>
            </a:r>
            <a:r>
              <a:rPr lang="ru-RU" dirty="0"/>
              <a:t>() возвращает пустую строку. Если в конце файла нет пустой строки с символом \n, то возвращаемый результат </a:t>
            </a:r>
            <a:r>
              <a:rPr lang="ru-RU" dirty="0" err="1"/>
              <a:t>неопределён</a:t>
            </a:r>
            <a:r>
              <a:rPr lang="ru-RU" dirty="0"/>
              <a:t>(этого допускать нельзя):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f.readline</a:t>
            </a:r>
            <a:r>
              <a:rPr lang="en-US" dirty="0"/>
              <a:t>()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'This is the first line of the file.\n'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f.readline</a:t>
            </a:r>
            <a:r>
              <a:rPr lang="en-US" dirty="0"/>
              <a:t>()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'Second line of the file\n'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f.readline</a:t>
            </a:r>
            <a:r>
              <a:rPr lang="ru-RU" dirty="0"/>
              <a:t>()</a:t>
            </a:r>
            <a:endParaRPr lang="uz-Cyrl-UZ" dirty="0"/>
          </a:p>
          <a:p>
            <a:pPr marL="0" indent="0">
              <a:buNone/>
            </a:pPr>
            <a:r>
              <a:rPr lang="ru-RU" dirty="0" smtClean="0"/>
              <a:t>''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47481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readlines</a:t>
            </a:r>
            <a:r>
              <a:rPr lang="ru-RU" dirty="0"/>
              <a:t>([</a:t>
            </a:r>
            <a:r>
              <a:rPr lang="ru-RU" dirty="0" err="1"/>
              <a:t>размер_строки</a:t>
            </a:r>
            <a:r>
              <a:rPr lang="ru-RU" dirty="0"/>
              <a:t>]) читает все строки файла в список. Читаются только законченные строки. Необязательный параметр </a:t>
            </a:r>
            <a:r>
              <a:rPr lang="ru-RU" i="1" dirty="0" err="1"/>
              <a:t>размер_строки</a:t>
            </a:r>
            <a:r>
              <a:rPr lang="ru-RU" i="1" dirty="0"/>
              <a:t> </a:t>
            </a:r>
            <a:r>
              <a:rPr lang="ru-RU" dirty="0"/>
              <a:t>дополняет читает строку, и если она меньше указанной длины читает дальше, до достижения указанного числа символов, такой приём эффективен для чтения очень больших файлов построчно без необходимости размещения его в памяти: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f.readlines</a:t>
            </a:r>
            <a:r>
              <a:rPr lang="en-US" dirty="0"/>
              <a:t>()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['This is the first line of the file.\n', 'Second line of the file\n']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write</a:t>
            </a:r>
            <a:r>
              <a:rPr lang="ru-RU" dirty="0"/>
              <a:t>(строка) пишет в файл указанную строку, ничего при этом не возвращая: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f.write</a:t>
            </a:r>
            <a:r>
              <a:rPr lang="en-US" dirty="0"/>
              <a:t>('This is a test\n')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seek</a:t>
            </a:r>
            <a:r>
              <a:rPr lang="ru-RU" dirty="0"/>
              <a:t>(</a:t>
            </a:r>
            <a:r>
              <a:rPr lang="ru-RU" dirty="0" err="1"/>
              <a:t>на_сколько_байт</a:t>
            </a:r>
            <a:r>
              <a:rPr lang="ru-RU" dirty="0"/>
              <a:t>[, откуда]) перемещает указатель текущего положения файла на заданное количество байт от позиции, указанной вторым аргументом:</a:t>
            </a:r>
            <a:endParaRPr lang="uz-Cyrl-UZ" dirty="0"/>
          </a:p>
          <a:p>
            <a:pPr marL="0" indent="0">
              <a:buNone/>
            </a:pP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567933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При этом, число байт для перемещения может быть как положительным, так и отрицательным(назад).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tell</a:t>
            </a:r>
            <a:r>
              <a:rPr lang="ru-RU" dirty="0"/>
              <a:t>() возвращает текущую позицию в файле:</a:t>
            </a:r>
            <a:endParaRPr lang="uz-Cyrl-UZ" dirty="0"/>
          </a:p>
          <a:p>
            <a:pPr marL="0" indent="0">
              <a:buNone/>
            </a:pPr>
            <a:r>
              <a:rPr lang="en-US" dirty="0"/>
              <a:t>&gt;&gt;&gt; f=open('/</a:t>
            </a:r>
            <a:r>
              <a:rPr lang="en-US" dirty="0" err="1"/>
              <a:t>tmp</a:t>
            </a:r>
            <a:r>
              <a:rPr lang="en-US" dirty="0"/>
              <a:t>/</a:t>
            </a:r>
            <a:r>
              <a:rPr lang="en-US" dirty="0" err="1"/>
              <a:t>workfile</a:t>
            </a:r>
            <a:r>
              <a:rPr lang="en-US" dirty="0"/>
              <a:t>', 'r+')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f.write</a:t>
            </a:r>
            <a:r>
              <a:rPr lang="ru-RU" dirty="0"/>
              <a:t>('0123456789abcdef')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f.seek</a:t>
            </a:r>
            <a:r>
              <a:rPr lang="ru-RU" dirty="0"/>
              <a:t>(5) # Переход к </a:t>
            </a:r>
            <a:r>
              <a:rPr lang="ru-RU" u="sng" dirty="0"/>
              <a:t>шестому</a:t>
            </a:r>
            <a:r>
              <a:rPr lang="ru-RU" dirty="0"/>
              <a:t> байту от начала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f.read</a:t>
            </a:r>
            <a:r>
              <a:rPr lang="ru-RU" dirty="0"/>
              <a:t>(1) 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'5'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f.seek</a:t>
            </a:r>
            <a:r>
              <a:rPr lang="ru-RU" dirty="0"/>
              <a:t>(-3, 2) # Переход к </a:t>
            </a:r>
            <a:r>
              <a:rPr lang="ru-RU" u="sng" dirty="0"/>
              <a:t>третьему</a:t>
            </a:r>
            <a:r>
              <a:rPr lang="ru-RU" dirty="0"/>
              <a:t> байту до конца файла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&gt;&gt;&gt; </a:t>
            </a:r>
            <a:r>
              <a:rPr lang="ru-RU" dirty="0" err="1"/>
              <a:t>f.read</a:t>
            </a:r>
            <a:r>
              <a:rPr lang="ru-RU" dirty="0"/>
              <a:t>(1)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'd' </a:t>
            </a:r>
            <a:endParaRPr lang="uz-Cyrl-UZ" dirty="0"/>
          </a:p>
          <a:p>
            <a:pPr marL="0" lvl="0" indent="0">
              <a:buNone/>
            </a:pPr>
            <a:r>
              <a:rPr lang="ru-RU" dirty="0"/>
              <a:t>Метод </a:t>
            </a:r>
            <a:r>
              <a:rPr lang="ru-RU" dirty="0" err="1"/>
              <a:t>close</a:t>
            </a:r>
            <a:r>
              <a:rPr lang="ru-RU" dirty="0"/>
              <a:t>() закрывает объект файла, перенося все сделанные в нём изменения на диск, возвращая ресурсы операционной системе. </a:t>
            </a:r>
            <a:r>
              <a:rPr lang="ru-RU" b="1" dirty="0"/>
              <a:t>Обязательно закрывайте все файлы, сто больше не используете, т.к. не закрытый файл может привести к потере данных.</a:t>
            </a:r>
            <a:r>
              <a:rPr lang="ru-RU" dirty="0"/>
              <a:t> После закрытия обращение к объекту файла автоматически вызывает </a:t>
            </a:r>
            <a:r>
              <a:rPr lang="ru-RU" dirty="0" smtClean="0"/>
              <a:t>ошибку</a:t>
            </a:r>
            <a:endParaRPr lang="uz-Cyrl-UZ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088990"/>
              </p:ext>
            </p:extLst>
          </p:nvPr>
        </p:nvGraphicFramePr>
        <p:xfrm>
          <a:off x="107504" y="116632"/>
          <a:ext cx="8856984" cy="9361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952328"/>
                <a:gridCol w="2952328"/>
                <a:gridCol w="2952328"/>
              </a:tblGrid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(</a:t>
                      </a:r>
                      <a:r>
                        <a:rPr lang="ru-RU" sz="1600" dirty="0">
                          <a:effectLst/>
                        </a:rPr>
                        <a:t>по умолчанию)</a:t>
                      </a:r>
                      <a:endParaRPr lang="uz-Cyrl-U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uz-Cyrl-U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uz-Cyrl-U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b"/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начало файла</a:t>
                      </a:r>
                      <a:endParaRPr lang="uz-Cyrl-U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текущая позиция в файле</a:t>
                      </a:r>
                      <a:endParaRPr lang="uz-Cyrl-U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конец файла</a:t>
                      </a:r>
                      <a:endParaRPr lang="uz-Cyrl-U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129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i="1" dirty="0"/>
              <a:t>Модуль </a:t>
            </a:r>
            <a:r>
              <a:rPr lang="ru-RU" b="1" i="1" u="sng" dirty="0" err="1"/>
              <a:t>pickle</a:t>
            </a:r>
            <a:r>
              <a:rPr lang="ru-RU" b="1" i="1" dirty="0"/>
              <a:t>.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Для чтения/записи в файл используются строки. То есть вам необходимо прежде чем записать что-либо в файл преобразовать это что-то в строку. С числовыми значениями всё легко: в модуле </a:t>
            </a:r>
            <a:r>
              <a:rPr lang="ru-RU" dirty="0" err="1"/>
              <a:t>string</a:t>
            </a:r>
            <a:r>
              <a:rPr lang="ru-RU" dirty="0"/>
              <a:t> есть множество функций для преобразования чисел в строки и строк в числа(например, строка в целое </a:t>
            </a:r>
            <a:r>
              <a:rPr lang="ru-RU" i="1" dirty="0"/>
              <a:t>“</a:t>
            </a:r>
            <a:r>
              <a:rPr lang="ru-RU" i="1" dirty="0" err="1"/>
              <a:t>string.atoi</a:t>
            </a:r>
            <a:r>
              <a:rPr lang="ru-RU" i="1" dirty="0"/>
              <a:t>()”)</a:t>
            </a:r>
            <a:r>
              <a:rPr lang="ru-RU" dirty="0"/>
              <a:t>. Но как быть со сложными объектами: списками, например. Для этой цели в Питоне существует особый модуль: </a:t>
            </a:r>
            <a:r>
              <a:rPr lang="ru-RU" dirty="0" err="1"/>
              <a:t>pickle</a:t>
            </a:r>
            <a:r>
              <a:rPr lang="ru-RU" dirty="0"/>
              <a:t>, который может преобразовать в строку любой объект(даже некоторый формат кода самого Питона!) и записать его в файл. При этом при помощи модуля </a:t>
            </a:r>
            <a:r>
              <a:rPr lang="ru-RU" dirty="0" err="1"/>
              <a:t>pickle</a:t>
            </a:r>
            <a:r>
              <a:rPr lang="ru-RU" dirty="0"/>
              <a:t> можно выполнить обратную операцию из строки, генерированной </a:t>
            </a:r>
            <a:r>
              <a:rPr lang="ru-RU" dirty="0" err="1"/>
              <a:t>pickle</a:t>
            </a:r>
            <a:r>
              <a:rPr lang="ru-RU" dirty="0"/>
              <a:t>, в переменную(модуль сам распознает её тип). Причём, функционирование модуля </a:t>
            </a:r>
            <a:r>
              <a:rPr lang="ru-RU" dirty="0" err="1"/>
              <a:t>pickle</a:t>
            </a:r>
            <a:r>
              <a:rPr lang="ru-RU" dirty="0"/>
              <a:t> одинаково в любой реализации Питона, поэтому использование подобного механизма способствует переносимости кода и помогает повторно использовать какие-либо сложные объекты. Пример использования модуля </a:t>
            </a:r>
            <a:r>
              <a:rPr lang="ru-RU" dirty="0" err="1"/>
              <a:t>pickle</a:t>
            </a:r>
            <a:r>
              <a:rPr lang="ru-RU" dirty="0"/>
              <a:t>(полное описание я пока не перевёл):</a:t>
            </a:r>
            <a:endParaRPr lang="uz-Cyrl-UZ" dirty="0"/>
          </a:p>
          <a:p>
            <a:pPr marL="0" indent="0">
              <a:buNone/>
            </a:pPr>
            <a:r>
              <a:rPr lang="ru-RU" dirty="0" err="1"/>
              <a:t>pickle.dump</a:t>
            </a:r>
            <a:r>
              <a:rPr lang="ru-RU" dirty="0"/>
              <a:t>(x, f)#Выгрузка содержимого x в файл f</a:t>
            </a:r>
            <a:endParaRPr lang="uz-Cyrl-UZ" dirty="0"/>
          </a:p>
          <a:p>
            <a:pPr marL="0" indent="0">
              <a:buNone/>
            </a:pPr>
            <a:r>
              <a:rPr lang="ru-RU" dirty="0"/>
              <a:t>x = </a:t>
            </a:r>
            <a:r>
              <a:rPr lang="ru-RU" dirty="0" err="1"/>
              <a:t>pickle.load</a:t>
            </a:r>
            <a:r>
              <a:rPr lang="ru-RU" dirty="0"/>
              <a:t>(f)#Загрузка x из файла f</a:t>
            </a:r>
            <a:r>
              <a:rPr lang="ru-RU" dirty="0" smtClean="0"/>
              <a:t>.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29656161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2443</Words>
  <Application>Microsoft Office PowerPoint</Application>
  <PresentationFormat>Экран (4:3)</PresentationFormat>
  <Paragraphs>205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(Файлли типлар билан ишлаш) Операции с файлами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Операции с файлами</dc:title>
  <dc:creator>Аваз</dc:creator>
  <cp:lastModifiedBy>Аваз</cp:lastModifiedBy>
  <cp:revision>6</cp:revision>
  <dcterms:created xsi:type="dcterms:W3CDTF">2018-02-26T03:44:09Z</dcterms:created>
  <dcterms:modified xsi:type="dcterms:W3CDTF">2018-02-26T04:31:33Z</dcterms:modified>
</cp:coreProperties>
</file>