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7" r:id="rId3"/>
    <p:sldId id="269" r:id="rId4"/>
    <p:sldId id="272" r:id="rId5"/>
    <p:sldId id="285" r:id="rId6"/>
    <p:sldId id="276" r:id="rId7"/>
    <p:sldId id="286" r:id="rId8"/>
    <p:sldId id="271" r:id="rId9"/>
    <p:sldId id="279" r:id="rId10"/>
    <p:sldId id="275" r:id="rId11"/>
    <p:sldId id="274" r:id="rId12"/>
    <p:sldId id="277" r:id="rId13"/>
    <p:sldId id="280" r:id="rId14"/>
    <p:sldId id="281" r:id="rId15"/>
    <p:sldId id="284" r:id="rId16"/>
    <p:sldId id="278" r:id="rId17"/>
    <p:sldId id="273" r:id="rId18"/>
    <p:sldId id="282" r:id="rId19"/>
    <p:sldId id="283" r:id="rId20"/>
    <p:sldId id="289" r:id="rId21"/>
    <p:sldId id="290" r:id="rId22"/>
    <p:sldId id="291" r:id="rId23"/>
    <p:sldId id="292" r:id="rId24"/>
    <p:sldId id="288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Dolinayová" initials="AD" lastIdx="1" clrIdx="0">
    <p:extLst>
      <p:ext uri="{19B8F6BF-5375-455C-9EA6-DF929625EA0E}">
        <p15:presenceInfo xmlns:p15="http://schemas.microsoft.com/office/powerpoint/2012/main" userId="Anna Dolinay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4660"/>
  </p:normalViewPr>
  <p:slideViewPr>
    <p:cSldViewPr>
      <p:cViewPr varScale="1">
        <p:scale>
          <a:sx n="83" d="100"/>
          <a:sy n="83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3CB66-D2E1-4EFE-9F88-65598CB95A42}" type="datetimeFigureOut">
              <a:rPr lang="sk-SK" smtClean="0"/>
              <a:pPr/>
              <a:t>14. 7. 2019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1020-744A-4BA3-9512-D016CA461E0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716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760B-C415-4909-A0F3-FFC117C6CE2C}" type="datetimeFigureOut">
              <a:rPr lang="sk-SK" smtClean="0"/>
              <a:pPr/>
              <a:t>14. 7. 2019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705EE-7B40-452A-86B0-13DCF6DBFA9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702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8" y="326986"/>
            <a:ext cx="1433189" cy="2654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53" y="23522"/>
            <a:ext cx="3053947" cy="872334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68978" y="6304002"/>
            <a:ext cx="8202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 err="1" smtClean="0"/>
              <a:t>Intelligent</a:t>
            </a:r>
            <a:r>
              <a:rPr lang="pl-PL" sz="1000" dirty="0" smtClean="0"/>
              <a:t> Transport Systems: New ICT – </a:t>
            </a:r>
            <a:r>
              <a:rPr lang="pl-PL" sz="1000" dirty="0" err="1" smtClean="0"/>
              <a:t>based</a:t>
            </a:r>
            <a:r>
              <a:rPr lang="pl-PL" sz="1000" dirty="0" smtClean="0"/>
              <a:t> </a:t>
            </a:r>
            <a:r>
              <a:rPr lang="pl-PL" sz="1000" dirty="0" err="1" smtClean="0"/>
              <a:t>Master’s</a:t>
            </a:r>
            <a:r>
              <a:rPr lang="pl-PL" sz="1000" dirty="0" smtClean="0"/>
              <a:t> Curricula in Uzbekistan (INTRAS)</a:t>
            </a:r>
          </a:p>
          <a:p>
            <a:pPr algn="ctr"/>
            <a:r>
              <a:rPr lang="pl-PL" sz="1000" dirty="0" smtClean="0"/>
              <a:t>Agreement </a:t>
            </a:r>
            <a:r>
              <a:rPr lang="pl-PL" sz="1000" dirty="0" err="1" smtClean="0"/>
              <a:t>number</a:t>
            </a:r>
            <a:r>
              <a:rPr lang="pl-PL" sz="1000" dirty="0" smtClean="0"/>
              <a:t>: 2017-3516/001-001</a:t>
            </a:r>
          </a:p>
          <a:p>
            <a:pPr algn="ctr"/>
            <a:r>
              <a:rPr lang="pl-PL" sz="1000" dirty="0" smtClean="0"/>
              <a:t>Project </a:t>
            </a:r>
            <a:r>
              <a:rPr lang="pl-PL" sz="1000" dirty="0" err="1" smtClean="0"/>
              <a:t>reference</a:t>
            </a:r>
            <a:r>
              <a:rPr lang="pl-PL" sz="1000" dirty="0" smtClean="0"/>
              <a:t> </a:t>
            </a:r>
            <a:r>
              <a:rPr lang="pl-PL" sz="1000" dirty="0" err="1" smtClean="0"/>
              <a:t>number</a:t>
            </a:r>
            <a:r>
              <a:rPr lang="pl-PL" sz="1000" dirty="0" smtClean="0"/>
              <a:t>: 586292-EPP-1-2017-1-PL-EPPKA2-CBHE-JP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237601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6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5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4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 userDrawn="1">
            <p:ph type="ctrTitle"/>
          </p:nvPr>
        </p:nvSpPr>
        <p:spPr>
          <a:xfrm>
            <a:off x="3206080" y="980728"/>
            <a:ext cx="5542384" cy="177873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 userDrawn="1">
            <p:ph type="subTitle" idx="1"/>
          </p:nvPr>
        </p:nvSpPr>
        <p:spPr>
          <a:xfrm>
            <a:off x="3203848" y="3092455"/>
            <a:ext cx="5616624" cy="141666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6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7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3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1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2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7577" y="6356351"/>
            <a:ext cx="5797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8" y="326986"/>
            <a:ext cx="1433189" cy="26540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53" y="23522"/>
            <a:ext cx="3053947" cy="8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4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326009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/>
              <a:t>Demand for </a:t>
            </a:r>
            <a:r>
              <a:rPr lang="en-GB" sz="3200" b="1" dirty="0" smtClean="0"/>
              <a:t>transport</a:t>
            </a:r>
            <a:r>
              <a:rPr lang="sk-SK" sz="3200" b="1" dirty="0"/>
              <a:t/>
            </a:r>
            <a:br>
              <a:rPr lang="sk-SK" sz="3200" b="1" dirty="0"/>
            </a:br>
            <a:r>
              <a:rPr lang="sk-SK" sz="3200" b="1" dirty="0" err="1"/>
              <a:t>lecture</a:t>
            </a:r>
            <a:r>
              <a:rPr lang="sk-SK" sz="3200" b="1" dirty="0"/>
              <a:t/>
            </a:r>
            <a:br>
              <a:rPr lang="sk-SK" sz="3200" b="1" dirty="0"/>
            </a:br>
            <a:r>
              <a:rPr lang="en-US" sz="3200" b="1" dirty="0">
                <a:solidFill>
                  <a:schemeClr val="tx1"/>
                </a:solidFill>
              </a:rPr>
              <a:t>doc. </a:t>
            </a:r>
            <a:r>
              <a:rPr lang="en-US" sz="3200" b="1" dirty="0" err="1">
                <a:solidFill>
                  <a:schemeClr val="tx1"/>
                </a:solidFill>
              </a:rPr>
              <a:t>Ing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  <a:r>
              <a:rPr lang="sk-SK" sz="3200" b="1" dirty="0" smtClean="0">
                <a:solidFill>
                  <a:schemeClr val="tx1"/>
                </a:solidFill>
              </a:rPr>
              <a:t>Anna </a:t>
            </a:r>
            <a:r>
              <a:rPr lang="sk-SK" sz="3200" b="1" dirty="0" err="1" smtClean="0">
                <a:solidFill>
                  <a:schemeClr val="tx1"/>
                </a:solidFill>
              </a:rPr>
              <a:t>Dolynaiová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chemeClr val="tx1"/>
                </a:solidFill>
              </a:rPr>
              <a:t>PhD.</a:t>
            </a:r>
            <a:r>
              <a:rPr lang="sk-SK" sz="3200" b="1" dirty="0">
                <a:solidFill>
                  <a:schemeClr val="tx1"/>
                </a:solidFill>
              </a:rPr>
              <a:t/>
            </a:r>
            <a:br>
              <a:rPr lang="sk-SK" sz="3200" b="1" dirty="0">
                <a:solidFill>
                  <a:schemeClr val="tx1"/>
                </a:solidFill>
              </a:rPr>
            </a:br>
            <a:endParaRPr lang="en-GB" sz="3200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3203848" y="6237312"/>
            <a:ext cx="6400800" cy="720080"/>
          </a:xfrm>
        </p:spPr>
        <p:txBody>
          <a:bodyPr>
            <a:normAutofit/>
          </a:bodyPr>
          <a:lstStyle/>
          <a:p>
            <a:pPr algn="l"/>
            <a:r>
              <a:rPr lang="sk-SK" sz="2000" dirty="0" smtClean="0"/>
              <a:t>								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83177"/>
            <a:ext cx="6347713" cy="7311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Transport Growth EU - 28</a:t>
            </a:r>
            <a:endParaRPr lang="en-US" sz="28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84784"/>
            <a:ext cx="5189104" cy="438175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716016" y="601055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EU Transport in Figures</a:t>
            </a:r>
            <a:endParaRPr lang="en-US" sz="1200" dirty="0"/>
          </a:p>
        </p:txBody>
      </p:sp>
      <p:sp>
        <p:nvSpPr>
          <p:cNvPr id="5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9488" y="1340768"/>
            <a:ext cx="6347713" cy="4168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Volume </a:t>
            </a:r>
            <a:r>
              <a:rPr lang="en-US" sz="2000" dirty="0">
                <a:solidFill>
                  <a:schemeClr val="tx1"/>
                </a:solidFill>
              </a:rPr>
              <a:t>of passenger transport relative to GDP</a:t>
            </a:r>
          </a:p>
        </p:txBody>
      </p:sp>
      <p:pic>
        <p:nvPicPr>
          <p:cNvPr id="10" name="Zástupný objekt pre obsah 9"/>
          <p:cNvPicPr>
            <a:picLocks noGrp="1"/>
          </p:cNvPicPr>
          <p:nvPr>
            <p:ph idx="1"/>
          </p:nvPr>
        </p:nvPicPr>
        <p:blipFill rotWithShape="1">
          <a:blip r:embed="rId2"/>
          <a:srcRect l="9889" t="35154" r="41607" b="14950"/>
          <a:stretch/>
        </p:blipFill>
        <p:spPr bwMode="auto">
          <a:xfrm>
            <a:off x="579365" y="1966068"/>
            <a:ext cx="6348413" cy="3673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5652120" y="573325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Eurostat</a:t>
            </a:r>
            <a:endParaRPr lang="en-US" sz="12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95536" y="729786"/>
            <a:ext cx="6347713" cy="50676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Passenger transport demand</a:t>
            </a:r>
            <a:endParaRPr lang="en-US" sz="2800" dirty="0"/>
          </a:p>
        </p:txBody>
      </p:sp>
      <p:sp>
        <p:nvSpPr>
          <p:cNvPr id="6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759" y="775738"/>
            <a:ext cx="6482681" cy="576064"/>
          </a:xfrm>
        </p:spPr>
        <p:txBody>
          <a:bodyPr>
            <a:noAutofit/>
          </a:bodyPr>
          <a:lstStyle/>
          <a:p>
            <a:r>
              <a:rPr lang="en-US" sz="2800" dirty="0"/>
              <a:t>Passenger transport demand</a:t>
            </a:r>
          </a:p>
        </p:txBody>
      </p:sp>
      <p:pic>
        <p:nvPicPr>
          <p:cNvPr id="6" name="Zástupný objekt pre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22645" t="23462" r="24091" b="25156"/>
          <a:stretch/>
        </p:blipFill>
        <p:spPr bwMode="auto">
          <a:xfrm>
            <a:off x="323529" y="1757625"/>
            <a:ext cx="7226816" cy="4646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678321" y="6403996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European Environment Agency</a:t>
            </a:r>
            <a:endParaRPr lang="en-US" sz="12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10287" y="1340768"/>
            <a:ext cx="6347713" cy="41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EU – 28 – Passenger transport volume and modal </a:t>
            </a:r>
            <a:r>
              <a:rPr lang="en-US" sz="2000" dirty="0" smtClean="0">
                <a:solidFill>
                  <a:schemeClr val="tx1"/>
                </a:solidFill>
              </a:rPr>
              <a:t>split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6389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Modal Split - passenger transport (EU 28) - 2016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930400"/>
            <a:ext cx="5366860" cy="335511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067944" y="5589240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Eurostat, EU Transport in Figures, 2018</a:t>
            </a:r>
            <a:endParaRPr lang="en-US" sz="1200" dirty="0"/>
          </a:p>
        </p:txBody>
      </p:sp>
      <p:sp>
        <p:nvSpPr>
          <p:cNvPr id="6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Modal </a:t>
            </a:r>
            <a:r>
              <a:rPr lang="en-US" sz="2800" dirty="0" smtClean="0"/>
              <a:t>split </a:t>
            </a:r>
            <a:r>
              <a:rPr lang="en-US" sz="2800" dirty="0"/>
              <a:t>of passenger transport on land (EU 28) - 2016</a:t>
            </a:r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929170"/>
            <a:ext cx="5512683" cy="330002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292080" y="544522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Eurostat</a:t>
            </a:r>
            <a:endParaRPr lang="en-US" sz="1200" dirty="0"/>
          </a:p>
        </p:txBody>
      </p:sp>
      <p:sp>
        <p:nvSpPr>
          <p:cNvPr id="6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Dominants modes of passenger transport</a:t>
            </a:r>
            <a:endParaRPr lang="en-US" sz="28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274" y="1930400"/>
            <a:ext cx="5794966" cy="388143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724128" y="558224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sk-SK" sz="1200" dirty="0" err="1" smtClean="0"/>
              <a:t>Button</a:t>
            </a:r>
            <a:r>
              <a:rPr lang="sk-SK" sz="1200" dirty="0" smtClean="0"/>
              <a:t>, 2010</a:t>
            </a:r>
            <a:endParaRPr lang="en-US" sz="1200" dirty="0"/>
          </a:p>
        </p:txBody>
      </p:sp>
      <p:sp>
        <p:nvSpPr>
          <p:cNvPr id="6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893" y="76470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Freight transport demand</a:t>
            </a:r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3761" t="29484" r="24569" b="19769"/>
          <a:stretch/>
        </p:blipFill>
        <p:spPr bwMode="auto">
          <a:xfrm>
            <a:off x="689053" y="1930400"/>
            <a:ext cx="6705792" cy="3867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525679" y="5941717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European Environment Agency</a:t>
            </a:r>
            <a:endParaRPr lang="en-US" sz="1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599" y="1354300"/>
            <a:ext cx="6347713" cy="41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Inland freight transport volumes and GDP</a:t>
            </a:r>
          </a:p>
        </p:txBody>
      </p:sp>
      <p:sp>
        <p:nvSpPr>
          <p:cNvPr id="7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85076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Freight transport demand</a:t>
            </a:r>
            <a:endParaRPr lang="en-US" sz="2800" dirty="0"/>
          </a:p>
        </p:txBody>
      </p:sp>
      <p:pic>
        <p:nvPicPr>
          <p:cNvPr id="6" name="Zástupný objekt pre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23603" t="21829" r="26482" b="34512"/>
          <a:stretch/>
        </p:blipFill>
        <p:spPr bwMode="auto">
          <a:xfrm>
            <a:off x="609600" y="2151453"/>
            <a:ext cx="6482680" cy="3365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09599" y="1513544"/>
            <a:ext cx="6347713" cy="41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Freight transport volume and modal split within the EU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572000" y="5726643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European Environment Agency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92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886700" cy="1325563"/>
          </a:xfrm>
        </p:spPr>
        <p:txBody>
          <a:bodyPr>
            <a:normAutofit/>
          </a:bodyPr>
          <a:lstStyle/>
          <a:p>
            <a:r>
              <a:rPr lang="nn-NO" sz="2800" dirty="0"/>
              <a:t>Modal Split - freight transport (EU 28) - 2016 </a:t>
            </a:r>
            <a:endParaRPr lang="en-US" sz="28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927305"/>
            <a:ext cx="5628909" cy="330434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067944" y="5373216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Eurostat, EU Transport in Figures, 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55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Modal split of freight transport on land (EU 28) - 2016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963814"/>
            <a:ext cx="5302580" cy="297735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364088" y="52292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Eurostat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20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095928" cy="562074"/>
          </a:xfrm>
        </p:spPr>
        <p:txBody>
          <a:bodyPr>
            <a:noAutofit/>
          </a:bodyPr>
          <a:lstStyle/>
          <a:p>
            <a:r>
              <a:rPr lang="en-GB" sz="2800" dirty="0" smtClean="0"/>
              <a:t>Introduction</a:t>
            </a:r>
            <a:endParaRPr lang="en-GB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7 main reasons why people in the modern world desire the transport either themselves of their property:</a:t>
            </a:r>
          </a:p>
          <a:p>
            <a:r>
              <a:rPr lang="en-US" sz="2200" dirty="0" smtClean="0"/>
              <a:t>The heterogeneity of the earth´s surface means that no one part of it is capable of providing all the products people wish for. </a:t>
            </a:r>
          </a:p>
          <a:p>
            <a:r>
              <a:rPr lang="en-US" sz="2200" dirty="0" smtClean="0"/>
              <a:t>The continuation of modern society and the high levels of material wellbeing rely upon a degree of productive specialization. </a:t>
            </a:r>
          </a:p>
          <a:p>
            <a:r>
              <a:rPr lang="en-US" sz="2200" dirty="0" smtClean="0"/>
              <a:t>In addition to specialization, high quality transport permits the exploitation of the major economies of scale.</a:t>
            </a:r>
          </a:p>
          <a:p>
            <a:r>
              <a:rPr lang="en-US" sz="2200" dirty="0" smtClean="0"/>
              <a:t>Transport has always served a political and military role.</a:t>
            </a:r>
          </a:p>
          <a:p>
            <a:r>
              <a:rPr lang="en-US" sz="2200" dirty="0" smtClean="0"/>
              <a:t>Without transport, social relationships and contacts are normally very restricted.</a:t>
            </a:r>
          </a:p>
          <a:p>
            <a:r>
              <a:rPr lang="en-US" sz="2200" dirty="0" smtClean="0"/>
              <a:t>Modern transport has widened cultural opportunities, permitting people to examine the artistic treasures of other counties and to explore their own national heritage.</a:t>
            </a:r>
          </a:p>
          <a:p>
            <a:r>
              <a:rPr lang="en-US" sz="2200" dirty="0" smtClean="0"/>
              <a:t>Transport is desired to permit people to live and work apart; specifically it permits the geographical separation of employment from leisure.</a:t>
            </a:r>
            <a:r>
              <a:rPr lang="sk-SK" sz="2200" dirty="0" smtClean="0"/>
              <a:t> (</a:t>
            </a:r>
            <a:r>
              <a:rPr lang="sk-SK" sz="2200" dirty="0" err="1" smtClean="0"/>
              <a:t>Thomson</a:t>
            </a:r>
            <a:r>
              <a:rPr lang="sk-SK" sz="2200" dirty="0" smtClean="0"/>
              <a:t>, 1974) 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Transport Demand Elasticity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 demand is the responsiveness of demand for a transport mode to a change in one of its </a:t>
            </a:r>
            <a:r>
              <a:rPr lang="en-US" dirty="0" smtClean="0"/>
              <a:t>determinants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Transport demand elasticity:</a:t>
            </a:r>
          </a:p>
          <a:p>
            <a:r>
              <a:rPr lang="en-US" dirty="0" smtClean="0"/>
              <a:t>(OWN) Price elasticity of demand for transport services</a:t>
            </a:r>
          </a:p>
          <a:p>
            <a:r>
              <a:rPr lang="en-US" dirty="0" smtClean="0"/>
              <a:t>Cross price elasticity</a:t>
            </a:r>
          </a:p>
          <a:p>
            <a:r>
              <a:rPr lang="en-US" dirty="0" smtClean="0"/>
              <a:t>Income elasticity</a:t>
            </a:r>
            <a:r>
              <a:rPr lang="sk-SK" dirty="0" smtClean="0"/>
              <a:t> (</a:t>
            </a:r>
            <a:r>
              <a:rPr lang="sk-SK" dirty="0" err="1" smtClean="0"/>
              <a:t>Nashivela</a:t>
            </a:r>
            <a:r>
              <a:rPr lang="sk-SK" dirty="0" smtClean="0"/>
              <a:t>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(OWN) Price elasticity of demand for transport services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is the consumers’ demand responsiveness to changes in the </a:t>
            </a:r>
            <a:r>
              <a:rPr lang="en-US" dirty="0" smtClean="0"/>
              <a:t>price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en-US" dirty="0" smtClean="0"/>
              <a:t>A </a:t>
            </a:r>
            <a:r>
              <a:rPr lang="en-US" dirty="0"/>
              <a:t>rise in price (a positive figure) will cause a fall in the quantity demanded (a negative figure) asides from `</a:t>
            </a:r>
            <a:r>
              <a:rPr lang="en-US" dirty="0" err="1" smtClean="0"/>
              <a:t>Giffen`good</a:t>
            </a:r>
            <a:r>
              <a:rPr lang="sk-SK" dirty="0" smtClean="0"/>
              <a:t>  </a:t>
            </a:r>
            <a:r>
              <a:rPr lang="sk-SK" dirty="0"/>
              <a:t>(</a:t>
            </a:r>
            <a:r>
              <a:rPr lang="sk-SK" dirty="0" err="1"/>
              <a:t>Nashivela</a:t>
            </a:r>
            <a:r>
              <a:rPr lang="sk-SK" dirty="0"/>
              <a:t>, 2018)</a:t>
            </a:r>
            <a:endParaRPr lang="en-US" dirty="0"/>
          </a:p>
          <a:p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068960"/>
            <a:ext cx="13608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187" y="908720"/>
            <a:ext cx="7886700" cy="1325563"/>
          </a:xfrm>
        </p:spPr>
        <p:txBody>
          <a:bodyPr/>
          <a:lstStyle/>
          <a:p>
            <a:r>
              <a:rPr lang="en-US" sz="2800" dirty="0"/>
              <a:t>Cross price </a:t>
            </a:r>
            <a:r>
              <a:rPr lang="en-US" sz="2800" dirty="0" smtClean="0"/>
              <a:t>elasticity</a:t>
            </a:r>
            <a:r>
              <a:rPr lang="sk-SK" sz="2800" dirty="0" smtClean="0"/>
              <a:t> (CPED)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a measure of the effect of a change in the fares or rates of one mode of transport or transport operator on the demand for the services of another mode/transport operator. 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en-US" dirty="0" smtClean="0"/>
              <a:t>CPED </a:t>
            </a:r>
            <a:r>
              <a:rPr lang="en-US" dirty="0"/>
              <a:t>could be examined at different levels : two different modes of transport </a:t>
            </a:r>
            <a:r>
              <a:rPr lang="en-US" dirty="0" err="1"/>
              <a:t>e.g</a:t>
            </a:r>
            <a:r>
              <a:rPr lang="en-US" dirty="0"/>
              <a:t> car and bus and lastly a single operator with variety fare structure for the same journey but different standards of </a:t>
            </a:r>
            <a:r>
              <a:rPr lang="en-US" dirty="0" smtClean="0"/>
              <a:t>service</a:t>
            </a:r>
            <a:r>
              <a:rPr lang="sk-SK" dirty="0" smtClean="0"/>
              <a:t> </a:t>
            </a:r>
            <a:r>
              <a:rPr lang="sk-SK" dirty="0"/>
              <a:t>(</a:t>
            </a:r>
            <a:r>
              <a:rPr lang="sk-SK" dirty="0" err="1"/>
              <a:t>Nashivela</a:t>
            </a:r>
            <a:r>
              <a:rPr lang="sk-SK" dirty="0"/>
              <a:t>, 2018</a:t>
            </a:r>
            <a:r>
              <a:rPr lang="sk-SK" dirty="0" smtClean="0"/>
              <a:t>) </a:t>
            </a:r>
          </a:p>
          <a:p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356992"/>
            <a:ext cx="152845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779" y="76470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Income </a:t>
            </a:r>
            <a:r>
              <a:rPr lang="en-US" sz="2800" dirty="0" smtClean="0"/>
              <a:t>elasticity</a:t>
            </a:r>
            <a:r>
              <a:rPr lang="sk-SK" sz="2800" dirty="0" smtClean="0"/>
              <a:t> (YED)</a:t>
            </a:r>
            <a:endParaRPr lang="en-US" sz="2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Income elasticity of demand is a measure of the responsiveness of demand to changes in </a:t>
            </a:r>
            <a:r>
              <a:rPr lang="en-US" dirty="0" smtClean="0"/>
              <a:t>income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en-US" dirty="0"/>
              <a:t>When income elasticity is measured, it is not the total income of consumers that is used in the assessment but rather disposable income, i.e. net of income </a:t>
            </a:r>
            <a:r>
              <a:rPr lang="en-US" dirty="0" smtClean="0"/>
              <a:t>tax</a:t>
            </a:r>
            <a:r>
              <a:rPr lang="sk-SK" dirty="0" smtClean="0"/>
              <a:t>. (</a:t>
            </a:r>
            <a:r>
              <a:rPr lang="sk-SK" dirty="0" err="1" smtClean="0"/>
              <a:t>Nashivela</a:t>
            </a:r>
            <a:r>
              <a:rPr lang="sk-SK" dirty="0"/>
              <a:t>, 2018)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924944"/>
            <a:ext cx="13608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dirty="0"/>
              <a:t>Methodological steps for the analysis of future trends and challenges in the transport system</a:t>
            </a:r>
          </a:p>
        </p:txBody>
      </p:sp>
      <p:pic>
        <p:nvPicPr>
          <p:cNvPr id="2050" name="Picture 2" descr="40309_2015_72_Fig1_HTML.gif (520Ã231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0" y="2276872"/>
            <a:ext cx="59975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364088" y="5445224"/>
            <a:ext cx="2269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Bernardino</a:t>
            </a:r>
            <a:r>
              <a:rPr lang="sk-SK" sz="1200" dirty="0" smtClean="0"/>
              <a:t> et </a:t>
            </a:r>
            <a:r>
              <a:rPr lang="sk-SK" sz="1200" dirty="0" err="1" smtClean="0"/>
              <a:t>al</a:t>
            </a:r>
            <a:r>
              <a:rPr lang="sk-SK" sz="1200" dirty="0" smtClean="0"/>
              <a:t>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39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013" y="260648"/>
            <a:ext cx="6347713" cy="371128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35013" y="899746"/>
            <a:ext cx="6347714" cy="5965576"/>
          </a:xfrm>
        </p:spPr>
        <p:txBody>
          <a:bodyPr>
            <a:normAutofit fontScale="40000" lnSpcReduction="20000"/>
          </a:bodyPr>
          <a:lstStyle/>
          <a:p>
            <a:r>
              <a:rPr lang="sk-SK" dirty="0" err="1"/>
              <a:t>Bernardino</a:t>
            </a:r>
            <a:r>
              <a:rPr lang="sk-SK" dirty="0"/>
              <a:t>, J., </a:t>
            </a:r>
            <a:r>
              <a:rPr lang="sk-SK" dirty="0" err="1"/>
              <a:t>Aggelakakis</a:t>
            </a:r>
            <a:r>
              <a:rPr lang="sk-SK" dirty="0"/>
              <a:t>, A., </a:t>
            </a:r>
            <a:r>
              <a:rPr lang="sk-SK" dirty="0" err="1"/>
              <a:t>Reichenbach</a:t>
            </a:r>
            <a:r>
              <a:rPr lang="sk-SK" dirty="0"/>
              <a:t>, M. et al. Eur J </a:t>
            </a:r>
            <a:r>
              <a:rPr lang="sk-SK" dirty="0" err="1"/>
              <a:t>Futures</a:t>
            </a:r>
            <a:r>
              <a:rPr lang="sk-SK" dirty="0"/>
              <a:t> </a:t>
            </a:r>
            <a:r>
              <a:rPr lang="sk-SK" dirty="0" err="1" smtClean="0"/>
              <a:t>Res</a:t>
            </a:r>
            <a:r>
              <a:rPr lang="sk-SK" dirty="0" smtClean="0"/>
              <a:t>. 2015. </a:t>
            </a:r>
            <a:r>
              <a:rPr lang="en-US" dirty="0"/>
              <a:t>Transport demand evolution in Europe – factors of change, scenarios and </a:t>
            </a:r>
            <a:r>
              <a:rPr lang="en-US" dirty="0" smtClean="0"/>
              <a:t>challenges</a:t>
            </a:r>
            <a:r>
              <a:rPr lang="sk-SK" dirty="0" smtClean="0"/>
              <a:t>. </a:t>
            </a:r>
            <a:r>
              <a:rPr lang="sk-SK" dirty="0" err="1" smtClean="0"/>
              <a:t>European</a:t>
            </a:r>
            <a:r>
              <a:rPr lang="sk-SK" dirty="0" smtClean="0"/>
              <a:t> </a:t>
            </a:r>
            <a:r>
              <a:rPr lang="sk-SK" dirty="0" err="1" smtClean="0"/>
              <a:t>Journal</a:t>
            </a:r>
            <a:r>
              <a:rPr lang="sk-SK" dirty="0" smtClean="0"/>
              <a:t> of </a:t>
            </a:r>
            <a:r>
              <a:rPr lang="sk-SK" dirty="0" err="1" smtClean="0"/>
              <a:t>Futures</a:t>
            </a:r>
            <a:r>
              <a:rPr lang="sk-SK" dirty="0" smtClean="0"/>
              <a:t> </a:t>
            </a:r>
            <a:r>
              <a:rPr lang="sk-SK" dirty="0" err="1" smtClean="0"/>
              <a:t>Research</a:t>
            </a:r>
            <a:r>
              <a:rPr lang="sk-SK" dirty="0"/>
              <a:t>. https://</a:t>
            </a:r>
            <a:r>
              <a:rPr lang="sk-SK" dirty="0" smtClean="0"/>
              <a:t>doi.org/10.1007/s40309-015-0072-y </a:t>
            </a:r>
          </a:p>
          <a:p>
            <a:r>
              <a:rPr lang="en-US" dirty="0" smtClean="0"/>
              <a:t>Button, K. Transport Economics</a:t>
            </a:r>
            <a:r>
              <a:rPr lang="sk-SK" dirty="0" smtClean="0"/>
              <a:t>. 2010.</a:t>
            </a:r>
            <a:r>
              <a:rPr lang="en-US" dirty="0" smtClean="0"/>
              <a:t> 3rd Edition. Edward Elgar Publishing Limited, Northampton, Massachusetts USA</a:t>
            </a:r>
            <a:endParaRPr lang="sk-SK" dirty="0" smtClean="0"/>
          </a:p>
          <a:p>
            <a:r>
              <a:rPr lang="en-US" dirty="0" smtClean="0"/>
              <a:t>Cowie, J., </a:t>
            </a:r>
            <a:r>
              <a:rPr lang="en-US" dirty="0" err="1" smtClean="0"/>
              <a:t>Ison</a:t>
            </a:r>
            <a:r>
              <a:rPr lang="en-US" dirty="0" smtClean="0"/>
              <a:t>, S., Rye, T., </a:t>
            </a:r>
            <a:r>
              <a:rPr lang="en-US" dirty="0" err="1" smtClean="0"/>
              <a:t>Riddington</a:t>
            </a:r>
            <a:r>
              <a:rPr lang="en-US" dirty="0" smtClean="0"/>
              <a:t>, G. 2010. The Economics of Transport. A theoretical and applied perspective. Routledge. Taylor &amp; Francis Group. New York</a:t>
            </a:r>
          </a:p>
          <a:p>
            <a:r>
              <a:rPr lang="sk-SK" dirty="0" smtClean="0"/>
              <a:t>Dolinayová, A., Nedeliaková, E., Brumerčíková, E. 2016.  Ekonomika železničnej dopravy. [</a:t>
            </a:r>
            <a:r>
              <a:rPr lang="en-US" dirty="0" smtClean="0"/>
              <a:t>Economics of Railway transport]. EDIS. University of </a:t>
            </a:r>
            <a:r>
              <a:rPr lang="en-US" dirty="0" err="1" smtClean="0"/>
              <a:t>Žilina</a:t>
            </a:r>
            <a:endParaRPr lang="sk-SK" dirty="0" smtClean="0"/>
          </a:p>
          <a:p>
            <a:r>
              <a:rPr lang="en-US" dirty="0" smtClean="0"/>
              <a:t>European Environment Agency</a:t>
            </a:r>
            <a:r>
              <a:rPr lang="sk-SK" dirty="0"/>
              <a:t>. </a:t>
            </a:r>
            <a:r>
              <a:rPr lang="sk-SK" dirty="0" err="1"/>
              <a:t>Passenger</a:t>
            </a:r>
            <a:r>
              <a:rPr lang="sk-SK" dirty="0"/>
              <a:t> and </a:t>
            </a:r>
            <a:r>
              <a:rPr lang="sk-SK" dirty="0" err="1"/>
              <a:t>freight</a:t>
            </a:r>
            <a:r>
              <a:rPr lang="sk-SK" dirty="0"/>
              <a:t> transport </a:t>
            </a:r>
            <a:r>
              <a:rPr lang="sk-SK" dirty="0" err="1" smtClean="0"/>
              <a:t>demand</a:t>
            </a:r>
            <a:r>
              <a:rPr lang="sk-SK" dirty="0"/>
              <a:t>. https://</a:t>
            </a:r>
            <a:r>
              <a:rPr lang="sk-SK" dirty="0" smtClean="0"/>
              <a:t>www.eea.europa.eu/data-and-maps/indicators/passenger-and-freight-transport-demand/assessment#tab-related-briefings 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EUROSTAT. https</a:t>
            </a:r>
            <a:r>
              <a:rPr lang="sk-SK" dirty="0">
                <a:solidFill>
                  <a:schemeClr val="tx2"/>
                </a:solidFill>
              </a:rPr>
              <a:t>://</a:t>
            </a:r>
            <a:r>
              <a:rPr lang="sk-SK" dirty="0" smtClean="0">
                <a:solidFill>
                  <a:schemeClr val="tx2"/>
                </a:solidFill>
              </a:rPr>
              <a:t>ec.europa.eu/eurostat/data/database 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EU Transport in </a:t>
            </a:r>
            <a:r>
              <a:rPr lang="sk-SK" dirty="0" err="1">
                <a:solidFill>
                  <a:schemeClr val="tx2"/>
                </a:solidFill>
              </a:rPr>
              <a:t>F</a:t>
            </a:r>
            <a:r>
              <a:rPr lang="sk-SK" dirty="0" err="1" smtClean="0">
                <a:solidFill>
                  <a:schemeClr val="tx2"/>
                </a:solidFill>
              </a:rPr>
              <a:t>igures</a:t>
            </a:r>
            <a:r>
              <a:rPr lang="sk-SK" dirty="0" smtClean="0">
                <a:solidFill>
                  <a:schemeClr val="tx2"/>
                </a:solidFill>
              </a:rPr>
              <a:t>. </a:t>
            </a:r>
            <a:r>
              <a:rPr lang="sk-SK" dirty="0" err="1" smtClean="0">
                <a:solidFill>
                  <a:schemeClr val="tx2"/>
                </a:solidFill>
              </a:rPr>
              <a:t>Statistical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pocketbook</a:t>
            </a:r>
            <a:r>
              <a:rPr lang="sk-SK" dirty="0" smtClean="0">
                <a:solidFill>
                  <a:schemeClr val="tx2"/>
                </a:solidFill>
              </a:rPr>
              <a:t>. 2017</a:t>
            </a:r>
            <a:r>
              <a:rPr lang="sk-SK" dirty="0">
                <a:solidFill>
                  <a:schemeClr val="tx2"/>
                </a:solidFill>
              </a:rPr>
              <a:t>. https://</a:t>
            </a:r>
            <a:r>
              <a:rPr lang="sk-SK" dirty="0" smtClean="0">
                <a:solidFill>
                  <a:schemeClr val="tx2"/>
                </a:solidFill>
              </a:rPr>
              <a:t>ec.europa.eu/transport/sites/transport/files/pocketbook2017.pdf</a:t>
            </a:r>
          </a:p>
          <a:p>
            <a:r>
              <a:rPr lang="sk-SK" dirty="0">
                <a:solidFill>
                  <a:schemeClr val="tx2"/>
                </a:solidFill>
              </a:rPr>
              <a:t>EU Transport in </a:t>
            </a:r>
            <a:r>
              <a:rPr lang="sk-SK" dirty="0" err="1">
                <a:solidFill>
                  <a:schemeClr val="tx2"/>
                </a:solidFill>
              </a:rPr>
              <a:t>Figures</a:t>
            </a:r>
            <a:r>
              <a:rPr lang="sk-SK" dirty="0">
                <a:solidFill>
                  <a:schemeClr val="tx2"/>
                </a:solidFill>
              </a:rPr>
              <a:t>. </a:t>
            </a:r>
            <a:r>
              <a:rPr lang="sk-SK" dirty="0" err="1">
                <a:solidFill>
                  <a:schemeClr val="tx2"/>
                </a:solidFill>
              </a:rPr>
              <a:t>Statistical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 err="1">
                <a:solidFill>
                  <a:schemeClr val="tx2"/>
                </a:solidFill>
              </a:rPr>
              <a:t>pocketbook</a:t>
            </a:r>
            <a:r>
              <a:rPr lang="sk-SK" dirty="0">
                <a:solidFill>
                  <a:schemeClr val="tx2"/>
                </a:solidFill>
              </a:rPr>
              <a:t>. </a:t>
            </a:r>
            <a:r>
              <a:rPr lang="sk-SK" dirty="0" smtClean="0">
                <a:solidFill>
                  <a:schemeClr val="tx2"/>
                </a:solidFill>
              </a:rPr>
              <a:t>2018</a:t>
            </a:r>
            <a:r>
              <a:rPr lang="sk-SK" dirty="0">
                <a:solidFill>
                  <a:schemeClr val="tx2"/>
                </a:solidFill>
              </a:rPr>
              <a:t>. https://</a:t>
            </a:r>
            <a:r>
              <a:rPr lang="sk-SK" dirty="0" smtClean="0">
                <a:solidFill>
                  <a:schemeClr val="tx2"/>
                </a:solidFill>
              </a:rPr>
              <a:t>ec.europa.eu/transport/sites/transport/files/pocketbook2018.pdf </a:t>
            </a:r>
          </a:p>
          <a:p>
            <a:r>
              <a:rPr lang="sk-SK" dirty="0" err="1" smtClean="0">
                <a:solidFill>
                  <a:schemeClr val="tx2"/>
                </a:solidFill>
              </a:rPr>
              <a:t>Immers</a:t>
            </a:r>
            <a:r>
              <a:rPr lang="sk-SK" dirty="0" smtClean="0">
                <a:solidFill>
                  <a:schemeClr val="tx2"/>
                </a:solidFill>
              </a:rPr>
              <a:t> L.H., </a:t>
            </a:r>
            <a:r>
              <a:rPr lang="sk-SK" dirty="0" err="1" smtClean="0">
                <a:solidFill>
                  <a:schemeClr val="tx2"/>
                </a:solidFill>
              </a:rPr>
              <a:t>Stada</a:t>
            </a:r>
            <a:r>
              <a:rPr lang="sk-SK" dirty="0" smtClean="0">
                <a:solidFill>
                  <a:schemeClr val="tx2"/>
                </a:solidFill>
              </a:rPr>
              <a:t> J.E</a:t>
            </a:r>
            <a:r>
              <a:rPr lang="sk-SK" dirty="0">
                <a:solidFill>
                  <a:schemeClr val="tx2"/>
                </a:solidFill>
              </a:rPr>
              <a:t>. </a:t>
            </a:r>
            <a:r>
              <a:rPr lang="sk-SK" dirty="0" smtClean="0">
                <a:solidFill>
                  <a:schemeClr val="tx2"/>
                </a:solidFill>
              </a:rPr>
              <a:t>2007. </a:t>
            </a:r>
            <a:r>
              <a:rPr lang="sk-SK" dirty="0" err="1" smtClean="0">
                <a:solidFill>
                  <a:schemeClr val="tx2"/>
                </a:solidFill>
              </a:rPr>
              <a:t>Basics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>
                <a:solidFill>
                  <a:schemeClr val="tx2"/>
                </a:solidFill>
              </a:rPr>
              <a:t>of Transport </a:t>
            </a:r>
            <a:r>
              <a:rPr lang="sk-SK" dirty="0" err="1" smtClean="0">
                <a:solidFill>
                  <a:schemeClr val="tx2"/>
                </a:solidFill>
              </a:rPr>
              <a:t>Economics</a:t>
            </a:r>
            <a:r>
              <a:rPr lang="sk-SK" dirty="0">
                <a:solidFill>
                  <a:schemeClr val="tx2"/>
                </a:solidFill>
              </a:rPr>
              <a:t>. </a:t>
            </a:r>
            <a:r>
              <a:rPr lang="sk-SK" dirty="0" err="1">
                <a:solidFill>
                  <a:schemeClr val="tx2"/>
                </a:solidFill>
              </a:rPr>
              <a:t>Katholieke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 err="1">
                <a:solidFill>
                  <a:schemeClr val="tx2"/>
                </a:solidFill>
              </a:rPr>
              <a:t>Universiteit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Leuven</a:t>
            </a:r>
            <a:r>
              <a:rPr lang="sk-SK" dirty="0">
                <a:solidFill>
                  <a:schemeClr val="tx2"/>
                </a:solidFill>
              </a:rPr>
              <a:t>. Departement </a:t>
            </a:r>
            <a:r>
              <a:rPr lang="sk-SK" dirty="0" err="1">
                <a:solidFill>
                  <a:schemeClr val="tx2"/>
                </a:solidFill>
              </a:rPr>
              <a:t>Burgerlijke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Bouwkunde</a:t>
            </a:r>
            <a:r>
              <a:rPr lang="sk-SK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/>
              <a:t>Heverlee</a:t>
            </a:r>
            <a:r>
              <a:rPr lang="en-US" dirty="0" smtClean="0"/>
              <a:t> (Belgium</a:t>
            </a:r>
            <a:r>
              <a:rPr lang="en-US" dirty="0"/>
              <a:t>)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McCarthy, P.S. 2001. Transportation Economics. Theory and Practice. A Case Study Approach. Blackwell Publishers Inc. Malden. Massachusetts USA</a:t>
            </a:r>
            <a:endParaRPr lang="sk-SK" dirty="0" smtClean="0"/>
          </a:p>
          <a:p>
            <a:r>
              <a:rPr lang="sk-SK" dirty="0" err="1" smtClean="0"/>
              <a:t>Nashivela</a:t>
            </a:r>
            <a:r>
              <a:rPr lang="sk-SK" dirty="0" smtClean="0"/>
              <a:t> I. Transport </a:t>
            </a:r>
            <a:r>
              <a:rPr lang="sk-SK" dirty="0" err="1" smtClean="0"/>
              <a:t>Demand</a:t>
            </a:r>
            <a:r>
              <a:rPr lang="sk-SK" dirty="0" smtClean="0"/>
              <a:t> Elasticity</a:t>
            </a:r>
            <a:r>
              <a:rPr lang="sk-SK" dirty="0"/>
              <a:t>. </a:t>
            </a:r>
            <a:r>
              <a:rPr lang="sk-SK" dirty="0" smtClean="0"/>
              <a:t>2018. Transport </a:t>
            </a:r>
            <a:r>
              <a:rPr lang="sk-SK" dirty="0" err="1"/>
              <a:t>economics</a:t>
            </a:r>
            <a:r>
              <a:rPr lang="sk-SK" dirty="0"/>
              <a:t> [TEC711S]. https://www.nust.na/sites/default/files/documents/TEC711S-Unit%204-Transport%20Demand%20Elasticity.pdf</a:t>
            </a:r>
            <a:endParaRPr lang="sk-SK" dirty="0" smtClean="0"/>
          </a:p>
          <a:p>
            <a:r>
              <a:rPr lang="sk-SK" dirty="0" err="1" smtClean="0"/>
              <a:t>Peterowinje</a:t>
            </a:r>
            <a:r>
              <a:rPr lang="sk-SK" dirty="0" smtClean="0"/>
              <a:t>. 2016. Transport </a:t>
            </a:r>
            <a:r>
              <a:rPr lang="sk-SK" dirty="0" err="1" smtClean="0"/>
              <a:t>Demand</a:t>
            </a:r>
            <a:r>
              <a:rPr lang="sk-SK" dirty="0" smtClean="0"/>
              <a:t> and </a:t>
            </a:r>
            <a:r>
              <a:rPr lang="sk-SK" dirty="0" err="1" smtClean="0"/>
              <a:t>Supply</a:t>
            </a:r>
            <a:r>
              <a:rPr lang="sk-SK" dirty="0" smtClean="0"/>
              <a:t>. </a:t>
            </a:r>
            <a:r>
              <a:rPr lang="sk-SK" dirty="0" err="1" smtClean="0"/>
              <a:t>Global</a:t>
            </a:r>
            <a:r>
              <a:rPr lang="sk-SK" dirty="0" smtClean="0"/>
              <a:t> Transport and </a:t>
            </a:r>
            <a:r>
              <a:rPr lang="sk-SK" dirty="0" err="1" smtClean="0"/>
              <a:t>Logistics</a:t>
            </a:r>
            <a:r>
              <a:rPr lang="sk-SK" dirty="0" smtClean="0"/>
              <a:t>. </a:t>
            </a:r>
            <a:r>
              <a:rPr lang="en-US" dirty="0"/>
              <a:t>Transport and logistics from around the </a:t>
            </a:r>
            <a:r>
              <a:rPr lang="en-US" dirty="0" smtClean="0"/>
              <a:t>world</a:t>
            </a:r>
            <a:r>
              <a:rPr lang="sk-SK" dirty="0"/>
              <a:t>. http://globaltransportandlogistics.com/transport-demand-and-supply/</a:t>
            </a:r>
            <a:endParaRPr lang="sk-SK" dirty="0" smtClean="0"/>
          </a:p>
          <a:p>
            <a:r>
              <a:rPr lang="en-US" dirty="0" err="1" smtClean="0"/>
              <a:t>Rodrigue</a:t>
            </a:r>
            <a:r>
              <a:rPr lang="en-US" dirty="0" smtClean="0"/>
              <a:t>, J.P., </a:t>
            </a:r>
            <a:r>
              <a:rPr lang="en-US" dirty="0" err="1" smtClean="0"/>
              <a:t>Notteboom</a:t>
            </a:r>
            <a:r>
              <a:rPr lang="en-US" dirty="0" smtClean="0"/>
              <a:t>, T. 2017. The Provision and Demand of Transportation Services. The Geography of Transport System. Fourth Edition. Routledge New York</a:t>
            </a:r>
          </a:p>
          <a:p>
            <a:r>
              <a:rPr lang="en-US" dirty="0" smtClean="0"/>
              <a:t>Thomson, J. M. </a:t>
            </a:r>
            <a:r>
              <a:rPr lang="sk-SK" dirty="0" smtClean="0"/>
              <a:t>1974. </a:t>
            </a:r>
            <a:r>
              <a:rPr lang="en-US" dirty="0" smtClean="0"/>
              <a:t>Modern Transport Economics, </a:t>
            </a:r>
            <a:r>
              <a:rPr lang="en-US" dirty="0" err="1" smtClean="0"/>
              <a:t>Harmondsworth</a:t>
            </a:r>
            <a:r>
              <a:rPr lang="en-US" dirty="0" smtClean="0"/>
              <a:t>: </a:t>
            </a:r>
            <a:r>
              <a:rPr lang="en-US" dirty="0" err="1" smtClean="0"/>
              <a:t>Pengiun</a:t>
            </a:r>
            <a:endParaRPr lang="sk-SK" dirty="0" smtClean="0"/>
          </a:p>
          <a:p>
            <a:r>
              <a:rPr lang="sk-SK" dirty="0" err="1"/>
              <a:t>Transportation</a:t>
            </a:r>
            <a:r>
              <a:rPr lang="sk-SK" dirty="0"/>
              <a:t> </a:t>
            </a:r>
            <a:r>
              <a:rPr lang="sk-SK" dirty="0" err="1" smtClean="0"/>
              <a:t>Demand</a:t>
            </a:r>
            <a:r>
              <a:rPr lang="sk-SK" dirty="0" smtClean="0"/>
              <a:t>, </a:t>
            </a:r>
            <a:r>
              <a:rPr lang="en-US" dirty="0"/>
              <a:t>Evaluating The Amount And Type Of Travel People Would Choose Under Specific </a:t>
            </a:r>
            <a:r>
              <a:rPr lang="en-US" dirty="0" smtClean="0"/>
              <a:t>Conditions</a:t>
            </a:r>
            <a:r>
              <a:rPr lang="sk-SK" dirty="0" smtClean="0"/>
              <a:t>. </a:t>
            </a:r>
            <a:r>
              <a:rPr lang="sk-SK" dirty="0"/>
              <a:t>TDM </a:t>
            </a:r>
            <a:r>
              <a:rPr lang="sk-SK" dirty="0" err="1" smtClean="0"/>
              <a:t>Encyclopedia</a:t>
            </a:r>
            <a:r>
              <a:rPr lang="sk-SK" dirty="0"/>
              <a:t>. Victoria Transport </a:t>
            </a:r>
            <a:r>
              <a:rPr lang="sk-SK" dirty="0" err="1"/>
              <a:t>Policy</a:t>
            </a:r>
            <a:r>
              <a:rPr lang="sk-SK" dirty="0"/>
              <a:t> </a:t>
            </a:r>
            <a:r>
              <a:rPr lang="sk-SK" dirty="0" err="1" smtClean="0"/>
              <a:t>Institute</a:t>
            </a:r>
            <a:r>
              <a:rPr lang="sk-SK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Demand for transport</a:t>
            </a:r>
            <a:endParaRPr lang="en-US" sz="2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139136" cy="39170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Demand is an abstract concept reflecting what individuals (passengers/carriers)  would like to consume under different scenarios. (Button, 2010)</a:t>
            </a:r>
            <a:endParaRPr lang="sk-SK" dirty="0" smtClean="0"/>
          </a:p>
          <a:p>
            <a:r>
              <a:rPr lang="en-US" dirty="0" smtClean="0"/>
              <a:t>Transportation is a derived demand, derived from a desire to consume some good or service at a location that differs from where the good or service is produced. (McCarthy, 2001) </a:t>
            </a:r>
            <a:endParaRPr lang="sk-SK" dirty="0" smtClean="0"/>
          </a:p>
          <a:p>
            <a:r>
              <a:rPr lang="en-US" dirty="0" smtClean="0"/>
              <a:t>Within modern society, all individuals need to use transport services in order to access a range of work and leisure activities that lie out with the immediate vicinity of the home. (Cowie et al., 2010) </a:t>
            </a:r>
          </a:p>
          <a:p>
            <a:r>
              <a:rPr lang="en-US" dirty="0" smtClean="0"/>
              <a:t>Demand </a:t>
            </a:r>
            <a:r>
              <a:rPr lang="en-US" dirty="0"/>
              <a:t>for transport is almost always a derived demand</a:t>
            </a:r>
            <a:r>
              <a:rPr lang="en-US" dirty="0" smtClean="0"/>
              <a:t>.</a:t>
            </a:r>
            <a:r>
              <a:rPr lang="sk-SK" dirty="0" smtClean="0"/>
              <a:t> </a:t>
            </a:r>
            <a:r>
              <a:rPr lang="en-US" dirty="0"/>
              <a:t>The priority of the carrier is to transport the goods from A to B instead of the transport itself. Likewise, the priority for passengers is to get to work, school, health facilities, culture, sports, and so on. </a:t>
            </a:r>
            <a:r>
              <a:rPr lang="sk-SK" dirty="0" smtClean="0"/>
              <a:t>(Dolinayová et al., 2016)</a:t>
            </a:r>
            <a:endParaRPr lang="en-US" dirty="0"/>
          </a:p>
        </p:txBody>
      </p:sp>
      <p:sp>
        <p:nvSpPr>
          <p:cNvPr id="4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6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Derived Demand</a:t>
            </a:r>
            <a:endParaRPr lang="en-US" sz="2800" dirty="0"/>
          </a:p>
        </p:txBody>
      </p:sp>
      <p:pic>
        <p:nvPicPr>
          <p:cNvPr id="1026" name="Picture 2" descr="https://transportgeography.org/wp-content/uploads/2017/10/derived_deman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5" y="1270000"/>
            <a:ext cx="5929874" cy="39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860032" y="544522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Rodrigue</a:t>
            </a:r>
            <a:r>
              <a:rPr lang="en-US" sz="1200" dirty="0" smtClean="0"/>
              <a:t> and </a:t>
            </a:r>
            <a:r>
              <a:rPr lang="en-US" sz="1200" dirty="0" err="1" smtClean="0"/>
              <a:t>Notteboom</a:t>
            </a:r>
            <a:r>
              <a:rPr lang="en-US" sz="1200" dirty="0" smtClean="0"/>
              <a:t>, 2017</a:t>
            </a:r>
            <a:endParaRPr lang="en-US" sz="1200" dirty="0"/>
          </a:p>
        </p:txBody>
      </p:sp>
      <p:sp>
        <p:nvSpPr>
          <p:cNvPr id="5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Specification of transport markets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Characteristics when defining a particular transport market: </a:t>
            </a:r>
          </a:p>
          <a:p>
            <a:r>
              <a:rPr lang="en-US" dirty="0" smtClean="0"/>
              <a:t>the </a:t>
            </a:r>
            <a:r>
              <a:rPr lang="en-US" dirty="0"/>
              <a:t>transport </a:t>
            </a:r>
            <a:r>
              <a:rPr lang="en-US" dirty="0" smtClean="0"/>
              <a:t>relation </a:t>
            </a:r>
            <a:endParaRPr lang="sk-SK" dirty="0" smtClean="0"/>
          </a:p>
          <a:p>
            <a:r>
              <a:rPr lang="en-US" dirty="0" smtClean="0"/>
              <a:t>the </a:t>
            </a:r>
            <a:r>
              <a:rPr lang="en-US" dirty="0"/>
              <a:t>transport </a:t>
            </a:r>
            <a:r>
              <a:rPr lang="en-US" dirty="0" smtClean="0"/>
              <a:t>mode</a:t>
            </a:r>
            <a:endParaRPr lang="sk-SK" dirty="0" smtClean="0"/>
          </a:p>
          <a:p>
            <a:r>
              <a:rPr lang="en-US" dirty="0" smtClean="0"/>
              <a:t>the </a:t>
            </a:r>
            <a:r>
              <a:rPr lang="en-US" dirty="0"/>
              <a:t>trip purpose </a:t>
            </a:r>
            <a:r>
              <a:rPr lang="en-US" dirty="0" smtClean="0"/>
              <a:t>and</a:t>
            </a:r>
            <a:endParaRPr lang="sk-SK" dirty="0" smtClean="0"/>
          </a:p>
          <a:p>
            <a:r>
              <a:rPr lang="en-US" dirty="0" smtClean="0"/>
              <a:t>the </a:t>
            </a:r>
            <a:r>
              <a:rPr lang="en-US" dirty="0"/>
              <a:t>time at which the trip occurs (peak or off-peak, weekday, weekend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sk-SK" sz="1600" dirty="0" smtClean="0"/>
              <a:t>(</a:t>
            </a:r>
            <a:r>
              <a:rPr lang="sk-SK" sz="1600" dirty="0" err="1" smtClean="0"/>
              <a:t>Immers</a:t>
            </a:r>
            <a:r>
              <a:rPr lang="sk-SK" sz="1600" dirty="0" smtClean="0"/>
              <a:t>, </a:t>
            </a:r>
            <a:r>
              <a:rPr lang="sk-SK" sz="1600" dirty="0" err="1" smtClean="0"/>
              <a:t>Stada</a:t>
            </a:r>
            <a:r>
              <a:rPr lang="sk-SK" sz="1600" dirty="0" smtClean="0"/>
              <a:t>, 2007)</a:t>
            </a:r>
            <a:endParaRPr lang="en-US" sz="1600" dirty="0"/>
          </a:p>
        </p:txBody>
      </p:sp>
      <p:sp>
        <p:nvSpPr>
          <p:cNvPr id="4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646" y="855022"/>
            <a:ext cx="6347713" cy="947192"/>
          </a:xfrm>
        </p:spPr>
        <p:txBody>
          <a:bodyPr>
            <a:normAutofit/>
          </a:bodyPr>
          <a:lstStyle/>
          <a:p>
            <a:r>
              <a:rPr lang="en-US" sz="2800" dirty="0"/>
              <a:t>Standard Transport Demand / Supply Function</a:t>
            </a:r>
          </a:p>
        </p:txBody>
      </p:sp>
      <p:pic>
        <p:nvPicPr>
          <p:cNvPr id="4098" name="Picture 2" descr="https://transportgeography.org/wp-content/uploads/supplydemandre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3" y="2060848"/>
            <a:ext cx="6348413" cy="36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355976" y="5949280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Rodrigue</a:t>
            </a:r>
            <a:r>
              <a:rPr lang="en-US" sz="1200" dirty="0" smtClean="0"/>
              <a:t> and </a:t>
            </a:r>
            <a:r>
              <a:rPr lang="en-US" sz="1200" dirty="0" err="1" smtClean="0"/>
              <a:t>Notteboom</a:t>
            </a:r>
            <a:r>
              <a:rPr lang="en-US" sz="1200" dirty="0" smtClean="0"/>
              <a:t>, 2017</a:t>
            </a:r>
            <a:endParaRPr lang="en-US" sz="1200" dirty="0"/>
          </a:p>
        </p:txBody>
      </p:sp>
      <p:sp>
        <p:nvSpPr>
          <p:cNvPr id="5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Factors influencing transport demand</a:t>
            </a:r>
            <a:endParaRPr lang="en-US" sz="2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19164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They can be grouped into three categories:</a:t>
            </a:r>
          </a:p>
          <a:p>
            <a:r>
              <a:rPr lang="en-US" dirty="0" smtClean="0"/>
              <a:t>Personal </a:t>
            </a:r>
            <a:r>
              <a:rPr lang="en-US" dirty="0"/>
              <a:t>characteristics</a:t>
            </a:r>
          </a:p>
          <a:p>
            <a:r>
              <a:rPr lang="en-US" dirty="0"/>
              <a:t>Trip characteristics</a:t>
            </a:r>
          </a:p>
          <a:p>
            <a:r>
              <a:rPr lang="en-US" dirty="0"/>
              <a:t>Transport </a:t>
            </a:r>
            <a:r>
              <a:rPr lang="en-US" dirty="0" smtClean="0"/>
              <a:t>system</a:t>
            </a:r>
            <a:r>
              <a:rPr lang="sk-SK" dirty="0" smtClean="0"/>
              <a:t> (</a:t>
            </a:r>
            <a:r>
              <a:rPr lang="sk-SK" sz="1600" dirty="0" err="1" smtClean="0"/>
              <a:t>Peterowinje</a:t>
            </a:r>
            <a:r>
              <a:rPr lang="sk-SK" sz="1600" dirty="0" smtClean="0"/>
              <a:t>, 2016</a:t>
            </a:r>
            <a:r>
              <a:rPr lang="sk-SK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2200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Factors that  affect transport demand</a:t>
            </a:r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232737"/>
              </p:ext>
            </p:extLst>
          </p:nvPr>
        </p:nvGraphicFramePr>
        <p:xfrm>
          <a:off x="611560" y="1519457"/>
          <a:ext cx="6482680" cy="3568824"/>
        </p:xfrm>
        <a:graphic>
          <a:graphicData uri="http://schemas.openxmlformats.org/drawingml/2006/table">
            <a:tbl>
              <a:tblPr/>
              <a:tblGrid>
                <a:gridCol w="1083934">
                  <a:extLst>
                    <a:ext uri="{9D8B030D-6E8A-4147-A177-3AD203B41FA5}">
                      <a16:colId xmlns:a16="http://schemas.microsoft.com/office/drawing/2014/main" val="314315972"/>
                    </a:ext>
                  </a:extLst>
                </a:gridCol>
                <a:gridCol w="998218">
                  <a:extLst>
                    <a:ext uri="{9D8B030D-6E8A-4147-A177-3AD203B41FA5}">
                      <a16:colId xmlns:a16="http://schemas.microsoft.com/office/drawing/2014/main" val="2683677630"/>
                    </a:ext>
                  </a:extLst>
                </a:gridCol>
                <a:gridCol w="1243892">
                  <a:extLst>
                    <a:ext uri="{9D8B030D-6E8A-4147-A177-3AD203B41FA5}">
                      <a16:colId xmlns:a16="http://schemas.microsoft.com/office/drawing/2014/main" val="970536909"/>
                    </a:ext>
                  </a:extLst>
                </a:gridCol>
                <a:gridCol w="1052212">
                  <a:extLst>
                    <a:ext uri="{9D8B030D-6E8A-4147-A177-3AD203B41FA5}">
                      <a16:colId xmlns:a16="http://schemas.microsoft.com/office/drawing/2014/main" val="1309190098"/>
                    </a:ext>
                  </a:extLst>
                </a:gridCol>
                <a:gridCol w="1052212">
                  <a:extLst>
                    <a:ext uri="{9D8B030D-6E8A-4147-A177-3AD203B41FA5}">
                      <a16:colId xmlns:a16="http://schemas.microsoft.com/office/drawing/2014/main" val="2373702723"/>
                    </a:ext>
                  </a:extLst>
                </a:gridCol>
                <a:gridCol w="1052212">
                  <a:extLst>
                    <a:ext uri="{9D8B030D-6E8A-4147-A177-3AD203B41FA5}">
                      <a16:colId xmlns:a16="http://schemas.microsoft.com/office/drawing/2014/main" val="4145742917"/>
                    </a:ext>
                  </a:extLst>
                </a:gridCol>
              </a:tblGrid>
              <a:tr h="324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EEECE1"/>
                          </a:solidFill>
                          <a:effectLst/>
                          <a:latin typeface="Arial" panose="020B0604020202020204" pitchFamily="34" charset="0"/>
                        </a:rPr>
                        <a:t>Demographics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EEECE1"/>
                          </a:solidFill>
                          <a:effectLst/>
                          <a:latin typeface="Arial" panose="020B0604020202020204" pitchFamily="34" charset="0"/>
                        </a:rPr>
                        <a:t>Economics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EEECE1"/>
                          </a:solidFill>
                          <a:effectLst/>
                          <a:latin typeface="Arial" panose="020B0604020202020204" pitchFamily="34" charset="0"/>
                        </a:rPr>
                        <a:t>Prices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EEECE1"/>
                          </a:solidFill>
                          <a:effectLst/>
                          <a:latin typeface="Arial" panose="020B0604020202020204" pitchFamily="34" charset="0"/>
                        </a:rPr>
                        <a:t>Transport Options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EEECE1"/>
                          </a:solidFill>
                          <a:effectLst/>
                          <a:latin typeface="Arial" panose="020B0604020202020204" pitchFamily="34" charset="0"/>
                        </a:rPr>
                        <a:t>Service Quality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EEECE1"/>
                          </a:solidFill>
                          <a:effectLst/>
                          <a:latin typeface="Arial" panose="020B0604020202020204" pitchFamily="34" charset="0"/>
                        </a:rPr>
                        <a:t>Land Use</a:t>
                      </a: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36801"/>
                  </a:ext>
                </a:extLst>
              </a:tr>
              <a:tr h="3244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Number of people (residents, employees and visitors).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Incomes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Age/lifecycle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Lifestyles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Preferences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Number of jobs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Incomes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Business activity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Freight transport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Tourist activity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Fuel prices and taxes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Vehicle taxes &amp; fees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Road tolls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Parking fees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Vehicle insurance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Public transport fares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Walking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Cycling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Public transit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Ridesharing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Automobile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Taxi services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Telework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Delivery services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Relative speed and delay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Reliability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Comfort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Safety and security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Waiting conditions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Parking conditions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User information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Social status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Mix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Walkability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Connectivity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Transit service proximity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Roadway design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747304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3419872" y="515719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/>
              <a:t>Source</a:t>
            </a:r>
            <a:r>
              <a:rPr lang="sk-SK" sz="1200" dirty="0" smtClean="0"/>
              <a:t>: </a:t>
            </a:r>
            <a:r>
              <a:rPr lang="sk-SK" sz="1200" dirty="0" err="1" smtClean="0"/>
              <a:t>Transportation</a:t>
            </a:r>
            <a:r>
              <a:rPr lang="sk-SK" sz="1200" dirty="0" smtClean="0"/>
              <a:t> </a:t>
            </a:r>
            <a:r>
              <a:rPr lang="sk-SK" sz="1200" dirty="0" err="1" smtClean="0"/>
              <a:t>Demand</a:t>
            </a:r>
            <a:r>
              <a:rPr lang="sk-SK" sz="1200" dirty="0" smtClean="0"/>
              <a:t>, TDM </a:t>
            </a:r>
            <a:r>
              <a:rPr lang="sk-SK" sz="1200" dirty="0" err="1" smtClean="0"/>
              <a:t>Encyclopedia</a:t>
            </a:r>
            <a:endParaRPr lang="en-US" sz="1200" dirty="0"/>
          </a:p>
        </p:txBody>
      </p:sp>
      <p:sp>
        <p:nvSpPr>
          <p:cNvPr id="5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27983"/>
            <a:ext cx="7886700" cy="1325563"/>
          </a:xfrm>
        </p:spPr>
        <p:txBody>
          <a:bodyPr/>
          <a:lstStyle/>
          <a:p>
            <a:r>
              <a:rPr lang="en-US" sz="2800" dirty="0" smtClean="0"/>
              <a:t>Factors that  influence travel demand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09599" y="2996952"/>
            <a:ext cx="6347714" cy="3044411"/>
          </a:xfrm>
        </p:spPr>
        <p:txBody>
          <a:bodyPr/>
          <a:lstStyle/>
          <a:p>
            <a:r>
              <a:rPr lang="en-US" dirty="0" smtClean="0"/>
              <a:t>D – demand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a </a:t>
            </a:r>
            <a:r>
              <a:rPr lang="en-US" dirty="0" smtClean="0"/>
              <a:t>– price of a commodity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...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– the price of other goods</a:t>
            </a:r>
          </a:p>
          <a:p>
            <a:r>
              <a:rPr lang="en-US" dirty="0" smtClean="0"/>
              <a:t>T – tastes</a:t>
            </a:r>
          </a:p>
          <a:p>
            <a:r>
              <a:rPr lang="en-US" dirty="0" smtClean="0"/>
              <a:t>Y – level of income </a:t>
            </a:r>
            <a:endParaRPr lang="sk-SK" dirty="0" smtClean="0"/>
          </a:p>
          <a:p>
            <a:pPr marL="0" indent="0" algn="r">
              <a:buNone/>
            </a:pPr>
            <a:r>
              <a:rPr lang="sk-SK" sz="1400" dirty="0" err="1" smtClean="0"/>
              <a:t>Source</a:t>
            </a:r>
            <a:r>
              <a:rPr lang="sk-SK" sz="1400" dirty="0" smtClean="0"/>
              <a:t>: </a:t>
            </a:r>
            <a:r>
              <a:rPr lang="sk-SK" sz="1400" dirty="0" err="1" smtClean="0"/>
              <a:t>Button</a:t>
            </a:r>
            <a:r>
              <a:rPr lang="sk-SK" sz="1400" dirty="0" smtClean="0"/>
              <a:t>, 2010</a:t>
            </a:r>
            <a:endParaRPr lang="en-US" sz="14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1" y="1920077"/>
            <a:ext cx="4392488" cy="666939"/>
          </a:xfrm>
          <a:prstGeom prst="rect">
            <a:avLst/>
          </a:prstGeom>
        </p:spPr>
      </p:pic>
      <p:sp>
        <p:nvSpPr>
          <p:cNvPr id="5" name="Pole tekstowe 157"/>
          <p:cNvSpPr txBox="1">
            <a:spLocks noChangeArrowheads="1"/>
          </p:cNvSpPr>
          <p:nvPr/>
        </p:nvSpPr>
        <p:spPr bwMode="auto">
          <a:xfrm>
            <a:off x="1236468" y="6254751"/>
            <a:ext cx="6492868" cy="603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Intelligent Transport Systems: New ICT based Master’s Curricula in Uzbekistan</a:t>
            </a: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 (INTRAS)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AGREEMENT NUMBER – 2017-3516/001-001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Project reference number – 586292-EPP-1-2017-1-PL-EPPKA2-CBHE-JP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INTRAS Presentations TEMPLATE</Template>
  <TotalTime>2086</TotalTime>
  <Words>1465</Words>
  <Application>Microsoft Office PowerPoint</Application>
  <PresentationFormat>Prezentácia na obrazovke (4:3)</PresentationFormat>
  <Paragraphs>198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Motyw pakietu Office</vt:lpstr>
      <vt:lpstr>Demand for transport lecture doc. Ing. Anna Dolynaiová, PhD. </vt:lpstr>
      <vt:lpstr>Introduction</vt:lpstr>
      <vt:lpstr>Demand for transport</vt:lpstr>
      <vt:lpstr>Derived Demand</vt:lpstr>
      <vt:lpstr>Specification of transport markets</vt:lpstr>
      <vt:lpstr>Standard Transport Demand / Supply Function</vt:lpstr>
      <vt:lpstr>Factors influencing transport demand</vt:lpstr>
      <vt:lpstr>Factors that  affect transport demand</vt:lpstr>
      <vt:lpstr>Factors that  influence travel demand</vt:lpstr>
      <vt:lpstr>Transport Growth EU - 28</vt:lpstr>
      <vt:lpstr>Volume of passenger transport relative to GDP</vt:lpstr>
      <vt:lpstr>Passenger transport demand</vt:lpstr>
      <vt:lpstr>Modal Split - passenger transport (EU 28) - 2016</vt:lpstr>
      <vt:lpstr>Modal split of passenger transport on land (EU 28) - 2016</vt:lpstr>
      <vt:lpstr>Dominants modes of passenger transport</vt:lpstr>
      <vt:lpstr>Freight transport demand</vt:lpstr>
      <vt:lpstr>Freight transport demand</vt:lpstr>
      <vt:lpstr>Modal Split - freight transport (EU 28) - 2016 </vt:lpstr>
      <vt:lpstr>Modal split of freight transport on land (EU 28) - 2016</vt:lpstr>
      <vt:lpstr>Transport Demand Elasticity</vt:lpstr>
      <vt:lpstr>(OWN) Price elasticity of demand for transport services</vt:lpstr>
      <vt:lpstr>Cross price elasticity (CPED) </vt:lpstr>
      <vt:lpstr>Income elasticity (YED)</vt:lpstr>
      <vt:lpstr>Methodological steps for the analysis of future trends and challenges in the transport system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 Štípalová</dc:creator>
  <cp:lastModifiedBy>Pagan Min</cp:lastModifiedBy>
  <cp:revision>137</cp:revision>
  <dcterms:created xsi:type="dcterms:W3CDTF">2014-11-14T12:13:46Z</dcterms:created>
  <dcterms:modified xsi:type="dcterms:W3CDTF">2019-07-14T07:31:11Z</dcterms:modified>
</cp:coreProperties>
</file>