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7" r:id="rId3"/>
    <p:sldId id="279" r:id="rId4"/>
    <p:sldId id="278" r:id="rId5"/>
    <p:sldId id="287" r:id="rId6"/>
    <p:sldId id="282" r:id="rId7"/>
    <p:sldId id="281" r:id="rId8"/>
    <p:sldId id="280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8" r:id="rId22"/>
    <p:sldId id="297" r:id="rId23"/>
    <p:sldId id="300" r:id="rId24"/>
    <p:sldId id="299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96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1" autoAdjust="0"/>
    <p:restoredTop sz="94660"/>
  </p:normalViewPr>
  <p:slideViewPr>
    <p:cSldViewPr>
      <p:cViewPr varScale="1">
        <p:scale>
          <a:sx n="83" d="100"/>
          <a:sy n="83" d="100"/>
        </p:scale>
        <p:origin x="18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CB66-D2E1-4EFE-9F88-65598CB95A42}" type="datetimeFigureOut">
              <a:rPr lang="sk-SK" smtClean="0"/>
              <a:pPr/>
              <a:t>14. 7. 2019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1020-744A-4BA3-9512-D016CA461E0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760B-C415-4909-A0F3-FFC117C6CE2C}" type="datetimeFigureOut">
              <a:rPr lang="sk-SK" smtClean="0"/>
              <a:pPr/>
              <a:t>14. 7. 2019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05EE-7B40-452A-86B0-13DCF6DBFA9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7854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2673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6447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0003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7166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549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3256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114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76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9190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13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525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894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5694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237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305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3139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2051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4953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9656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7388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35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8573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873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66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080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76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08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0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601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76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705EE-7B40-452A-86B0-13DCF6DBFA9A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73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758057"/>
          </a:xfrm>
        </p:spPr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Upravte štýl predlohy podnadpisov</a:t>
            </a:r>
            <a:endParaRPr lang="en-US" dirty="0"/>
          </a:p>
        </p:txBody>
      </p:sp>
      <p:pic>
        <p:nvPicPr>
          <p:cNvPr id="4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53" y="23522"/>
            <a:ext cx="3053947" cy="8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9232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9079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4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1"/>
          </a:xfrm>
        </p:spPr>
        <p:txBody>
          <a:bodyPr vert="eaVert"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1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5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 userDrawn="1">
            <p:ph type="ctrTitle"/>
          </p:nvPr>
        </p:nvSpPr>
        <p:spPr>
          <a:xfrm>
            <a:off x="3206080" y="980728"/>
            <a:ext cx="5542384" cy="1778731"/>
          </a:xfrm>
        </p:spPr>
        <p:txBody>
          <a:bodyPr anchor="t">
            <a:normAutofit/>
          </a:bodyPr>
          <a:lstStyle/>
          <a:p>
            <a:pPr algn="l"/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 userDrawn="1">
            <p:ph type="subTitle" idx="1"/>
          </p:nvPr>
        </p:nvSpPr>
        <p:spPr>
          <a:xfrm>
            <a:off x="3203848" y="3092455"/>
            <a:ext cx="5616624" cy="141666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6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pic>
        <p:nvPicPr>
          <p:cNvPr id="4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53" y="23522"/>
            <a:ext cx="3053947" cy="872334"/>
          </a:xfrm>
          <a:prstGeom prst="rect">
            <a:avLst/>
          </a:prstGeom>
        </p:spPr>
      </p:pic>
      <p:sp>
        <p:nvSpPr>
          <p:cNvPr id="5" name="Prostokąt 14"/>
          <p:cNvSpPr/>
          <p:nvPr userDrawn="1"/>
        </p:nvSpPr>
        <p:spPr>
          <a:xfrm>
            <a:off x="611560" y="6165304"/>
            <a:ext cx="8202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 err="1" smtClean="0">
                <a:solidFill>
                  <a:schemeClr val="bg1"/>
                </a:solidFill>
              </a:rPr>
              <a:t>Intelligent</a:t>
            </a:r>
            <a:r>
              <a:rPr lang="pl-PL" sz="1000" dirty="0" smtClean="0">
                <a:solidFill>
                  <a:schemeClr val="bg1"/>
                </a:solidFill>
              </a:rPr>
              <a:t> Transport Systems: New ICT – </a:t>
            </a:r>
            <a:r>
              <a:rPr lang="pl-PL" sz="1000" dirty="0" err="1" smtClean="0">
                <a:solidFill>
                  <a:schemeClr val="bg1"/>
                </a:solidFill>
              </a:rPr>
              <a:t>based</a:t>
            </a:r>
            <a:r>
              <a:rPr lang="pl-PL" sz="1000" dirty="0" smtClean="0">
                <a:solidFill>
                  <a:schemeClr val="bg1"/>
                </a:solidFill>
              </a:rPr>
              <a:t> </a:t>
            </a:r>
            <a:r>
              <a:rPr lang="pl-PL" sz="1000" dirty="0" err="1" smtClean="0">
                <a:solidFill>
                  <a:schemeClr val="bg1"/>
                </a:solidFill>
              </a:rPr>
              <a:t>Master’s</a:t>
            </a:r>
            <a:r>
              <a:rPr lang="pl-PL" sz="1000" dirty="0" smtClean="0">
                <a:solidFill>
                  <a:schemeClr val="bg1"/>
                </a:solidFill>
              </a:rPr>
              <a:t> Curricula in Uzbekistan (INTRAS)</a:t>
            </a:r>
          </a:p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Agreement </a:t>
            </a:r>
            <a:r>
              <a:rPr lang="pl-PL" sz="1000" dirty="0" err="1" smtClean="0">
                <a:solidFill>
                  <a:schemeClr val="bg1"/>
                </a:solidFill>
              </a:rPr>
              <a:t>number</a:t>
            </a:r>
            <a:r>
              <a:rPr lang="pl-PL" sz="1000" dirty="0" smtClean="0">
                <a:solidFill>
                  <a:schemeClr val="bg1"/>
                </a:solidFill>
              </a:rPr>
              <a:t>: 2017-3516/001-001</a:t>
            </a:r>
          </a:p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Project </a:t>
            </a:r>
            <a:r>
              <a:rPr lang="pl-PL" sz="1000" dirty="0" err="1" smtClean="0">
                <a:solidFill>
                  <a:schemeClr val="bg1"/>
                </a:solidFill>
              </a:rPr>
              <a:t>reference</a:t>
            </a:r>
            <a:r>
              <a:rPr lang="pl-PL" sz="1000" dirty="0" smtClean="0">
                <a:solidFill>
                  <a:schemeClr val="bg1"/>
                </a:solidFill>
              </a:rPr>
              <a:t> </a:t>
            </a:r>
            <a:r>
              <a:rPr lang="pl-PL" sz="1000" dirty="0" err="1" smtClean="0">
                <a:solidFill>
                  <a:schemeClr val="bg1"/>
                </a:solidFill>
              </a:rPr>
              <a:t>number</a:t>
            </a:r>
            <a:r>
              <a:rPr lang="pl-PL" sz="1000" dirty="0" smtClean="0">
                <a:solidFill>
                  <a:schemeClr val="bg1"/>
                </a:solidFill>
              </a:rPr>
              <a:t>: 586292-EPP-1-2017-1-PL-EPPKA2-CBHE-JP</a:t>
            </a:r>
          </a:p>
        </p:txBody>
      </p:sp>
      <p:pic>
        <p:nvPicPr>
          <p:cNvPr id="6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935"/>
            <a:ext cx="1433189" cy="2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0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vereč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6906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5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6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8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buFont typeface="Wingdings" pitchFamily="2" charset="2"/>
              <a:buChar char="§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74509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7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4tgONHEbSM" TargetMode="External"/><Relationship Id="rId3" Type="http://schemas.openxmlformats.org/officeDocument/2006/relationships/hyperlink" Target="https://www.youtube.com/watch?v=KsRvAIoLd-s" TargetMode="External"/><Relationship Id="rId7" Type="http://schemas.openxmlformats.org/officeDocument/2006/relationships/hyperlink" Target="https://www.youtube.com/watch?v=cPalrA2DeT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PLKh_tLWdlI" TargetMode="External"/><Relationship Id="rId5" Type="http://schemas.openxmlformats.org/officeDocument/2006/relationships/hyperlink" Target="https://www.youtube.com/watch?v=WCECCoQzY5o" TargetMode="External"/><Relationship Id="rId4" Type="http://schemas.openxmlformats.org/officeDocument/2006/relationships/hyperlink" Target="https://www.youtube.com/watch?v=LeqjFHbZ0J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79512" y="3501008"/>
            <a:ext cx="8784976" cy="1758057"/>
          </a:xfrm>
        </p:spPr>
        <p:txBody>
          <a:bodyPr>
            <a:noAutofit/>
          </a:bodyPr>
          <a:lstStyle/>
          <a:p>
            <a:r>
              <a:rPr lang="en-GB" sz="4000" dirty="0" smtClean="0"/>
              <a:t>Information and Communication Technologies – Basic Terms</a:t>
            </a:r>
            <a:endParaRPr lang="en-GB" sz="4000" dirty="0"/>
          </a:p>
        </p:txBody>
      </p:sp>
      <p:sp>
        <p:nvSpPr>
          <p:cNvPr id="2" name="Obdĺžnik 1"/>
          <p:cNvSpPr/>
          <p:nvPr/>
        </p:nvSpPr>
        <p:spPr>
          <a:xfrm>
            <a:off x="3923928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Ing</a:t>
            </a:r>
            <a:r>
              <a:rPr lang="en-US" dirty="0" smtClean="0">
                <a:solidFill>
                  <a:schemeClr val="bg1"/>
                </a:solidFill>
              </a:rPr>
              <a:t>. Simona </a:t>
            </a:r>
            <a:r>
              <a:rPr lang="en-US" dirty="0" err="1" smtClean="0">
                <a:solidFill>
                  <a:schemeClr val="bg1"/>
                </a:solidFill>
              </a:rPr>
              <a:t>Kubíková</a:t>
            </a:r>
            <a:r>
              <a:rPr lang="en-US" dirty="0" smtClean="0">
                <a:solidFill>
                  <a:schemeClr val="bg1"/>
                </a:solidFill>
              </a:rPr>
              <a:t>, PhD. </a:t>
            </a:r>
            <a:endParaRPr lang="sk-SK" dirty="0" smtClean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endParaRPr lang="sk-SK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Department of Road and Urban Transport</a:t>
            </a:r>
            <a:endParaRPr lang="sk-SK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University of </a:t>
            </a:r>
            <a:r>
              <a:rPr lang="en-US" dirty="0" err="1">
                <a:solidFill>
                  <a:schemeClr val="bg1"/>
                </a:solidFill>
              </a:rPr>
              <a:t>Žilina</a:t>
            </a:r>
            <a:endParaRPr lang="sk-SK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Žilina</a:t>
            </a:r>
            <a:r>
              <a:rPr lang="en-US" dirty="0">
                <a:solidFill>
                  <a:schemeClr val="bg1"/>
                </a:solidFill>
              </a:rPr>
              <a:t>, Slovakia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9235" y="1268760"/>
            <a:ext cx="8229600" cy="4752528"/>
          </a:xfrm>
        </p:spPr>
        <p:txBody>
          <a:bodyPr>
            <a:noAutofit/>
          </a:bodyPr>
          <a:lstStyle/>
          <a:p>
            <a:pPr algn="just"/>
            <a:r>
              <a:rPr lang="en-AU" sz="2800" dirty="0" smtClean="0"/>
              <a:t>Information is automatically generated  in NTIC</a:t>
            </a:r>
          </a:p>
          <a:p>
            <a:pPr algn="just"/>
            <a:r>
              <a:rPr lang="en-AU" sz="2800" dirty="0" smtClean="0"/>
              <a:t>Critical parameters are intensity and speed of traffic flow</a:t>
            </a:r>
          </a:p>
          <a:p>
            <a:pPr algn="just"/>
            <a:r>
              <a:rPr lang="en-AU" sz="2800" dirty="0" smtClean="0"/>
              <a:t>Bi-directional communication is needed</a:t>
            </a:r>
          </a:p>
          <a:p>
            <a:pPr algn="just"/>
            <a:r>
              <a:rPr lang="en-AU" sz="2800" dirty="0" smtClean="0"/>
              <a:t>Control unit has continuous power source which provides information transfer about defects and system</a:t>
            </a:r>
            <a:r>
              <a:rPr lang="en-AU" sz="2800" dirty="0" smtClean="0">
                <a:latin typeface="Calibri" panose="020F0502020204030204" pitchFamily="34" charset="0"/>
              </a:rPr>
              <a:t>'s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</a:p>
          <a:p>
            <a:pPr algn="just"/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is provided by metal or optical line</a:t>
            </a:r>
          </a:p>
          <a:p>
            <a:pPr algn="just"/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GSM/SMS and radio connection 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69235" y="620688"/>
            <a:ext cx="6128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Traffic Flow </a:t>
            </a:r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971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718003"/>
            <a:ext cx="8712968" cy="434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1.  </a:t>
            </a:r>
            <a:r>
              <a:rPr lang="en-AU" sz="2800" dirty="0" smtClean="0"/>
              <a:t>Vehicle</a:t>
            </a:r>
            <a:r>
              <a:rPr lang="sk-SK" sz="2800" dirty="0" smtClean="0"/>
              <a:t> </a:t>
            </a:r>
            <a:r>
              <a:rPr lang="en-AU" sz="2800" dirty="0" smtClean="0"/>
              <a:t>works as a ,,floating vehicle“  </a:t>
            </a:r>
          </a:p>
          <a:p>
            <a:pPr marL="0" indent="0">
              <a:buNone/>
            </a:pPr>
            <a:r>
              <a:rPr lang="en-AU" sz="2800" dirty="0" smtClean="0"/>
              <a:t>     which sends information about its position.</a:t>
            </a:r>
          </a:p>
          <a:p>
            <a:pPr marL="514350" indent="-514350">
              <a:buAutoNum type="arabicPeriod" startAt="2"/>
            </a:pPr>
            <a:r>
              <a:rPr lang="en-AU" sz="2800" dirty="0" smtClean="0"/>
              <a:t>Providing information via radio transmission.</a:t>
            </a:r>
          </a:p>
          <a:p>
            <a:pPr marL="514350" indent="-514350">
              <a:buAutoNum type="arabicPeriod" startAt="2"/>
            </a:pPr>
            <a:endParaRPr lang="en-AU" sz="2800" dirty="0" smtClean="0"/>
          </a:p>
          <a:p>
            <a:r>
              <a:rPr lang="en-AU" sz="2800" dirty="0" smtClean="0"/>
              <a:t>Vehicle should be equipped with an on-board unit</a:t>
            </a:r>
            <a:endParaRPr lang="en-AU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277881" y="809408"/>
            <a:ext cx="5993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</a:t>
            </a:r>
            <a:r>
              <a:rPr lang="sk-SK" sz="3200" dirty="0" err="1" smtClean="0"/>
              <a:t>Vehicles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189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0889" y="1342757"/>
            <a:ext cx="8229600" cy="4349079"/>
          </a:xfrm>
        </p:spPr>
        <p:txBody>
          <a:bodyPr>
            <a:normAutofit/>
          </a:bodyPr>
          <a:lstStyle/>
          <a:p>
            <a:pPr algn="just"/>
            <a:r>
              <a:rPr lang="en-AU" i="1" dirty="0" smtClean="0"/>
              <a:t>Active information system</a:t>
            </a:r>
          </a:p>
          <a:p>
            <a:pPr lvl="1" algn="just"/>
            <a:r>
              <a:rPr lang="en-AU" dirty="0" smtClean="0"/>
              <a:t>Vehicle sends information about its position to the control centre.</a:t>
            </a:r>
          </a:p>
          <a:p>
            <a:pPr lvl="1" algn="just"/>
            <a:r>
              <a:rPr lang="en-AU" dirty="0" smtClean="0"/>
              <a:t>Control centre sends relevant information about traffic situation, congestions, restrictions, etc., within the driver</a:t>
            </a:r>
            <a:r>
              <a:rPr lang="en-AU" dirty="0" smtClean="0">
                <a:latin typeface="Calibri" panose="020F0502020204030204" pitchFamily="34" charset="0"/>
              </a:rPr>
              <a:t>' s </a:t>
            </a:r>
            <a:r>
              <a:rPr lang="en-AU" dirty="0" smtClean="0"/>
              <a:t>chosen route</a:t>
            </a:r>
          </a:p>
          <a:p>
            <a:pPr lvl="1" algn="just"/>
            <a:r>
              <a:rPr lang="en-AU" dirty="0" smtClean="0"/>
              <a:t>Communication between a vehicle and a centre is ensured </a:t>
            </a:r>
            <a:r>
              <a:rPr lang="en-AU" dirty="0" err="1" smtClean="0"/>
              <a:t>f.e</a:t>
            </a:r>
            <a:r>
              <a:rPr lang="en-AU" dirty="0" smtClean="0"/>
              <a:t>. by DSRC</a:t>
            </a:r>
            <a:endParaRPr lang="en-AU" dirty="0"/>
          </a:p>
        </p:txBody>
      </p:sp>
      <p:sp>
        <p:nvSpPr>
          <p:cNvPr id="5" name="BlokTextu 4"/>
          <p:cNvSpPr txBox="1"/>
          <p:nvPr/>
        </p:nvSpPr>
        <p:spPr>
          <a:xfrm>
            <a:off x="251520" y="648909"/>
            <a:ext cx="5993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</a:t>
            </a:r>
            <a:r>
              <a:rPr lang="sk-SK" sz="3200" dirty="0" err="1" smtClean="0"/>
              <a:t>Vehicles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15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09899"/>
            <a:ext cx="8229600" cy="4349079"/>
          </a:xfrm>
        </p:spPr>
        <p:txBody>
          <a:bodyPr>
            <a:normAutofit/>
          </a:bodyPr>
          <a:lstStyle/>
          <a:p>
            <a:r>
              <a:rPr lang="en-AU" i="1" dirty="0" smtClean="0"/>
              <a:t>Active Information System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68183" y="742395"/>
            <a:ext cx="5993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</a:t>
            </a:r>
            <a:r>
              <a:rPr lang="sk-SK" sz="3200" dirty="0" err="1" smtClean="0"/>
              <a:t>Vehicles</a:t>
            </a:r>
            <a:endParaRPr lang="en-GB" sz="3200" dirty="0"/>
          </a:p>
        </p:txBody>
      </p:sp>
      <p:pic>
        <p:nvPicPr>
          <p:cNvPr id="7" name="Obrázo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60132"/>
            <a:ext cx="5400600" cy="33136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/>
          <p:cNvSpPr txBox="1"/>
          <p:nvPr/>
        </p:nvSpPr>
        <p:spPr>
          <a:xfrm>
            <a:off x="1979712" y="2080448"/>
            <a:ext cx="236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Central</a:t>
            </a:r>
            <a:r>
              <a:rPr lang="sk-SK" sz="1200" dirty="0" smtClean="0"/>
              <a:t> management</a:t>
            </a:r>
            <a:endParaRPr lang="en-GB" sz="1200" dirty="0"/>
          </a:p>
        </p:txBody>
      </p:sp>
      <p:sp>
        <p:nvSpPr>
          <p:cNvPr id="8" name="BlokTextu 7"/>
          <p:cNvSpPr txBox="1"/>
          <p:nvPr/>
        </p:nvSpPr>
        <p:spPr>
          <a:xfrm>
            <a:off x="2123728" y="3307439"/>
            <a:ext cx="1008112" cy="277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Traffic Data</a:t>
            </a:r>
            <a:endParaRPr lang="en-AU" sz="1200" dirty="0"/>
          </a:p>
        </p:txBody>
      </p:sp>
      <p:sp>
        <p:nvSpPr>
          <p:cNvPr id="9" name="BlokTextu 8"/>
          <p:cNvSpPr txBox="1"/>
          <p:nvPr/>
        </p:nvSpPr>
        <p:spPr>
          <a:xfrm>
            <a:off x="4323904" y="4092818"/>
            <a:ext cx="967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Transmitter</a:t>
            </a:r>
            <a:endParaRPr lang="en-AU" sz="1200" dirty="0"/>
          </a:p>
        </p:txBody>
      </p:sp>
      <p:sp>
        <p:nvSpPr>
          <p:cNvPr id="10" name="BlokTextu 9"/>
          <p:cNvSpPr txBox="1"/>
          <p:nvPr/>
        </p:nvSpPr>
        <p:spPr>
          <a:xfrm>
            <a:off x="4725148" y="3098437"/>
            <a:ext cx="17190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Information for driver</a:t>
            </a:r>
            <a:endParaRPr lang="en-AU" sz="1200" dirty="0"/>
          </a:p>
        </p:txBody>
      </p:sp>
      <p:sp>
        <p:nvSpPr>
          <p:cNvPr id="11" name="BlokTextu 10"/>
          <p:cNvSpPr txBox="1"/>
          <p:nvPr/>
        </p:nvSpPr>
        <p:spPr>
          <a:xfrm>
            <a:off x="3510608" y="2746151"/>
            <a:ext cx="19994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Local</a:t>
            </a:r>
            <a:r>
              <a:rPr lang="sk-SK" sz="1200" dirty="0" smtClean="0"/>
              <a:t> management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6794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kTextu 11"/>
          <p:cNvSpPr txBox="1"/>
          <p:nvPr/>
        </p:nvSpPr>
        <p:spPr>
          <a:xfrm>
            <a:off x="390303" y="764704"/>
            <a:ext cx="5993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</a:t>
            </a:r>
            <a:r>
              <a:rPr lang="sk-SK" sz="3200" dirty="0" err="1" smtClean="0"/>
              <a:t>Vehicles</a:t>
            </a:r>
            <a:endParaRPr lang="en-GB" sz="3200" dirty="0"/>
          </a:p>
        </p:txBody>
      </p:sp>
      <p:sp>
        <p:nvSpPr>
          <p:cNvPr id="13" name="Zástupný symbol obsahu 2"/>
          <p:cNvSpPr>
            <a:spLocks noGrp="1"/>
          </p:cNvSpPr>
          <p:nvPr>
            <p:ph idx="1"/>
          </p:nvPr>
        </p:nvSpPr>
        <p:spPr>
          <a:xfrm>
            <a:off x="369235" y="1556792"/>
            <a:ext cx="8229600" cy="4349079"/>
          </a:xfrm>
        </p:spPr>
        <p:txBody>
          <a:bodyPr>
            <a:normAutofit/>
          </a:bodyPr>
          <a:lstStyle/>
          <a:p>
            <a:pPr algn="just"/>
            <a:r>
              <a:rPr lang="en-AU" i="1" dirty="0" smtClean="0"/>
              <a:t>Passive Information System </a:t>
            </a:r>
          </a:p>
          <a:p>
            <a:pPr lvl="1" algn="just"/>
            <a:r>
              <a:rPr lang="en-AU" dirty="0" smtClean="0"/>
              <a:t>One-way communication</a:t>
            </a:r>
          </a:p>
          <a:p>
            <a:pPr lvl="1" algn="just"/>
            <a:r>
              <a:rPr lang="en-AU" dirty="0" smtClean="0"/>
              <a:t>Vehicle does not send information about its position</a:t>
            </a:r>
          </a:p>
          <a:p>
            <a:pPr lvl="1" algn="just"/>
            <a:r>
              <a:rPr lang="en-AU" dirty="0" smtClean="0"/>
              <a:t>Vehicle only receives information about traffic situation from traffic centre</a:t>
            </a:r>
          </a:p>
          <a:p>
            <a:pPr lvl="1" algn="just"/>
            <a:r>
              <a:rPr lang="en-AU" dirty="0" smtClean="0"/>
              <a:t>GSM, RDS/TMC</a:t>
            </a:r>
          </a:p>
        </p:txBody>
      </p:sp>
    </p:spTree>
    <p:extLst>
      <p:ext uri="{BB962C8B-B14F-4D97-AF65-F5344CB8AC3E}">
        <p14:creationId xmlns:p14="http://schemas.microsoft.com/office/powerpoint/2010/main" val="20023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42060" y="675785"/>
            <a:ext cx="5993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</a:t>
            </a:r>
            <a:r>
              <a:rPr lang="sk-SK" sz="3200" dirty="0" err="1" smtClean="0"/>
              <a:t>Vehicles</a:t>
            </a:r>
            <a:endParaRPr lang="en-GB" sz="3200" dirty="0"/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342060" y="1484784"/>
            <a:ext cx="8229600" cy="4349079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Real - Time Information about Traffic Accidents</a:t>
            </a:r>
          </a:p>
          <a:p>
            <a:pPr lvl="1" algn="just"/>
            <a:r>
              <a:rPr lang="en-AU" dirty="0" smtClean="0"/>
              <a:t>Choose an alternative route</a:t>
            </a:r>
          </a:p>
          <a:p>
            <a:pPr lvl="1" algn="just"/>
            <a:r>
              <a:rPr lang="en-AU" dirty="0" smtClean="0"/>
              <a:t>Avoid traffic accident, congestions and delays</a:t>
            </a:r>
          </a:p>
          <a:p>
            <a:pPr lvl="1" algn="just"/>
            <a:r>
              <a:rPr lang="en-AU" dirty="0" err="1" smtClean="0"/>
              <a:t>Moder</a:t>
            </a:r>
            <a:r>
              <a:rPr lang="sk-SK" dirty="0" smtClean="0"/>
              <a:t>n</a:t>
            </a:r>
            <a:r>
              <a:rPr lang="en-AU" dirty="0" smtClean="0"/>
              <a:t> trends – electronic recorder of accident (30 sec before TA and 15 sec after); recording speed, acceleration, direction and characteristics of vehicle</a:t>
            </a:r>
          </a:p>
        </p:txBody>
      </p:sp>
    </p:spTree>
    <p:extLst>
      <p:ext uri="{BB962C8B-B14F-4D97-AF65-F5344CB8AC3E}">
        <p14:creationId xmlns:p14="http://schemas.microsoft.com/office/powerpoint/2010/main" val="2882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3" y="955649"/>
            <a:ext cx="6084167" cy="413903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85591" y="539969"/>
            <a:ext cx="5993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</a:t>
            </a:r>
            <a:r>
              <a:rPr lang="sk-SK" sz="3200" dirty="0" err="1" smtClean="0"/>
              <a:t>Vehicles</a:t>
            </a:r>
            <a:endParaRPr lang="en-GB" sz="3200" dirty="0"/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349079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Real - Time Information about speed and occur</a:t>
            </a:r>
            <a:r>
              <a:rPr lang="sk-SK" dirty="0" smtClean="0"/>
              <a:t>r</a:t>
            </a:r>
            <a:r>
              <a:rPr lang="en-AU" dirty="0" err="1" smtClean="0"/>
              <a:t>ence</a:t>
            </a:r>
            <a:r>
              <a:rPr lang="en-AU" dirty="0" smtClean="0"/>
              <a:t> of danger </a:t>
            </a:r>
          </a:p>
          <a:p>
            <a:pPr lvl="1" algn="just"/>
            <a:r>
              <a:rPr lang="en-AU" dirty="0" smtClean="0"/>
              <a:t>Traffic sensors and detectors measuring speed (radars)</a:t>
            </a:r>
          </a:p>
          <a:p>
            <a:pPr lvl="1" algn="just"/>
            <a:r>
              <a:rPr lang="en-AU" dirty="0" smtClean="0"/>
              <a:t>VMS – sharp curve, dangerous intersection</a:t>
            </a:r>
          </a:p>
          <a:p>
            <a:pPr lvl="1" algn="just"/>
            <a:r>
              <a:rPr lang="en-AU" dirty="0" smtClean="0"/>
              <a:t>Main goal - decrease a number of traffic accidents caused by high speed and breach of traffic regulations</a:t>
            </a:r>
          </a:p>
          <a:p>
            <a:pPr lvl="1" algn="just"/>
            <a:endParaRPr lang="en-AU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522" y="4702287"/>
            <a:ext cx="2724150" cy="21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739" y="3958927"/>
            <a:ext cx="1541061" cy="213436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69235" y="620688"/>
            <a:ext cx="728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</a:t>
            </a:r>
            <a:r>
              <a:rPr lang="sk-SK" sz="3200" dirty="0"/>
              <a:t>R</a:t>
            </a:r>
            <a:r>
              <a:rPr lang="sk-SK" sz="3200" dirty="0" smtClean="0"/>
              <a:t>oad </a:t>
            </a:r>
            <a:r>
              <a:rPr lang="sk-SK" sz="3200" dirty="0"/>
              <a:t>T</a:t>
            </a:r>
            <a:r>
              <a:rPr lang="sk-SK" sz="3200" dirty="0" smtClean="0"/>
              <a:t>ransport</a:t>
            </a:r>
            <a:endParaRPr lang="en-GB" sz="3200" dirty="0"/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369235" y="1416414"/>
            <a:ext cx="8229600" cy="4658200"/>
          </a:xfrm>
        </p:spPr>
        <p:txBody>
          <a:bodyPr>
            <a:normAutofit/>
          </a:bodyPr>
          <a:lstStyle/>
          <a:p>
            <a:pPr lvl="1" algn="just"/>
            <a:r>
              <a:rPr lang="en-AU" dirty="0" smtClean="0"/>
              <a:t>Benefits:</a:t>
            </a:r>
          </a:p>
          <a:p>
            <a:pPr lvl="2" algn="just"/>
            <a:r>
              <a:rPr lang="en-AU" dirty="0" smtClean="0"/>
              <a:t>Increasing traffic safety,</a:t>
            </a:r>
          </a:p>
          <a:p>
            <a:pPr lvl="2" algn="just"/>
            <a:r>
              <a:rPr lang="en-AU" dirty="0" smtClean="0"/>
              <a:t>Reducing uncertainty in decision making – traffic situation</a:t>
            </a:r>
          </a:p>
          <a:p>
            <a:pPr lvl="2" algn="just"/>
            <a:r>
              <a:rPr lang="en-AU" dirty="0" smtClean="0"/>
              <a:t>Decreasing time delays</a:t>
            </a:r>
          </a:p>
          <a:p>
            <a:pPr lvl="2" algn="just"/>
            <a:r>
              <a:rPr lang="en-AU" dirty="0" smtClean="0"/>
              <a:t>Effective using of road communication network</a:t>
            </a:r>
          </a:p>
          <a:p>
            <a:pPr lvl="2" algn="just"/>
            <a:r>
              <a:rPr lang="en-AU" dirty="0" smtClean="0"/>
              <a:t>Reducing drivers</a:t>
            </a:r>
            <a:r>
              <a:rPr lang="en-AU" dirty="0" smtClean="0">
                <a:latin typeface="Calibri" panose="020F0502020204030204" pitchFamily="34" charset="0"/>
              </a:rPr>
              <a:t>'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stress behaviour</a:t>
            </a:r>
          </a:p>
          <a:p>
            <a:pPr lvl="2" algn="just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negative impacts on environmental</a:t>
            </a:r>
            <a:endParaRPr lang="en-AU" dirty="0" smtClean="0"/>
          </a:p>
          <a:p>
            <a:pPr lvl="2" algn="just"/>
            <a:r>
              <a:rPr lang="en-AU" dirty="0" smtClean="0"/>
              <a:t>Accident cost savings</a:t>
            </a:r>
          </a:p>
          <a:p>
            <a:pPr lvl="2" algn="just"/>
            <a:r>
              <a:rPr lang="en-AU" dirty="0" smtClean="0"/>
              <a:t>Operating cost savings</a:t>
            </a:r>
          </a:p>
        </p:txBody>
      </p:sp>
    </p:spTree>
    <p:extLst>
      <p:ext uri="{BB962C8B-B14F-4D97-AF65-F5344CB8AC3E}">
        <p14:creationId xmlns:p14="http://schemas.microsoft.com/office/powerpoint/2010/main" val="22351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83306" y="665659"/>
            <a:ext cx="7744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National S</a:t>
            </a:r>
            <a:r>
              <a:rPr lang="en-GB" sz="3200" dirty="0" err="1" smtClean="0"/>
              <a:t>ystem</a:t>
            </a:r>
            <a:r>
              <a:rPr lang="sk-SK" sz="3200" dirty="0" smtClean="0"/>
              <a:t> of Transport </a:t>
            </a:r>
            <a:r>
              <a:rPr lang="en-AU" sz="3200" dirty="0" smtClean="0"/>
              <a:t>Information</a:t>
            </a:r>
            <a:endParaRPr lang="en-AU" sz="3200" dirty="0"/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388420" y="1268760"/>
            <a:ext cx="8229600" cy="4874224"/>
          </a:xfrm>
        </p:spPr>
        <p:txBody>
          <a:bodyPr>
            <a:normAutofit/>
          </a:bodyPr>
          <a:lstStyle/>
          <a:p>
            <a:pPr lvl="1" algn="just">
              <a:spcAft>
                <a:spcPts val="600"/>
              </a:spcAft>
            </a:pPr>
            <a:r>
              <a:rPr lang="en-AU" dirty="0" smtClean="0"/>
              <a:t>Basic requirements for NSTI implementation:</a:t>
            </a:r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Increase mobility and quality of transport services</a:t>
            </a:r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Minimizing congestions</a:t>
            </a:r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Increase effectiveness of transportation</a:t>
            </a:r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Provide real time information to road users</a:t>
            </a:r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Reduce emissions and fuel consumption</a:t>
            </a:r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Increase quality of life and environment</a:t>
            </a:r>
            <a:endParaRPr lang="sk-SK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en-AU" dirty="0" smtClean="0"/>
              <a:t>The main aim of NSTI is to ensure better traffic flow fluency and traffic safety.</a:t>
            </a:r>
          </a:p>
        </p:txBody>
      </p:sp>
    </p:spTree>
    <p:extLst>
      <p:ext uri="{BB962C8B-B14F-4D97-AF65-F5344CB8AC3E}">
        <p14:creationId xmlns:p14="http://schemas.microsoft.com/office/powerpoint/2010/main" val="42032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63129" y="612124"/>
            <a:ext cx="7744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National S</a:t>
            </a:r>
            <a:r>
              <a:rPr lang="en-GB" sz="3200" dirty="0" err="1" smtClean="0"/>
              <a:t>ystem</a:t>
            </a:r>
            <a:r>
              <a:rPr lang="sk-SK" sz="3200" dirty="0" smtClean="0"/>
              <a:t> of Transport </a:t>
            </a:r>
            <a:r>
              <a:rPr lang="en-AU" sz="3200" dirty="0" smtClean="0"/>
              <a:t>Information</a:t>
            </a:r>
            <a:endParaRPr lang="en-AU" sz="3200" dirty="0"/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363129" y="1196752"/>
            <a:ext cx="8229600" cy="4874224"/>
          </a:xfrm>
        </p:spPr>
        <p:txBody>
          <a:bodyPr>
            <a:normAutofit/>
          </a:bodyPr>
          <a:lstStyle/>
          <a:p>
            <a:pPr lvl="1" algn="just">
              <a:spcAft>
                <a:spcPts val="600"/>
              </a:spcAft>
            </a:pPr>
            <a:r>
              <a:rPr lang="en-AU" i="1" dirty="0" smtClean="0"/>
              <a:t>includes National Traffic Information Centre</a:t>
            </a:r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Central, technological, operational and organising part of NSTI</a:t>
            </a:r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ensures collecting, confirming, processing, and providing traffic information</a:t>
            </a:r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Providing information – telecommunication channels, RDS/TMC, web pages, etc.</a:t>
            </a:r>
            <a:endParaRPr lang="sk-SK" dirty="0" smtClean="0"/>
          </a:p>
          <a:p>
            <a:pPr lvl="2" algn="just">
              <a:spcAft>
                <a:spcPts val="600"/>
              </a:spcAft>
            </a:pPr>
            <a:r>
              <a:rPr lang="en-AU" dirty="0" smtClean="0"/>
              <a:t>Gathering information from road users, police, owner and administrator of road network, administrator of fee collection, meteorological stations, etc.</a:t>
            </a:r>
          </a:p>
        </p:txBody>
      </p:sp>
    </p:spTree>
    <p:extLst>
      <p:ext uri="{BB962C8B-B14F-4D97-AF65-F5344CB8AC3E}">
        <p14:creationId xmlns:p14="http://schemas.microsoft.com/office/powerpoint/2010/main" val="19948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19672" y="692843"/>
            <a:ext cx="5832648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</a:t>
            </a:r>
            <a:r>
              <a:rPr lang="sk-SK" dirty="0" smtClean="0"/>
              <a:t>D</a:t>
            </a:r>
            <a:r>
              <a:rPr lang="en-GB" dirty="0" err="1" smtClean="0"/>
              <a:t>oes</a:t>
            </a:r>
            <a:r>
              <a:rPr lang="en-GB" dirty="0" smtClean="0"/>
              <a:t> </a:t>
            </a:r>
            <a:r>
              <a:rPr lang="sk-SK" dirty="0" smtClean="0"/>
              <a:t>I</a:t>
            </a:r>
            <a:r>
              <a:rPr lang="en-GB" dirty="0" err="1" smtClean="0"/>
              <a:t>nformation</a:t>
            </a:r>
            <a:r>
              <a:rPr lang="en-GB" dirty="0" smtClean="0"/>
              <a:t> </a:t>
            </a:r>
            <a:r>
              <a:rPr lang="sk-SK" dirty="0" smtClean="0"/>
              <a:t>M</a:t>
            </a:r>
            <a:r>
              <a:rPr lang="en-GB" dirty="0" err="1" smtClean="0"/>
              <a:t>ean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6" y="1484784"/>
            <a:ext cx="6142062" cy="3071031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563838" y="1916832"/>
            <a:ext cx="20136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Data</a:t>
            </a:r>
          </a:p>
          <a:p>
            <a:endParaRPr lang="sk-S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Information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Knowledge</a:t>
            </a:r>
            <a:endParaRPr lang="en-GB" sz="2400" dirty="0"/>
          </a:p>
        </p:txBody>
      </p:sp>
      <p:sp>
        <p:nvSpPr>
          <p:cNvPr id="10" name="BlokTextu 9"/>
          <p:cNvSpPr txBox="1"/>
          <p:nvPr/>
        </p:nvSpPr>
        <p:spPr>
          <a:xfrm>
            <a:off x="251520" y="4692845"/>
            <a:ext cx="915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Information</a:t>
            </a:r>
            <a:r>
              <a:rPr lang="sk-SK" dirty="0" smtClean="0"/>
              <a:t> </a:t>
            </a:r>
            <a:r>
              <a:rPr lang="en-US" dirty="0" smtClean="0"/>
              <a:t>lead</a:t>
            </a:r>
            <a:r>
              <a:rPr lang="sk-SK" dirty="0" smtClean="0"/>
              <a:t>s</a:t>
            </a:r>
            <a:r>
              <a:rPr lang="en-US" dirty="0" smtClean="0"/>
              <a:t> </a:t>
            </a:r>
            <a:r>
              <a:rPr lang="en-US" dirty="0"/>
              <a:t>to an increase in </a:t>
            </a:r>
            <a:r>
              <a:rPr lang="en-US" b="1" dirty="0"/>
              <a:t>understanding</a:t>
            </a:r>
            <a:r>
              <a:rPr lang="en-US" dirty="0"/>
              <a:t> and decrease in </a:t>
            </a:r>
            <a:r>
              <a:rPr lang="en-US" b="1" dirty="0"/>
              <a:t>uncertainty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Information is valuable because it can affect behavior, a decision, or an outcome.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764704"/>
            <a:ext cx="7744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National S</a:t>
            </a:r>
            <a:r>
              <a:rPr lang="en-GB" sz="3200" dirty="0" err="1" smtClean="0"/>
              <a:t>ystem</a:t>
            </a:r>
            <a:r>
              <a:rPr lang="sk-SK" sz="3200" dirty="0" smtClean="0"/>
              <a:t> of Transport </a:t>
            </a:r>
            <a:r>
              <a:rPr lang="sk-SK" sz="3200" dirty="0" err="1" smtClean="0"/>
              <a:t>Information</a:t>
            </a:r>
            <a:endParaRPr lang="en-GB" sz="3200" dirty="0"/>
          </a:p>
        </p:txBody>
      </p:sp>
      <p:pic>
        <p:nvPicPr>
          <p:cNvPr id="3" name="Zástupný objekt pre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5" y="1556792"/>
            <a:ext cx="8229600" cy="4331791"/>
          </a:xfrm>
        </p:spPr>
      </p:pic>
    </p:spTree>
    <p:extLst>
      <p:ext uri="{BB962C8B-B14F-4D97-AF65-F5344CB8AC3E}">
        <p14:creationId xmlns:p14="http://schemas.microsoft.com/office/powerpoint/2010/main" val="29967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826686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Communication </a:t>
            </a:r>
            <a:r>
              <a:rPr lang="sk-SK" sz="3200" dirty="0" smtClean="0"/>
              <a:t>Systems in Road Transport</a:t>
            </a:r>
            <a:endParaRPr lang="en-GB" sz="32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369235" y="1553228"/>
            <a:ext cx="8307221" cy="4349079"/>
          </a:xfrm>
        </p:spPr>
        <p:txBody>
          <a:bodyPr/>
          <a:lstStyle/>
          <a:p>
            <a:r>
              <a:rPr lang="en-AU" sz="2400" dirty="0" smtClean="0"/>
              <a:t>Transfer of information and providing to road users, using telecommunication networks</a:t>
            </a:r>
          </a:p>
          <a:p>
            <a:r>
              <a:rPr lang="en-AU" sz="2400" dirty="0" smtClean="0"/>
              <a:t>Fixed communication networks – wireless and wired networks</a:t>
            </a:r>
          </a:p>
          <a:p>
            <a:r>
              <a:rPr lang="en-AU" sz="2400" dirty="0" smtClean="0"/>
              <a:t>Mobile communication networks – satellite and ground systems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708715" y="4005064"/>
            <a:ext cx="5408253" cy="1598475"/>
            <a:chOff x="1534" y="5230"/>
            <a:chExt cx="7395" cy="2078"/>
          </a:xfrm>
        </p:grpSpPr>
        <p:sp>
          <p:nvSpPr>
            <p:cNvPr id="7" name="Zaoblený obdĺžnik 6"/>
            <p:cNvSpPr>
              <a:spLocks noChangeArrowheads="1"/>
            </p:cNvSpPr>
            <p:nvPr/>
          </p:nvSpPr>
          <p:spPr bwMode="auto">
            <a:xfrm>
              <a:off x="1534" y="5230"/>
              <a:ext cx="2174" cy="207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AU" sz="1400" spc="-15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Requirements for safety, reliability and availability of information transmission</a:t>
              </a:r>
              <a:endParaRPr lang="en-A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Šípka doprava 7"/>
            <p:cNvSpPr>
              <a:spLocks noChangeArrowheads="1"/>
            </p:cNvSpPr>
            <p:nvPr/>
          </p:nvSpPr>
          <p:spPr bwMode="auto">
            <a:xfrm>
              <a:off x="3804" y="5515"/>
              <a:ext cx="774" cy="448"/>
            </a:xfrm>
            <a:prstGeom prst="rightArrow">
              <a:avLst>
                <a:gd name="adj1" fmla="val 50000"/>
                <a:gd name="adj2" fmla="val 49975"/>
              </a:avLst>
            </a:prstGeom>
            <a:gradFill rotWithShape="1">
              <a:gsLst>
                <a:gs pos="0">
                  <a:srgbClr val="AB81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sk-SK"/>
            </a:p>
          </p:txBody>
        </p:sp>
        <p:sp>
          <p:nvSpPr>
            <p:cNvPr id="9" name="Šípka doprava 8"/>
            <p:cNvSpPr>
              <a:spLocks noChangeArrowheads="1"/>
            </p:cNvSpPr>
            <p:nvPr/>
          </p:nvSpPr>
          <p:spPr bwMode="auto">
            <a:xfrm>
              <a:off x="3804" y="6507"/>
              <a:ext cx="774" cy="448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4B7430"/>
                </a:gs>
                <a:gs pos="48000">
                  <a:srgbClr val="74B349"/>
                </a:gs>
                <a:gs pos="100000">
                  <a:srgbClr val="A9D18E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sk-SK"/>
            </a:p>
          </p:txBody>
        </p:sp>
        <p:sp>
          <p:nvSpPr>
            <p:cNvPr id="10" name="Obdĺžnik s jedným zaobleným rohom 7"/>
            <p:cNvSpPr>
              <a:spLocks/>
            </p:cNvSpPr>
            <p:nvPr/>
          </p:nvSpPr>
          <p:spPr bwMode="auto">
            <a:xfrm>
              <a:off x="4646" y="5407"/>
              <a:ext cx="1671" cy="666"/>
            </a:xfrm>
            <a:custGeom>
              <a:avLst/>
              <a:gdLst>
                <a:gd name="T0" fmla="*/ 0 w 1061049"/>
                <a:gd name="T1" fmla="*/ 0 h 422694"/>
                <a:gd name="T2" fmla="*/ 990599 w 1061049"/>
                <a:gd name="T3" fmla="*/ 0 h 422694"/>
                <a:gd name="T4" fmla="*/ 1061049 w 1061049"/>
                <a:gd name="T5" fmla="*/ 70450 h 422694"/>
                <a:gd name="T6" fmla="*/ 1061049 w 1061049"/>
                <a:gd name="T7" fmla="*/ 422694 h 422694"/>
                <a:gd name="T8" fmla="*/ 0 w 1061049"/>
                <a:gd name="T9" fmla="*/ 422694 h 422694"/>
                <a:gd name="T10" fmla="*/ 0 w 1061049"/>
                <a:gd name="T11" fmla="*/ 0 h 4226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1049"/>
                <a:gd name="T19" fmla="*/ 0 h 422694"/>
                <a:gd name="T20" fmla="*/ 1061049 w 1061049"/>
                <a:gd name="T21" fmla="*/ 422694 h 4226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1049" h="422694">
                  <a:moveTo>
                    <a:pt x="0" y="0"/>
                  </a:moveTo>
                  <a:lnTo>
                    <a:pt x="990599" y="0"/>
                  </a:lnTo>
                  <a:cubicBezTo>
                    <a:pt x="1029507" y="0"/>
                    <a:pt x="1061049" y="31542"/>
                    <a:pt x="1061049" y="70450"/>
                  </a:cubicBezTo>
                  <a:lnTo>
                    <a:pt x="1061049" y="422694"/>
                  </a:lnTo>
                  <a:lnTo>
                    <a:pt x="0" y="42269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B81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AU" sz="1200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No requirements</a:t>
              </a:r>
              <a:endParaRPr lang="en-AU" sz="1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Obdĺžnik s jedným zaobleným rohom 24"/>
            <p:cNvSpPr>
              <a:spLocks/>
            </p:cNvSpPr>
            <p:nvPr/>
          </p:nvSpPr>
          <p:spPr bwMode="auto">
            <a:xfrm>
              <a:off x="4646" y="6466"/>
              <a:ext cx="1670" cy="666"/>
            </a:xfrm>
            <a:custGeom>
              <a:avLst/>
              <a:gdLst>
                <a:gd name="T0" fmla="*/ 0 w 1060450"/>
                <a:gd name="T1" fmla="*/ 0 h 422694"/>
                <a:gd name="T2" fmla="*/ 990000 w 1060450"/>
                <a:gd name="T3" fmla="*/ 0 h 422694"/>
                <a:gd name="T4" fmla="*/ 1060450 w 1060450"/>
                <a:gd name="T5" fmla="*/ 70450 h 422694"/>
                <a:gd name="T6" fmla="*/ 1060450 w 1060450"/>
                <a:gd name="T7" fmla="*/ 422694 h 422694"/>
                <a:gd name="T8" fmla="*/ 0 w 1060450"/>
                <a:gd name="T9" fmla="*/ 422694 h 422694"/>
                <a:gd name="T10" fmla="*/ 0 w 1060450"/>
                <a:gd name="T11" fmla="*/ 0 h 4226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0450"/>
                <a:gd name="T19" fmla="*/ 0 h 422694"/>
                <a:gd name="T20" fmla="*/ 1060450 w 1060450"/>
                <a:gd name="T21" fmla="*/ 422694 h 4226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0450" h="422694">
                  <a:moveTo>
                    <a:pt x="0" y="0"/>
                  </a:moveTo>
                  <a:lnTo>
                    <a:pt x="990000" y="0"/>
                  </a:lnTo>
                  <a:cubicBezTo>
                    <a:pt x="1028908" y="0"/>
                    <a:pt x="1060450" y="31542"/>
                    <a:pt x="1060450" y="70450"/>
                  </a:cubicBezTo>
                  <a:lnTo>
                    <a:pt x="1060450" y="422694"/>
                  </a:lnTo>
                  <a:lnTo>
                    <a:pt x="0" y="42269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7430"/>
                </a:gs>
                <a:gs pos="48000">
                  <a:srgbClr val="74B349"/>
                </a:gs>
                <a:gs pos="100000">
                  <a:srgbClr val="A9D18E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AU" sz="1200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Requirements</a:t>
              </a:r>
              <a:endParaRPr lang="en-AU" sz="1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Obdĺžnik s jedným zaobleným rohom 26"/>
            <p:cNvSpPr>
              <a:spLocks/>
            </p:cNvSpPr>
            <p:nvPr/>
          </p:nvSpPr>
          <p:spPr bwMode="auto">
            <a:xfrm>
              <a:off x="7159" y="5406"/>
              <a:ext cx="1770" cy="665"/>
            </a:xfrm>
            <a:custGeom>
              <a:avLst/>
              <a:gdLst>
                <a:gd name="T0" fmla="*/ 0 w 1061049"/>
                <a:gd name="T1" fmla="*/ 0 h 422275"/>
                <a:gd name="T2" fmla="*/ 990668 w 1061049"/>
                <a:gd name="T3" fmla="*/ 0 h 422275"/>
                <a:gd name="T4" fmla="*/ 1061049 w 1061049"/>
                <a:gd name="T5" fmla="*/ 70381 h 422275"/>
                <a:gd name="T6" fmla="*/ 1061049 w 1061049"/>
                <a:gd name="T7" fmla="*/ 422275 h 422275"/>
                <a:gd name="T8" fmla="*/ 0 w 1061049"/>
                <a:gd name="T9" fmla="*/ 422275 h 422275"/>
                <a:gd name="T10" fmla="*/ 0 w 1061049"/>
                <a:gd name="T11" fmla="*/ 0 h 422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1049"/>
                <a:gd name="T19" fmla="*/ 0 h 422275"/>
                <a:gd name="T20" fmla="*/ 1061049 w 1061049"/>
                <a:gd name="T21" fmla="*/ 422275 h 4222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1049" h="422275">
                  <a:moveTo>
                    <a:pt x="0" y="0"/>
                  </a:moveTo>
                  <a:lnTo>
                    <a:pt x="990668" y="0"/>
                  </a:lnTo>
                  <a:cubicBezTo>
                    <a:pt x="1029538" y="0"/>
                    <a:pt x="1061049" y="31511"/>
                    <a:pt x="1061049" y="70381"/>
                  </a:cubicBezTo>
                  <a:lnTo>
                    <a:pt x="1061049" y="422275"/>
                  </a:lnTo>
                  <a:lnTo>
                    <a:pt x="0" y="42227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B81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AU" sz="1200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Any environment</a:t>
              </a:r>
              <a:endParaRPr lang="en-AU" sz="1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Šípka doprava 12"/>
            <p:cNvSpPr>
              <a:spLocks noChangeArrowheads="1"/>
            </p:cNvSpPr>
            <p:nvPr/>
          </p:nvSpPr>
          <p:spPr bwMode="auto">
            <a:xfrm>
              <a:off x="6378" y="5522"/>
              <a:ext cx="774" cy="448"/>
            </a:xfrm>
            <a:prstGeom prst="rightArrow">
              <a:avLst>
                <a:gd name="adj1" fmla="val 50000"/>
                <a:gd name="adj2" fmla="val 49975"/>
              </a:avLst>
            </a:prstGeom>
            <a:gradFill rotWithShape="1">
              <a:gsLst>
                <a:gs pos="0">
                  <a:srgbClr val="AB81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sk-SK"/>
            </a:p>
          </p:txBody>
        </p:sp>
        <p:sp>
          <p:nvSpPr>
            <p:cNvPr id="14" name="Šípka doprava 13"/>
            <p:cNvSpPr>
              <a:spLocks noChangeArrowheads="1"/>
            </p:cNvSpPr>
            <p:nvPr/>
          </p:nvSpPr>
          <p:spPr bwMode="auto">
            <a:xfrm>
              <a:off x="6366" y="6529"/>
              <a:ext cx="774" cy="448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4B7430"/>
                </a:gs>
                <a:gs pos="48000">
                  <a:srgbClr val="74B349"/>
                </a:gs>
                <a:gs pos="100000">
                  <a:srgbClr val="A9D18E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sk-SK"/>
            </a:p>
          </p:txBody>
        </p:sp>
        <p:sp>
          <p:nvSpPr>
            <p:cNvPr id="15" name="Obdĺžnik s jedným zaobleným rohom 32"/>
            <p:cNvSpPr>
              <a:spLocks/>
            </p:cNvSpPr>
            <p:nvPr/>
          </p:nvSpPr>
          <p:spPr bwMode="auto">
            <a:xfrm>
              <a:off x="7152" y="6460"/>
              <a:ext cx="1777" cy="666"/>
            </a:xfrm>
            <a:custGeom>
              <a:avLst/>
              <a:gdLst>
                <a:gd name="T0" fmla="*/ 0 w 1060450"/>
                <a:gd name="T1" fmla="*/ 0 h 422694"/>
                <a:gd name="T2" fmla="*/ 990000 w 1060450"/>
                <a:gd name="T3" fmla="*/ 0 h 422694"/>
                <a:gd name="T4" fmla="*/ 1060450 w 1060450"/>
                <a:gd name="T5" fmla="*/ 70450 h 422694"/>
                <a:gd name="T6" fmla="*/ 1060450 w 1060450"/>
                <a:gd name="T7" fmla="*/ 422694 h 422694"/>
                <a:gd name="T8" fmla="*/ 0 w 1060450"/>
                <a:gd name="T9" fmla="*/ 422694 h 422694"/>
                <a:gd name="T10" fmla="*/ 0 w 1060450"/>
                <a:gd name="T11" fmla="*/ 0 h 4226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0450"/>
                <a:gd name="T19" fmla="*/ 0 h 422694"/>
                <a:gd name="T20" fmla="*/ 1060450 w 1060450"/>
                <a:gd name="T21" fmla="*/ 422694 h 4226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0450" h="422694">
                  <a:moveTo>
                    <a:pt x="0" y="0"/>
                  </a:moveTo>
                  <a:lnTo>
                    <a:pt x="990000" y="0"/>
                  </a:lnTo>
                  <a:cubicBezTo>
                    <a:pt x="1028908" y="0"/>
                    <a:pt x="1060450" y="31542"/>
                    <a:pt x="1060450" y="70450"/>
                  </a:cubicBezTo>
                  <a:lnTo>
                    <a:pt x="1060450" y="422694"/>
                  </a:lnTo>
                  <a:lnTo>
                    <a:pt x="0" y="42269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B7430"/>
                </a:gs>
                <a:gs pos="48000">
                  <a:srgbClr val="74B349"/>
                </a:gs>
                <a:gs pos="100000">
                  <a:srgbClr val="A9D18E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AU" sz="1200" spc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Special networks</a:t>
              </a:r>
              <a:endParaRPr lang="en-AU" sz="1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7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61048"/>
            <a:ext cx="3611726" cy="2232248"/>
          </a:xfrm>
          <a:prstGeom prst="rect">
            <a:avLst/>
          </a:prstGeom>
        </p:spPr>
      </p:pic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395536" y="1255549"/>
            <a:ext cx="8229600" cy="4752528"/>
          </a:xfrm>
        </p:spPr>
        <p:txBody>
          <a:bodyPr/>
          <a:lstStyle/>
          <a:p>
            <a:r>
              <a:rPr lang="sk-SK" b="1" dirty="0" smtClean="0"/>
              <a:t>GSM</a:t>
            </a:r>
            <a:r>
              <a:rPr lang="sk-SK" dirty="0" smtClean="0"/>
              <a:t> </a:t>
            </a:r>
            <a:r>
              <a:rPr lang="sk-SK" sz="2800" dirty="0" smtClean="0"/>
              <a:t>(</a:t>
            </a:r>
            <a:r>
              <a:rPr lang="en-AU" sz="2800" dirty="0" smtClean="0"/>
              <a:t>Global System for Mobil Communication</a:t>
            </a:r>
            <a:r>
              <a:rPr lang="sk-SK" sz="2800" dirty="0" smtClean="0"/>
              <a:t>)</a:t>
            </a:r>
            <a:endParaRPr lang="sk-SK" sz="2800" dirty="0"/>
          </a:p>
          <a:p>
            <a:pPr lvl="1"/>
            <a:endParaRPr lang="sk-SK" sz="2400" dirty="0" smtClean="0"/>
          </a:p>
          <a:p>
            <a:pPr lvl="1"/>
            <a:r>
              <a:rPr lang="en-AU" sz="2400" dirty="0" smtClean="0"/>
              <a:t>First standard GSM published in 1990</a:t>
            </a:r>
          </a:p>
          <a:p>
            <a:pPr lvl="1"/>
            <a:r>
              <a:rPr lang="en-AU" sz="2400" dirty="0" smtClean="0"/>
              <a:t>Area divided to cells with different frequencies</a:t>
            </a:r>
          </a:p>
          <a:p>
            <a:pPr lvl="1"/>
            <a:r>
              <a:rPr lang="en-AU" sz="2400" dirty="0" smtClean="0"/>
              <a:t>Multiple using of assigned frequencies – follow the rule of distances between each cells which use the same frequency</a:t>
            </a:r>
          </a:p>
          <a:p>
            <a:pPr lvl="1"/>
            <a:endParaRPr lang="sk-SK" sz="2400" dirty="0" smtClean="0"/>
          </a:p>
          <a:p>
            <a:pPr lvl="1"/>
            <a:endParaRPr lang="en-GB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700335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Communication</a:t>
            </a:r>
            <a:r>
              <a:rPr lang="sk-SK" sz="3200" dirty="0" smtClean="0"/>
              <a:t> Systems in Road Transport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401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r>
              <a:rPr lang="sk-SK" b="1" dirty="0" smtClean="0"/>
              <a:t>GSM</a:t>
            </a:r>
            <a:r>
              <a:rPr lang="sk-SK" dirty="0" smtClean="0"/>
              <a:t> </a:t>
            </a:r>
            <a:r>
              <a:rPr lang="sk-SK" sz="2800" dirty="0" smtClean="0"/>
              <a:t>(</a:t>
            </a:r>
            <a:r>
              <a:rPr lang="en-AU" sz="2800" dirty="0" smtClean="0"/>
              <a:t>Global System for Mobil Communication</a:t>
            </a:r>
            <a:r>
              <a:rPr lang="sk-SK" sz="2800" dirty="0" smtClean="0"/>
              <a:t>)</a:t>
            </a:r>
            <a:endParaRPr lang="sk-SK" sz="2800" dirty="0"/>
          </a:p>
          <a:p>
            <a:pPr lvl="1"/>
            <a:endParaRPr lang="sk-SK" sz="2400" dirty="0" smtClean="0"/>
          </a:p>
          <a:p>
            <a:pPr lvl="1"/>
            <a:r>
              <a:rPr lang="en-AU" sz="2400" dirty="0" smtClean="0"/>
              <a:t>Driver sends an SMS with his route on a predefined telephone number</a:t>
            </a:r>
            <a:r>
              <a:rPr lang="sk-SK" sz="2400" dirty="0" smtClean="0"/>
              <a:t> and in a moment he </a:t>
            </a:r>
            <a:r>
              <a:rPr lang="en-AU" sz="2400" dirty="0" smtClean="0"/>
              <a:t>receives information about traffic </a:t>
            </a:r>
            <a:r>
              <a:rPr lang="en-AU" sz="2400" dirty="0" err="1" smtClean="0"/>
              <a:t>situatio</a:t>
            </a:r>
            <a:r>
              <a:rPr lang="sk-SK" sz="2400" dirty="0" smtClean="0"/>
              <a:t>n.</a:t>
            </a:r>
            <a:endParaRPr lang="en-AU" sz="2400" dirty="0" smtClean="0"/>
          </a:p>
          <a:p>
            <a:pPr lvl="1"/>
            <a:r>
              <a:rPr lang="en-AU" sz="2400" dirty="0" smtClean="0"/>
              <a:t>Possible to use GSM for vehicle tracking in real time but only if GPS is available</a:t>
            </a:r>
            <a:r>
              <a:rPr lang="sk-SK" sz="2400" dirty="0" smtClean="0"/>
              <a:t>.</a:t>
            </a:r>
            <a:endParaRPr lang="en-GB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764704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Communication</a:t>
            </a:r>
            <a:r>
              <a:rPr lang="sk-SK" sz="3200" dirty="0" smtClean="0"/>
              <a:t> Systems in Road Transport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68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69234" y="663031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Communication</a:t>
            </a:r>
            <a:r>
              <a:rPr lang="sk-SK" sz="3200" dirty="0" smtClean="0"/>
              <a:t> Systems in Road Transport</a:t>
            </a:r>
            <a:endParaRPr lang="en-GB" sz="32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369234" y="1124744"/>
            <a:ext cx="8307221" cy="4493095"/>
          </a:xfrm>
        </p:spPr>
        <p:txBody>
          <a:bodyPr/>
          <a:lstStyle/>
          <a:p>
            <a:r>
              <a:rPr lang="sk-SK" b="1" dirty="0" smtClean="0"/>
              <a:t>DSRC</a:t>
            </a:r>
            <a:r>
              <a:rPr lang="sk-SK" dirty="0" smtClean="0"/>
              <a:t> </a:t>
            </a:r>
            <a:r>
              <a:rPr lang="sk-SK" sz="2400" dirty="0" smtClean="0"/>
              <a:t>(</a:t>
            </a:r>
            <a:r>
              <a:rPr lang="en-AU" sz="2400" dirty="0" smtClean="0"/>
              <a:t>Dedicated Short Range Communication</a:t>
            </a:r>
            <a:r>
              <a:rPr lang="sk-SK" sz="2400" dirty="0" smtClean="0"/>
              <a:t>)</a:t>
            </a:r>
          </a:p>
          <a:p>
            <a:pPr lvl="1"/>
            <a:r>
              <a:rPr lang="en-AU" sz="2000" dirty="0" smtClean="0"/>
              <a:t>Wireless system based on microwaves or infra</a:t>
            </a:r>
            <a:r>
              <a:rPr lang="sk-SK" sz="2000" dirty="0" smtClean="0"/>
              <a:t>-</a:t>
            </a:r>
            <a:r>
              <a:rPr lang="en-AU" sz="2000" dirty="0" smtClean="0"/>
              <a:t>red transmission</a:t>
            </a:r>
            <a:endParaRPr lang="sk-SK" sz="2000" dirty="0" smtClean="0"/>
          </a:p>
          <a:p>
            <a:pPr lvl="1"/>
            <a:r>
              <a:rPr lang="en-AU" sz="2000" dirty="0" smtClean="0"/>
              <a:t>Transmission for short ranges</a:t>
            </a:r>
            <a:endParaRPr lang="sk-SK" sz="2000" dirty="0" smtClean="0"/>
          </a:p>
          <a:p>
            <a:pPr lvl="1"/>
            <a:r>
              <a:rPr lang="en-AU" sz="2000" dirty="0" smtClean="0"/>
              <a:t>High resistance of bad weather conditions</a:t>
            </a:r>
            <a:endParaRPr lang="sk-SK" sz="2000" dirty="0" smtClean="0"/>
          </a:p>
          <a:p>
            <a:pPr lvl="1"/>
            <a:r>
              <a:rPr lang="en-AU" sz="2000" dirty="0" smtClean="0"/>
              <a:t>Using within active safety (avoidance of traffic accidents occurrence, ambient sensing, communication </a:t>
            </a:r>
            <a:r>
              <a:rPr lang="sk-SK" sz="2000" dirty="0" smtClean="0"/>
              <a:t>V2V and V2I)</a:t>
            </a:r>
            <a:endParaRPr lang="en-AU" sz="2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408" y="3425495"/>
            <a:ext cx="3074957" cy="3424504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5192"/>
            <a:ext cx="3672014" cy="250436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757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66359" y="667822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Communication</a:t>
            </a:r>
            <a:r>
              <a:rPr lang="sk-SK" sz="3200" dirty="0" smtClean="0"/>
              <a:t> Systems in Road Transport</a:t>
            </a:r>
            <a:endParaRPr lang="en-GB" sz="32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366359" y="1124744"/>
            <a:ext cx="8307221" cy="4493095"/>
          </a:xfrm>
        </p:spPr>
        <p:txBody>
          <a:bodyPr/>
          <a:lstStyle/>
          <a:p>
            <a:r>
              <a:rPr lang="sk-SK" b="1" dirty="0" smtClean="0"/>
              <a:t>DSRC</a:t>
            </a:r>
            <a:r>
              <a:rPr lang="sk-SK" dirty="0" smtClean="0"/>
              <a:t> </a:t>
            </a:r>
            <a:r>
              <a:rPr lang="sk-SK" sz="2400" dirty="0" smtClean="0"/>
              <a:t>(</a:t>
            </a:r>
            <a:r>
              <a:rPr lang="en-AU" sz="2400" dirty="0" smtClean="0"/>
              <a:t>Dedicated Short Range Communication</a:t>
            </a:r>
            <a:r>
              <a:rPr lang="sk-SK" sz="2400" dirty="0" smtClean="0"/>
              <a:t>)</a:t>
            </a:r>
          </a:p>
          <a:p>
            <a:pPr lvl="1"/>
            <a:endParaRPr lang="sk-SK" sz="2000" dirty="0" smtClean="0"/>
          </a:p>
          <a:p>
            <a:pPr lvl="1"/>
            <a:r>
              <a:rPr lang="en-AU" sz="2000" dirty="0" smtClean="0"/>
              <a:t>System of emergency warning of vehicles in front</a:t>
            </a:r>
          </a:p>
          <a:p>
            <a:pPr lvl="1"/>
            <a:r>
              <a:rPr lang="en-AU" sz="2000" dirty="0" smtClean="0"/>
              <a:t>Adaptive cruise control</a:t>
            </a:r>
          </a:p>
          <a:p>
            <a:pPr lvl="1"/>
            <a:r>
              <a:rPr lang="en-AU" sz="2000" dirty="0" smtClean="0"/>
              <a:t>Cooperative caution of collision in front of a vehicle</a:t>
            </a:r>
          </a:p>
          <a:p>
            <a:pPr lvl="1"/>
            <a:r>
              <a:rPr lang="en-AU" sz="2000" dirty="0" smtClean="0"/>
              <a:t>Caution of complicated junction</a:t>
            </a:r>
          </a:p>
          <a:p>
            <a:pPr lvl="1"/>
            <a:r>
              <a:rPr lang="en-AU" sz="2000" dirty="0" smtClean="0"/>
              <a:t>Controlling of vehicle safety</a:t>
            </a:r>
          </a:p>
          <a:p>
            <a:pPr lvl="1"/>
            <a:r>
              <a:rPr lang="en-AU" sz="2000" dirty="0" smtClean="0"/>
              <a:t>Electronic payment for parking</a:t>
            </a:r>
          </a:p>
          <a:p>
            <a:pPr lvl="1"/>
            <a:r>
              <a:rPr lang="en-AU" sz="2000" dirty="0" smtClean="0"/>
              <a:t>Electronic fee collection</a:t>
            </a:r>
          </a:p>
          <a:p>
            <a:pPr lvl="1"/>
            <a:r>
              <a:rPr lang="en-AU" sz="2000" dirty="0" smtClean="0"/>
              <a:t>Railway</a:t>
            </a:r>
            <a:r>
              <a:rPr lang="sk-SK" sz="2000" dirty="0" smtClean="0"/>
              <a:t> </a:t>
            </a:r>
            <a:r>
              <a:rPr lang="en-AU" sz="2000" dirty="0" smtClean="0"/>
              <a:t>crossing</a:t>
            </a:r>
            <a:r>
              <a:rPr lang="sk-SK" sz="2000" dirty="0" smtClean="0"/>
              <a:t> </a:t>
            </a:r>
            <a:r>
              <a:rPr lang="en-AU" sz="2000" dirty="0" smtClean="0"/>
              <a:t>warning</a:t>
            </a:r>
            <a:endParaRPr lang="en-AU" sz="20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170528"/>
            <a:ext cx="3888432" cy="29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69235" y="620688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Communication</a:t>
            </a:r>
            <a:r>
              <a:rPr lang="sk-SK" sz="3200" dirty="0" smtClean="0"/>
              <a:t> Systems in Road Transport</a:t>
            </a:r>
            <a:endParaRPr lang="en-GB" sz="32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369235" y="1340768"/>
            <a:ext cx="8307221" cy="48965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k-SK" b="1" dirty="0" smtClean="0"/>
              <a:t>RDS/TMC</a:t>
            </a:r>
            <a:r>
              <a:rPr lang="sk-SK" dirty="0" smtClean="0"/>
              <a:t> </a:t>
            </a:r>
            <a:r>
              <a:rPr lang="sk-SK" sz="2400" dirty="0" smtClean="0"/>
              <a:t>(</a:t>
            </a:r>
            <a:r>
              <a:rPr lang="en-AU" sz="2400" dirty="0" smtClean="0"/>
              <a:t>Radio Data System/ Traffic Message Channel)</a:t>
            </a:r>
            <a:endParaRPr lang="sk-SK" sz="2400" dirty="0" smtClean="0"/>
          </a:p>
          <a:p>
            <a:pPr algn="just"/>
            <a:endParaRPr lang="sk-SK" sz="2400" b="1" dirty="0" smtClean="0"/>
          </a:p>
          <a:p>
            <a:pPr algn="just">
              <a:spcAft>
                <a:spcPts val="600"/>
              </a:spcAft>
            </a:pPr>
            <a:r>
              <a:rPr lang="sk-SK" sz="2600" b="1" dirty="0" smtClean="0"/>
              <a:t>RDS</a:t>
            </a:r>
            <a:r>
              <a:rPr lang="sk-SK" sz="2800" dirty="0" smtClean="0"/>
              <a:t> </a:t>
            </a:r>
          </a:p>
          <a:p>
            <a:pPr lvl="1" algn="just">
              <a:spcAft>
                <a:spcPts val="600"/>
              </a:spcAft>
            </a:pPr>
            <a:r>
              <a:rPr lang="sk-SK" sz="2200" dirty="0" smtClean="0"/>
              <a:t>C</a:t>
            </a:r>
            <a:r>
              <a:rPr lang="en-US" sz="2200" dirty="0" err="1" smtClean="0"/>
              <a:t>ommunication</a:t>
            </a:r>
            <a:r>
              <a:rPr lang="en-US" sz="2200" dirty="0" smtClean="0"/>
              <a:t> </a:t>
            </a:r>
            <a:r>
              <a:rPr lang="en-US" sz="2200" dirty="0"/>
              <a:t>protocol standard for embedding small amounts of digital information in conventional FM radio broadcasts</a:t>
            </a:r>
            <a:endParaRPr lang="sk-SK" sz="2200" dirty="0" smtClean="0"/>
          </a:p>
          <a:p>
            <a:pPr lvl="1" algn="just">
              <a:spcAft>
                <a:spcPts val="600"/>
              </a:spcAft>
            </a:pPr>
            <a:r>
              <a:rPr lang="en-AU" sz="2200" dirty="0" smtClean="0"/>
              <a:t>Digital information are showed on radio </a:t>
            </a:r>
            <a:r>
              <a:rPr lang="sk-SK" sz="2200" dirty="0" smtClean="0"/>
              <a:t>display</a:t>
            </a:r>
          </a:p>
          <a:p>
            <a:pPr algn="just">
              <a:spcAft>
                <a:spcPts val="600"/>
              </a:spcAft>
            </a:pPr>
            <a:r>
              <a:rPr lang="sk-SK" sz="2600" b="1" dirty="0" smtClean="0"/>
              <a:t>TMC</a:t>
            </a:r>
            <a:endParaRPr lang="en-AU" sz="2600" b="1" dirty="0" smtClean="0"/>
          </a:p>
          <a:p>
            <a:pPr lvl="1" algn="just">
              <a:spcAft>
                <a:spcPts val="600"/>
              </a:spcAft>
            </a:pPr>
            <a:r>
              <a:rPr lang="sk-SK" sz="2200" dirty="0" smtClean="0"/>
              <a:t>S</a:t>
            </a:r>
            <a:r>
              <a:rPr lang="en-US" sz="2200" dirty="0" err="1" smtClean="0"/>
              <a:t>pecific</a:t>
            </a:r>
            <a:r>
              <a:rPr lang="en-US" sz="2200" dirty="0" smtClean="0"/>
              <a:t> </a:t>
            </a:r>
            <a:r>
              <a:rPr lang="en-US" sz="2200" dirty="0"/>
              <a:t>application of FM RDS used for broadcasting real-time traffic and weather information. </a:t>
            </a:r>
            <a:endParaRPr lang="sk-SK" sz="2200" dirty="0" smtClean="0"/>
          </a:p>
          <a:p>
            <a:pPr lvl="1" algn="just">
              <a:spcAft>
                <a:spcPts val="600"/>
              </a:spcAft>
            </a:pPr>
            <a:r>
              <a:rPr lang="en-US" sz="2200" dirty="0" smtClean="0"/>
              <a:t>Data </a:t>
            </a:r>
            <a:r>
              <a:rPr lang="en-US" sz="2200" dirty="0"/>
              <a:t>messages are received silently and decoded by a TMC-equipped navigation system, and delivered to the </a:t>
            </a:r>
            <a:r>
              <a:rPr lang="en-US" sz="2200" dirty="0" smtClean="0"/>
              <a:t>driver</a:t>
            </a:r>
            <a:endParaRPr lang="sk-SK" sz="2200" dirty="0" smtClean="0"/>
          </a:p>
          <a:p>
            <a:pPr lvl="1" algn="just">
              <a:spcAft>
                <a:spcPts val="600"/>
              </a:spcAft>
            </a:pPr>
            <a:r>
              <a:rPr lang="sk-SK" sz="2200" dirty="0"/>
              <a:t>O</a:t>
            </a:r>
            <a:r>
              <a:rPr lang="en-US" sz="2200" dirty="0" err="1" smtClean="0"/>
              <a:t>ffering</a:t>
            </a:r>
            <a:r>
              <a:rPr lang="en-US" sz="2200" dirty="0" smtClean="0"/>
              <a:t> </a:t>
            </a:r>
            <a:r>
              <a:rPr lang="en-US" sz="2200" dirty="0"/>
              <a:t>dynamic route guidance – alerting the driver of a problem on the planned route and calculating an alternative route to avoid the incident</a:t>
            </a:r>
            <a:endParaRPr lang="sk-SK" sz="2200" dirty="0" smtClean="0"/>
          </a:p>
        </p:txBody>
      </p:sp>
    </p:spTree>
    <p:extLst>
      <p:ext uri="{BB962C8B-B14F-4D97-AF65-F5344CB8AC3E}">
        <p14:creationId xmlns:p14="http://schemas.microsoft.com/office/powerpoint/2010/main" val="4000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89655" y="803068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Communication</a:t>
            </a:r>
            <a:r>
              <a:rPr lang="sk-SK" sz="3200" dirty="0" smtClean="0"/>
              <a:t> Systems in Road Transport</a:t>
            </a:r>
            <a:endParaRPr lang="en-GB" sz="32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369235" y="1146104"/>
            <a:ext cx="8307221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1200" dirty="0" smtClean="0"/>
          </a:p>
          <a:p>
            <a:pPr algn="just">
              <a:spcAft>
                <a:spcPts val="600"/>
              </a:spcAft>
            </a:pPr>
            <a:r>
              <a:rPr lang="sk-SK" sz="2400" b="1" dirty="0" smtClean="0"/>
              <a:t>TMC</a:t>
            </a:r>
          </a:p>
          <a:p>
            <a:pPr lvl="1" algn="just">
              <a:spcAft>
                <a:spcPts val="600"/>
              </a:spcAft>
            </a:pPr>
            <a:r>
              <a:rPr lang="en-US" sz="2000" dirty="0" smtClean="0"/>
              <a:t>Standard </a:t>
            </a:r>
            <a:r>
              <a:rPr lang="en-US" sz="2000" dirty="0"/>
              <a:t>TMC user messages provide five basic items of broadcast information: event description, location, direction and </a:t>
            </a:r>
            <a:r>
              <a:rPr lang="en-US" sz="2000" dirty="0" smtClean="0"/>
              <a:t>extent</a:t>
            </a:r>
            <a:r>
              <a:rPr lang="en-US" sz="2000" dirty="0"/>
              <a:t>, expected duration, diversion </a:t>
            </a:r>
            <a:r>
              <a:rPr lang="en-US" sz="2000" dirty="0" smtClean="0"/>
              <a:t>advice</a:t>
            </a:r>
            <a:endParaRPr lang="sk-SK" sz="2000" dirty="0" smtClean="0"/>
          </a:p>
          <a:p>
            <a:pPr lvl="1" algn="just">
              <a:spcAft>
                <a:spcPts val="600"/>
              </a:spcAft>
            </a:pPr>
            <a:r>
              <a:rPr lang="en-AU" sz="2000" u="sng" dirty="0" smtClean="0"/>
              <a:t>Benefits</a:t>
            </a:r>
            <a:r>
              <a:rPr lang="sk-SK" sz="2000" u="sng" dirty="0" smtClean="0"/>
              <a:t>:</a:t>
            </a:r>
          </a:p>
          <a:p>
            <a:pPr lvl="1" algn="just">
              <a:spcAft>
                <a:spcPts val="600"/>
              </a:spcAft>
            </a:pPr>
            <a:endParaRPr lang="sk-SK" sz="2000" dirty="0" smtClean="0"/>
          </a:p>
        </p:txBody>
      </p:sp>
      <p:sp>
        <p:nvSpPr>
          <p:cNvPr id="7" name="Obdĺžnik 6"/>
          <p:cNvSpPr/>
          <p:nvPr/>
        </p:nvSpPr>
        <p:spPr>
          <a:xfrm>
            <a:off x="1115616" y="3212976"/>
            <a:ext cx="700252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AU" altLang="sk-SK" sz="2000" dirty="0" smtClean="0">
                <a:latin typeface="Arial" panose="020B0604020202020204" pitchFamily="34" charset="0"/>
              </a:rPr>
              <a:t>Updated traffic information, delivered in real time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AU" altLang="sk-SK" sz="2000" dirty="0" smtClean="0">
                <a:latin typeface="Arial" panose="020B0604020202020204" pitchFamily="34" charset="0"/>
              </a:rPr>
              <a:t>Instant knowledge of accidents, roadworks and traffic jams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AU" altLang="sk-SK" sz="2000" dirty="0" smtClean="0">
                <a:latin typeface="Arial" panose="020B0604020202020204" pitchFamily="34" charset="0"/>
              </a:rPr>
              <a:t>Filtered information only for the immediate route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AU" altLang="sk-SK" sz="2000" dirty="0" smtClean="0">
                <a:latin typeface="Arial" panose="020B0604020202020204" pitchFamily="34" charset="0"/>
              </a:rPr>
              <a:t>Information in user’s own language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AU" altLang="sk-SK" sz="2000" dirty="0" smtClean="0">
                <a:latin typeface="Arial" panose="020B0604020202020204" pitchFamily="34" charset="0"/>
              </a:rPr>
              <a:t>High-quality digital transmission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AU" altLang="sk-SK" sz="2000" dirty="0" smtClean="0">
                <a:latin typeface="Arial" panose="020B0604020202020204" pitchFamily="34" charset="0"/>
              </a:rPr>
              <a:t>Standardised compatibility of receivers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AU" altLang="sk-SK" sz="2000" dirty="0" smtClean="0">
                <a:latin typeface="Arial" panose="020B0604020202020204" pitchFamily="34" charset="0"/>
              </a:rPr>
              <a:t>Widespread service delivery </a:t>
            </a:r>
            <a:endParaRPr lang="en-AU" altLang="sk-SK" sz="2000" dirty="0">
              <a:latin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739" y="3958927"/>
            <a:ext cx="1541061" cy="21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644329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Communication</a:t>
            </a:r>
            <a:r>
              <a:rPr lang="sk-SK" sz="3200" dirty="0" smtClean="0"/>
              <a:t> Systems in Road Transport</a:t>
            </a:r>
            <a:endParaRPr lang="en-GB" sz="3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93895"/>
            <a:ext cx="7500301" cy="48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75061" y="719194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Communication</a:t>
            </a:r>
            <a:r>
              <a:rPr lang="sk-SK" sz="3200" dirty="0" smtClean="0"/>
              <a:t> Systems in Road Transport</a:t>
            </a:r>
            <a:endParaRPr lang="en-GB" sz="3200" dirty="0"/>
          </a:p>
        </p:txBody>
      </p:sp>
      <p:sp>
        <p:nvSpPr>
          <p:cNvPr id="7" name="Zástupný objekt pre obsah 1"/>
          <p:cNvSpPr>
            <a:spLocks noGrp="1"/>
          </p:cNvSpPr>
          <p:nvPr>
            <p:ph idx="1"/>
          </p:nvPr>
        </p:nvSpPr>
        <p:spPr>
          <a:xfrm>
            <a:off x="369234" y="1268760"/>
            <a:ext cx="8307221" cy="4752528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TPEG</a:t>
            </a:r>
            <a:r>
              <a:rPr lang="sk-SK" dirty="0" smtClean="0"/>
              <a:t> </a:t>
            </a:r>
            <a:r>
              <a:rPr lang="sk-SK" sz="2400" dirty="0" smtClean="0"/>
              <a:t>(Transport </a:t>
            </a:r>
            <a:r>
              <a:rPr lang="en-AU" sz="2400" dirty="0" smtClean="0"/>
              <a:t>Protocol Experts </a:t>
            </a:r>
            <a:r>
              <a:rPr lang="sk-SK" sz="2400" dirty="0" smtClean="0"/>
              <a:t>Group)</a:t>
            </a:r>
          </a:p>
          <a:p>
            <a:pPr lvl="1"/>
            <a:endParaRPr lang="sk-SK" sz="2000" dirty="0" smtClean="0"/>
          </a:p>
          <a:p>
            <a:pPr lvl="1">
              <a:spcAft>
                <a:spcPts val="600"/>
              </a:spcAft>
            </a:pPr>
            <a:r>
              <a:rPr lang="en-AU" sz="2000" dirty="0" smtClean="0"/>
              <a:t>offer a method for transmitting multimodal traffic and travel information, regardless of client type, location or required delivery channel (e.g. DAB, HD radio, Internet, DVB-x, DMB, GPRS, Wi-Fi)</a:t>
            </a:r>
            <a:r>
              <a:rPr lang="sk-SK" sz="2000" dirty="0" smtClean="0"/>
              <a:t> and </a:t>
            </a:r>
            <a:r>
              <a:rPr lang="en-AU" sz="2000" dirty="0" smtClean="0"/>
              <a:t>it is language independent</a:t>
            </a:r>
            <a:r>
              <a:rPr lang="sk-SK" sz="20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sk-SK" sz="2000" dirty="0" smtClean="0"/>
              <a:t>TPEG </a:t>
            </a:r>
            <a:r>
              <a:rPr lang="en-AU" sz="2000" dirty="0" smtClean="0"/>
              <a:t>applications:</a:t>
            </a:r>
          </a:p>
          <a:p>
            <a:pPr lvl="2">
              <a:spcAft>
                <a:spcPts val="600"/>
              </a:spcAft>
            </a:pPr>
            <a:r>
              <a:rPr lang="en-AU" sz="1600" dirty="0" smtClean="0"/>
              <a:t>Road Traffic Message (RTM)</a:t>
            </a:r>
          </a:p>
          <a:p>
            <a:pPr lvl="2">
              <a:spcAft>
                <a:spcPts val="600"/>
              </a:spcAft>
            </a:pPr>
            <a:r>
              <a:rPr lang="en-AU" sz="1600" dirty="0" smtClean="0"/>
              <a:t>Public Transport Information (PTI)</a:t>
            </a:r>
          </a:p>
          <a:p>
            <a:pPr lvl="2">
              <a:spcAft>
                <a:spcPts val="600"/>
              </a:spcAft>
            </a:pPr>
            <a:r>
              <a:rPr lang="en-AU" sz="1600" dirty="0" smtClean="0"/>
              <a:t>Traffic Event Compact (TEC)</a:t>
            </a:r>
          </a:p>
          <a:p>
            <a:pPr lvl="2">
              <a:spcAft>
                <a:spcPts val="600"/>
              </a:spcAft>
            </a:pPr>
            <a:r>
              <a:rPr lang="en-AU" sz="1600" dirty="0" smtClean="0"/>
              <a:t>Traffic Flow and Prediction (TFP)</a:t>
            </a:r>
          </a:p>
          <a:p>
            <a:pPr lvl="2">
              <a:spcAft>
                <a:spcPts val="600"/>
              </a:spcAft>
            </a:pPr>
            <a:r>
              <a:rPr lang="en-AU" sz="1600" dirty="0" smtClean="0"/>
              <a:t>Parking Information (PKI)</a:t>
            </a:r>
          </a:p>
          <a:p>
            <a:pPr lvl="2">
              <a:spcAft>
                <a:spcPts val="600"/>
              </a:spcAft>
            </a:pPr>
            <a:r>
              <a:rPr lang="en-AU" sz="1600" dirty="0" smtClean="0"/>
              <a:t>Weather Information (WEA)</a:t>
            </a:r>
          </a:p>
          <a:p>
            <a:pPr lvl="2">
              <a:spcAft>
                <a:spcPts val="600"/>
              </a:spcAft>
            </a:pPr>
            <a:r>
              <a:rPr lang="en-AU" sz="1600" dirty="0" smtClean="0"/>
              <a:t>Congestion and Travel Time (CTT</a:t>
            </a:r>
            <a:r>
              <a:rPr lang="sk-SK" sz="1600" dirty="0" smtClean="0"/>
              <a:t>)</a:t>
            </a:r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978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6427" y="541973"/>
            <a:ext cx="3672408" cy="720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Information </a:t>
            </a:r>
            <a:r>
              <a:rPr lang="sk-SK" dirty="0" smtClean="0"/>
              <a:t>S</a:t>
            </a:r>
            <a:r>
              <a:rPr lang="en-GB" dirty="0" err="1" smtClean="0"/>
              <a:t>ystem</a:t>
            </a:r>
            <a:endParaRPr lang="en-GB" dirty="0"/>
          </a:p>
        </p:txBody>
      </p:sp>
      <p:sp>
        <p:nvSpPr>
          <p:cNvPr id="2" name="BlokTextu 1"/>
          <p:cNvSpPr txBox="1"/>
          <p:nvPr/>
        </p:nvSpPr>
        <p:spPr>
          <a:xfrm>
            <a:off x="395536" y="1196752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Collecting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Processing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Distributing data</a:t>
            </a:r>
            <a:endParaRPr lang="en-GB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467544" y="443711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Information system also includes people, technical means and methods which ensure collecting, processing and storing data for presenting this information</a:t>
            </a:r>
            <a:r>
              <a:rPr lang="sk-SK" sz="2000" dirty="0" smtClean="0"/>
              <a:t> </a:t>
            </a:r>
            <a:r>
              <a:rPr lang="en-GB" sz="2000" dirty="0" smtClean="0"/>
              <a:t>to users.</a:t>
            </a:r>
            <a:endParaRPr lang="en-GB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935446"/>
            <a:ext cx="3888432" cy="29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03744" y="778619"/>
            <a:ext cx="808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dirty="0" smtClean="0"/>
              <a:t>Communication</a:t>
            </a:r>
            <a:r>
              <a:rPr lang="sk-SK" sz="3200" dirty="0" smtClean="0"/>
              <a:t> Systems in Road Transport</a:t>
            </a:r>
            <a:endParaRPr lang="en-GB" sz="32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63394"/>
            <a:ext cx="7331326" cy="47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4664"/>
            <a:ext cx="4608512" cy="56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95536" y="692696"/>
            <a:ext cx="343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/>
              <a:t>Variable</a:t>
            </a:r>
            <a:r>
              <a:rPr lang="sk-SK" sz="2400" dirty="0" smtClean="0"/>
              <a:t> </a:t>
            </a:r>
            <a:r>
              <a:rPr lang="sk-SK" sz="2400" dirty="0" err="1" smtClean="0"/>
              <a:t>message</a:t>
            </a:r>
            <a:r>
              <a:rPr lang="sk-SK" sz="2400" dirty="0" smtClean="0"/>
              <a:t> </a:t>
            </a:r>
            <a:r>
              <a:rPr lang="sk-SK" sz="2400" dirty="0" err="1" smtClean="0"/>
              <a:t>signs</a:t>
            </a:r>
            <a:endParaRPr lang="en-GB" sz="2400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539552" y="1333205"/>
            <a:ext cx="8229600" cy="4752528"/>
          </a:xfrm>
        </p:spPr>
        <p:txBody>
          <a:bodyPr>
            <a:normAutofit/>
          </a:bodyPr>
          <a:lstStyle/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www.youtube.com/watch?v=KsRvAIoLd-s</a:t>
            </a:r>
            <a:endParaRPr lang="sk-SK" sz="2400" dirty="0" smtClean="0"/>
          </a:p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www.youtube.com/watch?v=LeqjFHbZ0J4</a:t>
            </a:r>
            <a:endParaRPr lang="sk-SK" sz="2400" dirty="0" smtClean="0"/>
          </a:p>
          <a:p>
            <a:r>
              <a:rPr lang="en-GB" sz="2400" dirty="0" smtClean="0">
                <a:hlinkClick r:id="rId5"/>
              </a:rPr>
              <a:t>https</a:t>
            </a:r>
            <a:r>
              <a:rPr lang="en-GB" sz="2400" dirty="0">
                <a:hlinkClick r:id="rId5"/>
              </a:rPr>
              <a:t>://</a:t>
            </a:r>
            <a:r>
              <a:rPr lang="en-GB" sz="2400" dirty="0" smtClean="0">
                <a:hlinkClick r:id="rId5"/>
              </a:rPr>
              <a:t>www.youtube.com/watch?v=WCECCoQzY5o</a:t>
            </a:r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RDS -TMC</a:t>
            </a:r>
            <a:endParaRPr lang="sk-SK" sz="2400" dirty="0"/>
          </a:p>
          <a:p>
            <a:r>
              <a:rPr lang="sk-SK" sz="2400" dirty="0">
                <a:hlinkClick r:id="rId6"/>
              </a:rPr>
              <a:t>https://</a:t>
            </a:r>
            <a:r>
              <a:rPr lang="sk-SK" sz="2400" dirty="0" smtClean="0">
                <a:hlinkClick r:id="rId6"/>
              </a:rPr>
              <a:t>www.youtube.com/watch?v=PLKh_tLWdlI</a:t>
            </a:r>
            <a:endParaRPr lang="sk-SK" sz="2400" dirty="0" smtClean="0"/>
          </a:p>
          <a:p>
            <a:r>
              <a:rPr lang="sk-SK" sz="2400" dirty="0">
                <a:hlinkClick r:id="rId7"/>
              </a:rPr>
              <a:t>https://</a:t>
            </a:r>
            <a:r>
              <a:rPr lang="sk-SK" sz="2400" dirty="0" smtClean="0">
                <a:hlinkClick r:id="rId7"/>
              </a:rPr>
              <a:t>www.youtube.com/watch?v=cPalrA2DeTg</a:t>
            </a:r>
            <a:endParaRPr lang="sk-SK" sz="2400" dirty="0" smtClean="0"/>
          </a:p>
          <a:p>
            <a:r>
              <a:rPr lang="sk-SK" sz="2400" dirty="0">
                <a:hlinkClick r:id="rId8"/>
              </a:rPr>
              <a:t>https://</a:t>
            </a:r>
            <a:r>
              <a:rPr lang="sk-SK" sz="2400" dirty="0" smtClean="0">
                <a:hlinkClick r:id="rId8"/>
              </a:rPr>
              <a:t>www.youtube.com/watch?v=24tgONHEbSM</a:t>
            </a:r>
            <a:r>
              <a:rPr lang="sk-SK" sz="2400" dirty="0" smtClean="0"/>
              <a:t> HERE </a:t>
            </a:r>
            <a:r>
              <a:rPr lang="sk-SK" sz="2400" dirty="0" err="1" smtClean="0"/>
              <a:t>traffic</a:t>
            </a:r>
            <a:endParaRPr lang="sk-SK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788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textu 9"/>
          <p:cNvSpPr>
            <a:spLocks noGrp="1"/>
          </p:cNvSpPr>
          <p:nvPr>
            <p:ph type="body" idx="1"/>
          </p:nvPr>
        </p:nvSpPr>
        <p:spPr>
          <a:xfrm>
            <a:off x="2529851" y="5304244"/>
            <a:ext cx="4176464" cy="545852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Simona.Kubikova@fpedas.uniza.sk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043608" y="6093296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Department of Road and Urban Transport</a:t>
            </a:r>
            <a:endParaRPr lang="sk-SK" sz="1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University of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Žilina</a:t>
            </a:r>
            <a:endParaRPr lang="sk-SK" sz="1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Žilina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Slovakia</a:t>
            </a:r>
            <a:endParaRPr lang="sk-SK" sz="1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708920"/>
            <a:ext cx="1649607" cy="228588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259631" y="1846314"/>
            <a:ext cx="6716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err="1" smtClean="0"/>
              <a:t>Thank</a:t>
            </a:r>
            <a:r>
              <a:rPr lang="sk-SK" sz="4000" dirty="0" smtClean="0"/>
              <a:t> </a:t>
            </a:r>
            <a:r>
              <a:rPr lang="sk-SK" sz="4000" dirty="0" err="1" smtClean="0"/>
              <a:t>you</a:t>
            </a:r>
            <a:r>
              <a:rPr lang="sk-SK" sz="4000" dirty="0" smtClean="0"/>
              <a:t> </a:t>
            </a:r>
            <a:r>
              <a:rPr lang="sk-SK" sz="4000" dirty="0" err="1" smtClean="0"/>
              <a:t>for</a:t>
            </a:r>
            <a:r>
              <a:rPr lang="sk-SK" sz="4000" dirty="0" smtClean="0"/>
              <a:t> </a:t>
            </a:r>
            <a:r>
              <a:rPr lang="sk-SK" sz="4000" dirty="0" err="1" smtClean="0"/>
              <a:t>your</a:t>
            </a:r>
            <a:r>
              <a:rPr lang="sk-SK" sz="4000" dirty="0" smtClean="0"/>
              <a:t> </a:t>
            </a:r>
            <a:r>
              <a:rPr lang="sk-SK" sz="4000" dirty="0" err="1" smtClean="0"/>
              <a:t>attention</a:t>
            </a:r>
            <a:r>
              <a:rPr lang="sk-SK" sz="4000" dirty="0" smtClean="0"/>
              <a:t>.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49079"/>
          </a:xfrm>
        </p:spPr>
        <p:txBody>
          <a:bodyPr>
            <a:normAutofit/>
          </a:bodyPr>
          <a:lstStyle/>
          <a:p>
            <a:r>
              <a:rPr lang="en-GB" dirty="0" smtClean="0"/>
              <a:t>Software </a:t>
            </a:r>
            <a:r>
              <a:rPr lang="en-GB" sz="2000" dirty="0" smtClean="0"/>
              <a:t>–</a:t>
            </a:r>
            <a:r>
              <a:rPr lang="en-GB" dirty="0" smtClean="0"/>
              <a:t> </a:t>
            </a:r>
            <a:r>
              <a:rPr lang="en-GB" sz="2000" dirty="0" smtClean="0"/>
              <a:t>suitable information system, apps and security</a:t>
            </a:r>
          </a:p>
          <a:p>
            <a:r>
              <a:rPr lang="en-GB" dirty="0" smtClean="0"/>
              <a:t>Hardware</a:t>
            </a:r>
            <a:r>
              <a:rPr lang="sk-SK" dirty="0" smtClean="0"/>
              <a:t> </a:t>
            </a:r>
            <a:r>
              <a:rPr lang="sk-SK" sz="2000" dirty="0" smtClean="0"/>
              <a:t>– </a:t>
            </a:r>
            <a:r>
              <a:rPr lang="en-GB" sz="2000" dirty="0" smtClean="0"/>
              <a:t>computers, printers, cameras, </a:t>
            </a:r>
            <a:r>
              <a:rPr lang="en-GB" sz="2000" dirty="0" err="1" smtClean="0"/>
              <a:t>etc</a:t>
            </a:r>
            <a:r>
              <a:rPr lang="sk-SK" sz="2000" dirty="0" smtClean="0"/>
              <a:t>.</a:t>
            </a:r>
            <a:endParaRPr lang="en-GB" dirty="0" smtClean="0"/>
          </a:p>
          <a:p>
            <a:r>
              <a:rPr lang="en-GB" dirty="0" err="1" smtClean="0"/>
              <a:t>Peopleware</a:t>
            </a:r>
            <a:r>
              <a:rPr lang="sk-SK" dirty="0" smtClean="0"/>
              <a:t> </a:t>
            </a:r>
            <a:r>
              <a:rPr lang="sk-SK" sz="2000" dirty="0" smtClean="0"/>
              <a:t>– </a:t>
            </a:r>
            <a:r>
              <a:rPr lang="en-GB" sz="2000" dirty="0" smtClean="0"/>
              <a:t>employees, external users</a:t>
            </a:r>
          </a:p>
          <a:p>
            <a:r>
              <a:rPr lang="en-GB" dirty="0" err="1" smtClean="0"/>
              <a:t>Orgware</a:t>
            </a:r>
            <a:r>
              <a:rPr lang="sk-SK" dirty="0" smtClean="0"/>
              <a:t> </a:t>
            </a:r>
            <a:r>
              <a:rPr lang="en-AU" sz="2000" dirty="0" smtClean="0"/>
              <a:t>– legislature, laws</a:t>
            </a:r>
            <a:endParaRPr lang="en-AU" dirty="0" smtClean="0"/>
          </a:p>
          <a:p>
            <a:r>
              <a:rPr lang="en-AU" dirty="0" smtClean="0"/>
              <a:t>D</a:t>
            </a:r>
            <a:r>
              <a:rPr lang="en-GB" dirty="0" err="1" smtClean="0"/>
              <a:t>ataware</a:t>
            </a:r>
            <a:r>
              <a:rPr lang="sk-SK" dirty="0" smtClean="0"/>
              <a:t> </a:t>
            </a:r>
            <a:r>
              <a:rPr lang="en-AU" sz="2000" dirty="0" smtClean="0"/>
              <a:t>– sources of data and information</a:t>
            </a:r>
            <a:r>
              <a:rPr lang="sk-SK" sz="2000" dirty="0" smtClean="0"/>
              <a:t>, </a:t>
            </a:r>
            <a:r>
              <a:rPr lang="sk-SK" sz="2000" dirty="0" err="1" smtClean="0"/>
              <a:t>databases</a:t>
            </a:r>
            <a:endParaRPr lang="en-AU" sz="2000" dirty="0"/>
          </a:p>
        </p:txBody>
      </p:sp>
      <p:sp>
        <p:nvSpPr>
          <p:cNvPr id="2" name="BlokTextu 1"/>
          <p:cNvSpPr txBox="1"/>
          <p:nvPr/>
        </p:nvSpPr>
        <p:spPr>
          <a:xfrm>
            <a:off x="352128" y="692696"/>
            <a:ext cx="5992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Elements of </a:t>
            </a:r>
            <a:r>
              <a:rPr lang="sk-SK" sz="3200" dirty="0" smtClean="0"/>
              <a:t>I</a:t>
            </a:r>
            <a:r>
              <a:rPr lang="en-AU" sz="3200" dirty="0" err="1" smtClean="0"/>
              <a:t>nformation</a:t>
            </a:r>
            <a:r>
              <a:rPr lang="en-AU" sz="3200" dirty="0" smtClean="0"/>
              <a:t> </a:t>
            </a:r>
            <a:r>
              <a:rPr lang="sk-SK" sz="3200" dirty="0" smtClean="0"/>
              <a:t>S</a:t>
            </a:r>
            <a:r>
              <a:rPr lang="en-AU" sz="3200" dirty="0" err="1" smtClean="0"/>
              <a:t>ystem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57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4137" y="640765"/>
            <a:ext cx="594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Structure of </a:t>
            </a:r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endParaRPr lang="en-GB" sz="3200" dirty="0"/>
          </a:p>
        </p:txBody>
      </p:sp>
      <p:grpSp>
        <p:nvGrpSpPr>
          <p:cNvPr id="5" name="Skupina 4"/>
          <p:cNvGrpSpPr>
            <a:grpSpLocks/>
          </p:cNvGrpSpPr>
          <p:nvPr/>
        </p:nvGrpSpPr>
        <p:grpSpPr>
          <a:xfrm>
            <a:off x="395536" y="1700808"/>
            <a:ext cx="4464496" cy="3384376"/>
            <a:chOff x="0" y="0"/>
            <a:chExt cx="2654301" cy="2019300"/>
          </a:xfrm>
        </p:grpSpPr>
        <p:grpSp>
          <p:nvGrpSpPr>
            <p:cNvPr id="6" name="Skupina 5"/>
            <p:cNvGrpSpPr/>
            <p:nvPr/>
          </p:nvGrpSpPr>
          <p:grpSpPr>
            <a:xfrm>
              <a:off x="0" y="158750"/>
              <a:ext cx="2654301" cy="1860550"/>
              <a:chOff x="0" y="0"/>
              <a:chExt cx="2705100" cy="1987550"/>
            </a:xfrm>
          </p:grpSpPr>
          <p:sp>
            <p:nvSpPr>
              <p:cNvPr id="9" name="Zahnutá šípka doprava 8"/>
              <p:cNvSpPr/>
              <p:nvPr/>
            </p:nvSpPr>
            <p:spPr>
              <a:xfrm>
                <a:off x="88900" y="635000"/>
                <a:ext cx="463550" cy="685800"/>
              </a:xfrm>
              <a:prstGeom prst="curvedRightArrow">
                <a:avLst/>
              </a:prstGeom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  <p:sp>
            <p:nvSpPr>
              <p:cNvPr id="10" name="Zaoblený obdĺžnik 9"/>
              <p:cNvSpPr/>
              <p:nvPr/>
            </p:nvSpPr>
            <p:spPr>
              <a:xfrm>
                <a:off x="1867620" y="19050"/>
                <a:ext cx="837290" cy="5143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1400" spc="-15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Collecting data</a:t>
                </a:r>
                <a:endParaRPr lang="en-AU" sz="14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Zaoblený obdĺžnik 10"/>
              <p:cNvSpPr/>
              <p:nvPr/>
            </p:nvSpPr>
            <p:spPr>
              <a:xfrm>
                <a:off x="1822450" y="1466850"/>
                <a:ext cx="882650" cy="5143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1400" spc="-15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Processing data</a:t>
                </a:r>
                <a:endParaRPr lang="en-AU" sz="14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Zaoblený obdĺžnik 11"/>
              <p:cNvSpPr/>
              <p:nvPr/>
            </p:nvSpPr>
            <p:spPr>
              <a:xfrm>
                <a:off x="0" y="1466850"/>
                <a:ext cx="869950" cy="5207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1400" spc="-15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Distributing data</a:t>
                </a:r>
                <a:endParaRPr lang="en-AU" sz="14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Zahnutá šípka nadol 12"/>
              <p:cNvSpPr/>
              <p:nvPr/>
            </p:nvSpPr>
            <p:spPr>
              <a:xfrm>
                <a:off x="869950" y="0"/>
                <a:ext cx="869950" cy="463550"/>
              </a:xfrm>
              <a:prstGeom prst="curvedDownArrow">
                <a:avLst/>
              </a:prstGeom>
              <a:ln w="31750" cmpd="thickThin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  <p:sp>
            <p:nvSpPr>
              <p:cNvPr id="14" name="Zahnutá šípka doľava 13"/>
              <p:cNvSpPr/>
              <p:nvPr/>
            </p:nvSpPr>
            <p:spPr>
              <a:xfrm>
                <a:off x="2044700" y="685800"/>
                <a:ext cx="419100" cy="660400"/>
              </a:xfrm>
              <a:prstGeom prst="curvedLeftArrow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  <p:sp>
            <p:nvSpPr>
              <p:cNvPr id="15" name="Zahnutá šípka nahor 14"/>
              <p:cNvSpPr/>
              <p:nvPr/>
            </p:nvSpPr>
            <p:spPr>
              <a:xfrm>
                <a:off x="914400" y="1543050"/>
                <a:ext cx="787400" cy="444500"/>
              </a:xfrm>
              <a:prstGeom prst="curvedUpArrow">
                <a:avLst/>
              </a:prstGeom>
              <a:scene3d>
                <a:camera prst="orthographicFront">
                  <a:rot lat="0" lon="10799999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</p:grpSp>
        <p:sp>
          <p:nvSpPr>
            <p:cNvPr id="7" name="Ovál 6"/>
            <p:cNvSpPr/>
            <p:nvPr/>
          </p:nvSpPr>
          <p:spPr>
            <a:xfrm>
              <a:off x="641350" y="666750"/>
              <a:ext cx="132715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sk-SK" sz="1000" i="1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  <a:tabLst>
                  <a:tab pos="630555" algn="l"/>
                </a:tabLst>
              </a:pPr>
              <a:r>
                <a:rPr lang="en-AU" i="1" spc="-15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Information transfer</a:t>
              </a:r>
            </a:p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sk-SK" sz="10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02005" cy="802005"/>
            </a:xfrm>
            <a:prstGeom prst="rect">
              <a:avLst/>
            </a:prstGeom>
          </p:spPr>
        </p:pic>
      </p:grpSp>
      <p:sp>
        <p:nvSpPr>
          <p:cNvPr id="16" name="BlokTextu 15"/>
          <p:cNvSpPr txBox="1"/>
          <p:nvPr/>
        </p:nvSpPr>
        <p:spPr>
          <a:xfrm>
            <a:off x="5148064" y="1579999"/>
            <a:ext cx="3995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 smtClean="0"/>
              <a:t>Collecting data</a:t>
            </a:r>
            <a:r>
              <a:rPr lang="en-GB" dirty="0" smtClean="0"/>
              <a:t>: </a:t>
            </a:r>
            <a:r>
              <a:rPr lang="en-GB" i="1" dirty="0" smtClean="0"/>
              <a:t>measuring</a:t>
            </a:r>
            <a:r>
              <a:rPr lang="en-GB" dirty="0" smtClean="0"/>
              <a:t> (sensors and detectors, </a:t>
            </a:r>
            <a:r>
              <a:rPr lang="en-GB" dirty="0" err="1" smtClean="0"/>
              <a:t>meteo</a:t>
            </a:r>
            <a:r>
              <a:rPr lang="sk-SK" dirty="0" smtClean="0"/>
              <a:t>-</a:t>
            </a:r>
            <a:r>
              <a:rPr lang="en-GB" dirty="0" smtClean="0"/>
              <a:t>stations,...); </a:t>
            </a:r>
            <a:r>
              <a:rPr lang="en-GB" i="1" dirty="0" smtClean="0"/>
              <a:t>verbal </a:t>
            </a:r>
            <a:r>
              <a:rPr lang="en-GB" dirty="0" smtClean="0"/>
              <a:t>(police, public, drivers); </a:t>
            </a:r>
            <a:r>
              <a:rPr lang="en-GB" i="1" dirty="0" smtClean="0"/>
              <a:t>databases </a:t>
            </a:r>
            <a:r>
              <a:rPr lang="en-GB" dirty="0" smtClean="0"/>
              <a:t>(restrictions, public transport)</a:t>
            </a:r>
            <a:endParaRPr lang="sk-SK" dirty="0" smtClean="0"/>
          </a:p>
          <a:p>
            <a:endParaRPr lang="en-GB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GB" b="1" dirty="0" smtClean="0"/>
              <a:t>Processing data</a:t>
            </a:r>
            <a:r>
              <a:rPr lang="en-GB" dirty="0" smtClean="0"/>
              <a:t>:</a:t>
            </a:r>
            <a:r>
              <a:rPr lang="sk-SK" dirty="0" smtClean="0"/>
              <a:t> </a:t>
            </a:r>
            <a:r>
              <a:rPr lang="en-GB" dirty="0" smtClean="0"/>
              <a:t>dispatch centres, centres of traffic information </a:t>
            </a:r>
            <a:endParaRPr lang="sk-SK" dirty="0" smtClean="0"/>
          </a:p>
          <a:p>
            <a:r>
              <a:rPr lang="en-GB" dirty="0" smtClean="0"/>
              <a:t> </a:t>
            </a:r>
            <a:endParaRPr lang="sk-SK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AU" b="1" dirty="0" smtClean="0"/>
              <a:t>Distributing data: </a:t>
            </a:r>
            <a:r>
              <a:rPr lang="en-AU" dirty="0" smtClean="0"/>
              <a:t>provide individually (GSM,WAP), available for public (radio, RDS/TMC, variable message signs)</a:t>
            </a:r>
          </a:p>
        </p:txBody>
      </p:sp>
    </p:spTree>
    <p:extLst>
      <p:ext uri="{BB962C8B-B14F-4D97-AF65-F5344CB8AC3E}">
        <p14:creationId xmlns:p14="http://schemas.microsoft.com/office/powerpoint/2010/main" val="23203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1477" y="1196752"/>
            <a:ext cx="8229600" cy="4824536"/>
          </a:xfrm>
        </p:spPr>
        <p:txBody>
          <a:bodyPr>
            <a:normAutofit/>
          </a:bodyPr>
          <a:lstStyle/>
          <a:p>
            <a:r>
              <a:rPr lang="en-AU" sz="2800" dirty="0" smtClean="0"/>
              <a:t>Static</a:t>
            </a:r>
            <a:r>
              <a:rPr lang="en-AU" dirty="0" smtClean="0"/>
              <a:t> </a:t>
            </a:r>
            <a:r>
              <a:rPr lang="en-AU" sz="2800" dirty="0" smtClean="0"/>
              <a:t>–</a:t>
            </a:r>
            <a:r>
              <a:rPr lang="en-AU" dirty="0" smtClean="0"/>
              <a:t> </a:t>
            </a:r>
            <a:r>
              <a:rPr lang="en-AU" sz="2400" dirty="0" smtClean="0"/>
              <a:t>one direction process of information, </a:t>
            </a:r>
            <a:r>
              <a:rPr lang="en-AU" sz="2400" dirty="0" err="1" smtClean="0"/>
              <a:t>f.e</a:t>
            </a:r>
            <a:r>
              <a:rPr lang="en-AU" sz="2400" dirty="0" smtClean="0"/>
              <a:t>. radio broadcasting</a:t>
            </a:r>
            <a:r>
              <a:rPr lang="sk-SK" sz="2400" dirty="0" smtClean="0"/>
              <a:t>, RDS/TMC, GSM</a:t>
            </a:r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en-AU" sz="2800" dirty="0" smtClean="0"/>
              <a:t>Dynamic –</a:t>
            </a:r>
            <a:r>
              <a:rPr lang="en-AU" sz="2400" dirty="0" smtClean="0"/>
              <a:t> both direction process of information, where a vehicle provides information about its position. A centre of transport information can provide information to this vehicle directly; it is short range </a:t>
            </a:r>
            <a:r>
              <a:rPr lang="sk-SK" sz="2400" dirty="0" smtClean="0"/>
              <a:t>transfer</a:t>
            </a:r>
            <a:endParaRPr lang="sk-SK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398327" y="633186"/>
            <a:ext cx="728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R</a:t>
            </a:r>
            <a:r>
              <a:rPr lang="en-AU" sz="3200" dirty="0" err="1" smtClean="0"/>
              <a:t>oad</a:t>
            </a:r>
            <a:r>
              <a:rPr lang="sk-SK" sz="3200" dirty="0" smtClean="0"/>
              <a:t> Transport</a:t>
            </a:r>
            <a:endParaRPr lang="en-GB" sz="3200" dirty="0"/>
          </a:p>
        </p:txBody>
      </p:sp>
      <p:grpSp>
        <p:nvGrpSpPr>
          <p:cNvPr id="6" name="Skupina 5"/>
          <p:cNvGrpSpPr>
            <a:grpSpLocks/>
          </p:cNvGrpSpPr>
          <p:nvPr/>
        </p:nvGrpSpPr>
        <p:grpSpPr>
          <a:xfrm>
            <a:off x="2867463" y="2359934"/>
            <a:ext cx="3456384" cy="720080"/>
            <a:chOff x="417559" y="0"/>
            <a:chExt cx="3417352" cy="584200"/>
          </a:xfrm>
        </p:grpSpPr>
        <p:sp>
          <p:nvSpPr>
            <p:cNvPr id="7" name="Kocka 6"/>
            <p:cNvSpPr/>
            <p:nvPr/>
          </p:nvSpPr>
          <p:spPr>
            <a:xfrm>
              <a:off x="417559" y="0"/>
              <a:ext cx="1162050" cy="584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AU" sz="1100" spc="-15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Source of information</a:t>
              </a:r>
              <a:endParaRPr lang="en-AU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Kocka 7"/>
            <p:cNvSpPr/>
            <p:nvPr/>
          </p:nvSpPr>
          <p:spPr>
            <a:xfrm>
              <a:off x="2672861" y="0"/>
              <a:ext cx="1162050" cy="584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AU" sz="1200" i="1" spc="-15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Processing system</a:t>
              </a:r>
              <a:endParaRPr lang="en-AU" sz="12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" name="Rovná spojovacia šípka 8"/>
            <p:cNvCxnSpPr/>
            <p:nvPr/>
          </p:nvCxnSpPr>
          <p:spPr>
            <a:xfrm flipV="1">
              <a:off x="1481970" y="236079"/>
              <a:ext cx="119089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ovacia šípka 9"/>
            <p:cNvCxnSpPr/>
            <p:nvPr/>
          </p:nvCxnSpPr>
          <p:spPr>
            <a:xfrm flipV="1">
              <a:off x="1381388" y="393067"/>
              <a:ext cx="1291474" cy="41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>
            <a:grpSpLocks/>
          </p:cNvGrpSpPr>
          <p:nvPr/>
        </p:nvGrpSpPr>
        <p:grpSpPr>
          <a:xfrm>
            <a:off x="2867463" y="5159256"/>
            <a:ext cx="3576746" cy="862032"/>
            <a:chOff x="0" y="0"/>
            <a:chExt cx="3471128" cy="616585"/>
          </a:xfrm>
        </p:grpSpPr>
        <p:grpSp>
          <p:nvGrpSpPr>
            <p:cNvPr id="12" name="Skupina 11"/>
            <p:cNvGrpSpPr/>
            <p:nvPr/>
          </p:nvGrpSpPr>
          <p:grpSpPr>
            <a:xfrm>
              <a:off x="0" y="0"/>
              <a:ext cx="3471128" cy="616585"/>
              <a:chOff x="417559" y="0"/>
              <a:chExt cx="3433269" cy="584200"/>
            </a:xfrm>
          </p:grpSpPr>
          <p:sp>
            <p:nvSpPr>
              <p:cNvPr id="15" name="Kocka 14"/>
              <p:cNvSpPr/>
              <p:nvPr/>
            </p:nvSpPr>
            <p:spPr>
              <a:xfrm>
                <a:off x="417559" y="0"/>
                <a:ext cx="1162050" cy="58420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1100" spc="-15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Source of information</a:t>
                </a:r>
                <a:endParaRPr lang="en-AU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Kocka 15"/>
              <p:cNvSpPr/>
              <p:nvPr/>
            </p:nvSpPr>
            <p:spPr>
              <a:xfrm>
                <a:off x="2672861" y="0"/>
                <a:ext cx="1177967" cy="58420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AU" sz="1200" i="1" spc="-15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Processing system</a:t>
                </a:r>
                <a:endParaRPr lang="en-AU" sz="1200" i="1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7" name="Rovná spojovacia šípka 16"/>
              <p:cNvCxnSpPr/>
              <p:nvPr/>
            </p:nvCxnSpPr>
            <p:spPr>
              <a:xfrm flipH="1">
                <a:off x="417559" y="397205"/>
                <a:ext cx="96382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Rovná spojovacia šípka 12"/>
            <p:cNvCxnSpPr/>
            <p:nvPr/>
          </p:nvCxnSpPr>
          <p:spPr>
            <a:xfrm flipH="1">
              <a:off x="1166841" y="426346"/>
              <a:ext cx="107480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ovacia šípka 13"/>
            <p:cNvCxnSpPr/>
            <p:nvPr/>
          </p:nvCxnSpPr>
          <p:spPr>
            <a:xfrm rot="10800000" flipH="1">
              <a:off x="1183671" y="246832"/>
              <a:ext cx="1076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89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9235" y="1547059"/>
            <a:ext cx="8229600" cy="4349079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Acoustic and optic</a:t>
            </a:r>
            <a:r>
              <a:rPr lang="en-AU" dirty="0" smtClean="0"/>
              <a:t> </a:t>
            </a:r>
            <a:r>
              <a:rPr lang="en-AU" sz="2800" dirty="0" smtClean="0"/>
              <a:t>–</a:t>
            </a:r>
            <a:r>
              <a:rPr lang="en-AU" dirty="0" smtClean="0"/>
              <a:t> </a:t>
            </a:r>
            <a:r>
              <a:rPr lang="en-AU" sz="2400" dirty="0" smtClean="0"/>
              <a:t>radio broadcasting, navigation, VMS</a:t>
            </a:r>
          </a:p>
          <a:p>
            <a:r>
              <a:rPr lang="en-AU" sz="2800" dirty="0" smtClean="0"/>
              <a:t>Whole traffic flow –</a:t>
            </a:r>
            <a:r>
              <a:rPr lang="en-AU" dirty="0" smtClean="0"/>
              <a:t> </a:t>
            </a:r>
            <a:r>
              <a:rPr lang="en-AU" sz="2400" dirty="0" smtClean="0"/>
              <a:t>VMS</a:t>
            </a:r>
          </a:p>
          <a:p>
            <a:r>
              <a:rPr lang="en-AU" sz="2800" dirty="0" smtClean="0"/>
              <a:t>Inside a vehicle –</a:t>
            </a:r>
            <a:r>
              <a:rPr lang="en-AU" dirty="0" smtClean="0"/>
              <a:t> </a:t>
            </a:r>
            <a:r>
              <a:rPr lang="en-AU" sz="2400" dirty="0" smtClean="0"/>
              <a:t>RDS/TMC, navigation</a:t>
            </a:r>
            <a:endParaRPr lang="en-AU" dirty="0"/>
          </a:p>
        </p:txBody>
      </p:sp>
      <p:sp>
        <p:nvSpPr>
          <p:cNvPr id="5" name="BlokTextu 4"/>
          <p:cNvSpPr txBox="1"/>
          <p:nvPr/>
        </p:nvSpPr>
        <p:spPr>
          <a:xfrm>
            <a:off x="369235" y="765126"/>
            <a:ext cx="728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R</a:t>
            </a:r>
            <a:r>
              <a:rPr lang="en-AU" sz="3200" dirty="0" err="1" smtClean="0"/>
              <a:t>oad</a:t>
            </a:r>
            <a:r>
              <a:rPr lang="sk-SK" sz="3200" dirty="0" smtClean="0"/>
              <a:t> Transport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158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2721" y="1699097"/>
            <a:ext cx="8229600" cy="4349079"/>
          </a:xfrm>
        </p:spPr>
        <p:txBody>
          <a:bodyPr>
            <a:normAutofit/>
          </a:bodyPr>
          <a:lstStyle/>
          <a:p>
            <a:r>
              <a:rPr lang="en-AU" sz="2800" dirty="0" smtClean="0"/>
              <a:t>Important characteristics of information:</a:t>
            </a:r>
          </a:p>
          <a:p>
            <a:pPr lvl="1"/>
            <a:r>
              <a:rPr lang="en-AU" sz="2400" dirty="0" smtClean="0"/>
              <a:t>Real time </a:t>
            </a:r>
          </a:p>
          <a:p>
            <a:pPr lvl="1"/>
            <a:r>
              <a:rPr lang="en-AU" sz="2400" dirty="0" smtClean="0"/>
              <a:t>Valuable</a:t>
            </a:r>
          </a:p>
          <a:p>
            <a:pPr lvl="1"/>
            <a:r>
              <a:rPr lang="en-AU" sz="2400" dirty="0" smtClean="0"/>
              <a:t>Credible</a:t>
            </a:r>
          </a:p>
          <a:p>
            <a:pPr lvl="1"/>
            <a:r>
              <a:rPr lang="en-AU" sz="2400" dirty="0" smtClean="0"/>
              <a:t>Accurate</a:t>
            </a:r>
          </a:p>
          <a:p>
            <a:endParaRPr lang="en-AU" dirty="0" smtClean="0"/>
          </a:p>
          <a:p>
            <a:r>
              <a:rPr lang="en-AU" sz="2800" dirty="0" smtClean="0"/>
              <a:t>Drivers</a:t>
            </a:r>
            <a:r>
              <a:rPr lang="en-AU" sz="2800" dirty="0" smtClean="0">
                <a:latin typeface="Calibri" panose="020F0502020204030204" pitchFamily="34" charset="0"/>
              </a:rPr>
              <a:t>' </a:t>
            </a:r>
            <a:r>
              <a:rPr lang="en-AU" sz="2800" b="1" i="1" dirty="0" smtClean="0">
                <a:latin typeface="Calibri" panose="020F0502020204030204" pitchFamily="34" charset="0"/>
              </a:rPr>
              <a:t>w</a:t>
            </a:r>
            <a:r>
              <a:rPr lang="en-AU" sz="2800" b="1" i="1" dirty="0" smtClean="0"/>
              <a:t>illingness</a:t>
            </a:r>
            <a:r>
              <a:rPr lang="en-AU" sz="2800" dirty="0" smtClean="0"/>
              <a:t> to accept provided information is crucial!!</a:t>
            </a:r>
          </a:p>
          <a:p>
            <a:pPr lvl="1"/>
            <a:endParaRPr lang="en-AU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392721" y="908720"/>
            <a:ext cx="728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 in R</a:t>
            </a:r>
            <a:r>
              <a:rPr lang="en-AU" sz="3200" dirty="0" err="1" smtClean="0"/>
              <a:t>oad</a:t>
            </a:r>
            <a:r>
              <a:rPr lang="sk-SK" sz="3200" dirty="0" smtClean="0"/>
              <a:t> Transport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6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6841" y="1267209"/>
            <a:ext cx="8229600" cy="4349079"/>
          </a:xfrm>
        </p:spPr>
        <p:txBody>
          <a:bodyPr>
            <a:normAutofit/>
          </a:bodyPr>
          <a:lstStyle/>
          <a:p>
            <a:r>
              <a:rPr lang="en-AU" sz="2000" dirty="0" smtClean="0"/>
              <a:t>Information is provided by information boards near a road or by portal over a road (variable message signs).</a:t>
            </a:r>
          </a:p>
          <a:p>
            <a:r>
              <a:rPr lang="en-AU" sz="2000" dirty="0" smtClean="0"/>
              <a:t>Info</a:t>
            </a:r>
            <a:r>
              <a:rPr lang="sk-SK" sz="2000" dirty="0" smtClean="0"/>
              <a:t>r</a:t>
            </a:r>
            <a:r>
              <a:rPr lang="en-AU" sz="2000" dirty="0" err="1" smtClean="0"/>
              <a:t>mation</a:t>
            </a:r>
            <a:r>
              <a:rPr lang="en-AU" sz="2000" dirty="0" smtClean="0"/>
              <a:t> about traffic accidents, congestions, obstacles on roads, delays, bad weather conditions, tunnel closures, etc.</a:t>
            </a:r>
          </a:p>
          <a:p>
            <a:endParaRPr lang="en-AU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337732" y="664108"/>
            <a:ext cx="6128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err="1" smtClean="0"/>
              <a:t>Traffic</a:t>
            </a:r>
            <a:r>
              <a:rPr lang="sk-SK" sz="3200" dirty="0" smtClean="0"/>
              <a:t> </a:t>
            </a:r>
            <a:r>
              <a:rPr lang="sk-SK" sz="3200" dirty="0" err="1" smtClean="0"/>
              <a:t>Flow</a:t>
            </a:r>
            <a:r>
              <a:rPr lang="sk-SK" sz="3200" dirty="0" smtClean="0"/>
              <a:t> </a:t>
            </a:r>
            <a:r>
              <a:rPr lang="sk-SK" sz="3200" dirty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sk-SK" sz="3200" dirty="0" smtClean="0"/>
              <a:t>S</a:t>
            </a:r>
            <a:r>
              <a:rPr lang="en-GB" sz="3200" dirty="0" err="1" smtClean="0"/>
              <a:t>ystem</a:t>
            </a:r>
            <a:r>
              <a:rPr lang="sk-SK" sz="3200" dirty="0" smtClean="0"/>
              <a:t>s</a:t>
            </a:r>
            <a:endParaRPr lang="en-GB" sz="3200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" y="3068960"/>
            <a:ext cx="5191125" cy="302433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861" y="2780928"/>
            <a:ext cx="3295650" cy="25717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716" y="3842164"/>
            <a:ext cx="194421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INTRAS Presentations TEMPLATE</Template>
  <TotalTime>1987</TotalTime>
  <Words>1488</Words>
  <Application>Microsoft Office PowerPoint</Application>
  <PresentationFormat>Prezentácia na obrazovke (4:3)</PresentationFormat>
  <Paragraphs>254</Paragraphs>
  <Slides>33</Slides>
  <Notes>32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9" baseType="lpstr">
      <vt:lpstr>SimSun</vt:lpstr>
      <vt:lpstr>Arial</vt:lpstr>
      <vt:lpstr>Calibri</vt:lpstr>
      <vt:lpstr>Times New Roman</vt:lpstr>
      <vt:lpstr>Wingdings</vt:lpstr>
      <vt:lpstr>Motív Office</vt:lpstr>
      <vt:lpstr>Information and Communication Technologies – Basic Terms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 Štípalová</dc:creator>
  <cp:lastModifiedBy>Pagan Min</cp:lastModifiedBy>
  <cp:revision>101</cp:revision>
  <dcterms:created xsi:type="dcterms:W3CDTF">2014-11-14T12:13:46Z</dcterms:created>
  <dcterms:modified xsi:type="dcterms:W3CDTF">2019-07-14T06:50:26Z</dcterms:modified>
</cp:coreProperties>
</file>